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 id="2147483667" r:id="rId3"/>
    <p:sldMasterId id="2147483682" r:id="rId4"/>
  </p:sldMasterIdLst>
  <p:notesMasterIdLst>
    <p:notesMasterId r:id="rId93"/>
  </p:notesMasterIdLst>
  <p:handoutMasterIdLst>
    <p:handoutMasterId r:id="rId94"/>
  </p:handoutMasterIdLst>
  <p:sldIdLst>
    <p:sldId id="455" r:id="rId5"/>
    <p:sldId id="469" r:id="rId6"/>
    <p:sldId id="483" r:id="rId7"/>
    <p:sldId id="482" r:id="rId8"/>
    <p:sldId id="572" r:id="rId9"/>
    <p:sldId id="485" r:id="rId10"/>
    <p:sldId id="486" r:id="rId11"/>
    <p:sldId id="488" r:id="rId12"/>
    <p:sldId id="577" r:id="rId13"/>
    <p:sldId id="573" r:id="rId14"/>
    <p:sldId id="574" r:id="rId15"/>
    <p:sldId id="575" r:id="rId16"/>
    <p:sldId id="576" r:id="rId17"/>
    <p:sldId id="489" r:id="rId18"/>
    <p:sldId id="490" r:id="rId19"/>
    <p:sldId id="578" r:id="rId20"/>
    <p:sldId id="491" r:id="rId21"/>
    <p:sldId id="579" r:id="rId22"/>
    <p:sldId id="581" r:id="rId23"/>
    <p:sldId id="493" r:id="rId24"/>
    <p:sldId id="582" r:id="rId25"/>
    <p:sldId id="583" r:id="rId26"/>
    <p:sldId id="501" r:id="rId27"/>
    <p:sldId id="502" r:id="rId28"/>
    <p:sldId id="503" r:id="rId29"/>
    <p:sldId id="504" r:id="rId30"/>
    <p:sldId id="505" r:id="rId31"/>
    <p:sldId id="507" r:id="rId32"/>
    <p:sldId id="508" r:id="rId33"/>
    <p:sldId id="512" r:id="rId34"/>
    <p:sldId id="511" r:id="rId35"/>
    <p:sldId id="609" r:id="rId36"/>
    <p:sldId id="614" r:id="rId37"/>
    <p:sldId id="615" r:id="rId38"/>
    <p:sldId id="617" r:id="rId39"/>
    <p:sldId id="513" r:id="rId40"/>
    <p:sldId id="514" r:id="rId41"/>
    <p:sldId id="515" r:id="rId42"/>
    <p:sldId id="518" r:id="rId43"/>
    <p:sldId id="519" r:id="rId44"/>
    <p:sldId id="521" r:id="rId45"/>
    <p:sldId id="586" r:id="rId46"/>
    <p:sldId id="587" r:id="rId47"/>
    <p:sldId id="522" r:id="rId48"/>
    <p:sldId id="589" r:id="rId49"/>
    <p:sldId id="591" r:id="rId50"/>
    <p:sldId id="590" r:id="rId51"/>
    <p:sldId id="585" r:id="rId52"/>
    <p:sldId id="523" r:id="rId53"/>
    <p:sldId id="524" r:id="rId54"/>
    <p:sldId id="532" r:id="rId55"/>
    <p:sldId id="535" r:id="rId56"/>
    <p:sldId id="537" r:id="rId57"/>
    <p:sldId id="592" r:id="rId58"/>
    <p:sldId id="539" r:id="rId59"/>
    <p:sldId id="596" r:id="rId60"/>
    <p:sldId id="593" r:id="rId61"/>
    <p:sldId id="598" r:id="rId62"/>
    <p:sldId id="599" r:id="rId63"/>
    <p:sldId id="600" r:id="rId64"/>
    <p:sldId id="601" r:id="rId65"/>
    <p:sldId id="602" r:id="rId66"/>
    <p:sldId id="603" r:id="rId67"/>
    <p:sldId id="550" r:id="rId68"/>
    <p:sldId id="544" r:id="rId69"/>
    <p:sldId id="545" r:id="rId70"/>
    <p:sldId id="546" r:id="rId71"/>
    <p:sldId id="547" r:id="rId72"/>
    <p:sldId id="548" r:id="rId73"/>
    <p:sldId id="551" r:id="rId74"/>
    <p:sldId id="549" r:id="rId75"/>
    <p:sldId id="552" r:id="rId76"/>
    <p:sldId id="553" r:id="rId77"/>
    <p:sldId id="554" r:id="rId78"/>
    <p:sldId id="556" r:id="rId79"/>
    <p:sldId id="604" r:id="rId80"/>
    <p:sldId id="558" r:id="rId81"/>
    <p:sldId id="560" r:id="rId82"/>
    <p:sldId id="559" r:id="rId83"/>
    <p:sldId id="563" r:id="rId84"/>
    <p:sldId id="562" r:id="rId85"/>
    <p:sldId id="564" r:id="rId86"/>
    <p:sldId id="565" r:id="rId87"/>
    <p:sldId id="606" r:id="rId88"/>
    <p:sldId id="607" r:id="rId89"/>
    <p:sldId id="605" r:id="rId90"/>
    <p:sldId id="608" r:id="rId91"/>
    <p:sldId id="465" r:id="rId92"/>
  </p:sldIdLst>
  <p:sldSz cx="9144000" cy="5143500" type="screen16x9"/>
  <p:notesSz cx="6797675" cy="9926638"/>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clrMode="bw"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9633"/>
    <a:srgbClr val="83A313"/>
    <a:srgbClr val="79980D"/>
    <a:srgbClr val="E3008D"/>
    <a:srgbClr val="D5518B"/>
    <a:srgbClr val="E6007E"/>
    <a:srgbClr val="C2C1C1"/>
    <a:srgbClr val="83BD51"/>
    <a:srgbClr val="D5258B"/>
    <a:srgbClr val="55742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Estilo medio 1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F2DE63D5-997A-4646-A377-4702673A728D}" styleName="Estilo claro 2 - Énfasis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141" autoAdjust="0"/>
    <p:restoredTop sz="96994" autoAdjust="0"/>
  </p:normalViewPr>
  <p:slideViewPr>
    <p:cSldViewPr snapToGrid="0" snapToObjects="1">
      <p:cViewPr varScale="1">
        <p:scale>
          <a:sx n="85" d="100"/>
          <a:sy n="85" d="100"/>
        </p:scale>
        <p:origin x="1188" y="60"/>
      </p:cViewPr>
      <p:guideLst>
        <p:guide orient="horz" pos="1620"/>
        <p:guide pos="2880"/>
      </p:guideLst>
    </p:cSldViewPr>
  </p:slideViewPr>
  <p:notesTextViewPr>
    <p:cViewPr>
      <p:scale>
        <a:sx n="100" d="100"/>
        <a:sy n="100" d="100"/>
      </p:scale>
      <p:origin x="0" y="0"/>
    </p:cViewPr>
  </p:notesTextViewPr>
  <p:sorterViewPr>
    <p:cViewPr>
      <p:scale>
        <a:sx n="50" d="100"/>
        <a:sy n="50" d="100"/>
      </p:scale>
      <p:origin x="0" y="-46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slide" Target="slides/slide85.xml"/><Relationship Id="rId97"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notesMaster" Target="notesMasters/notesMaster1.xml"/><Relationship Id="rId98"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_rels/chart10.xml.rels><?xml version="1.0" encoding="UTF-8" standalone="yes"?>
<Relationships xmlns="http://schemas.openxmlformats.org/package/2006/relationships"><Relationship Id="rId3" Type="http://schemas.openxmlformats.org/officeDocument/2006/relationships/oleObject" Target="file:///C:\Users\sandy.quinto\Desktop\Grafico%20-%20Plan%20de%20negocio.xlsx" TargetMode="External"/><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embeddings/oleObject3.bin"/><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embeddings/oleObject4.bin"/><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embeddings/oleObject5.bin"/><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embeddings/oleObject6.bin"/><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embeddings/oleObject7.bin"/><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embeddings/oleObject8.bin"/><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embeddings/oleObject9.bin"/><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MX"/>
              <a:t>Ingresos No Regulados 2007</a:t>
            </a:r>
            <a:r>
              <a:rPr lang="es-MX" baseline="0"/>
              <a:t> - 2017</a:t>
            </a:r>
            <a:endParaRPr lang="es-MX"/>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PE"/>
        </a:p>
      </c:txPr>
    </c:title>
    <c:autoTitleDeleted val="0"/>
    <c:plotArea>
      <c:layout/>
      <c:barChart>
        <c:barDir val="col"/>
        <c:grouping val="clustered"/>
        <c:varyColors val="0"/>
        <c:ser>
          <c:idx val="0"/>
          <c:order val="0"/>
          <c:spPr>
            <a:solidFill>
              <a:srgbClr val="FFC000"/>
            </a:solidFill>
            <a:ln>
              <a:noFill/>
            </a:ln>
            <a:effectLst/>
          </c:spPr>
          <c:invertIfNegative val="0"/>
          <c:dPt>
            <c:idx val="10"/>
            <c:invertIfNegative val="0"/>
            <c:bubble3D val="0"/>
            <c:spPr>
              <a:solidFill>
                <a:srgbClr val="92D050"/>
              </a:solidFill>
              <a:ln>
                <a:noFill/>
              </a:ln>
              <a:effectLst/>
            </c:spPr>
            <c:extLst>
              <c:ext xmlns:c16="http://schemas.microsoft.com/office/drawing/2014/chart" uri="{C3380CC4-5D6E-409C-BE32-E72D297353CC}">
                <c16:uniqueId val="{00000001-A4A8-486E-AE09-B68FCD9DAED1}"/>
              </c:ext>
            </c:extLst>
          </c:dPt>
          <c:dLbls>
            <c:dLbl>
              <c:idx val="10"/>
              <c:layout>
                <c:manualLayout>
                  <c:x val="2.1379395638372427E-3"/>
                  <c:y val="-2.45965739344093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4A8-486E-AE09-B68FCD9DAED1}"/>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es-P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Hoja1!$A$2:$A$12</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Hoja1!$B$2:$B$12</c:f>
              <c:numCache>
                <c:formatCode>#,##0</c:formatCode>
                <c:ptCount val="11"/>
                <c:pt idx="0">
                  <c:v>635911</c:v>
                </c:pt>
                <c:pt idx="1">
                  <c:v>3142261</c:v>
                </c:pt>
                <c:pt idx="2">
                  <c:v>4870885</c:v>
                </c:pt>
                <c:pt idx="3">
                  <c:v>6415064</c:v>
                </c:pt>
                <c:pt idx="4">
                  <c:v>8305945</c:v>
                </c:pt>
                <c:pt idx="5">
                  <c:v>10411542</c:v>
                </c:pt>
                <c:pt idx="6">
                  <c:v>13111028</c:v>
                </c:pt>
                <c:pt idx="7">
                  <c:v>13942943</c:v>
                </c:pt>
                <c:pt idx="8">
                  <c:v>16082596</c:v>
                </c:pt>
                <c:pt idx="9">
                  <c:v>17060242</c:v>
                </c:pt>
                <c:pt idx="10">
                  <c:v>17086239</c:v>
                </c:pt>
              </c:numCache>
            </c:numRef>
          </c:val>
          <c:extLst>
            <c:ext xmlns:c16="http://schemas.microsoft.com/office/drawing/2014/chart" uri="{C3380CC4-5D6E-409C-BE32-E72D297353CC}">
              <c16:uniqueId val="{00000002-A4A8-486E-AE09-B68FCD9DAED1}"/>
            </c:ext>
          </c:extLst>
        </c:ser>
        <c:dLbls>
          <c:showLegendKey val="0"/>
          <c:showVal val="0"/>
          <c:showCatName val="0"/>
          <c:showSerName val="0"/>
          <c:showPercent val="0"/>
          <c:showBubbleSize val="0"/>
        </c:dLbls>
        <c:gapWidth val="50"/>
        <c:overlap val="-27"/>
        <c:axId val="323353744"/>
        <c:axId val="323354072"/>
      </c:barChart>
      <c:catAx>
        <c:axId val="323353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E"/>
          </a:p>
        </c:txPr>
        <c:crossAx val="323354072"/>
        <c:crosses val="autoZero"/>
        <c:auto val="1"/>
        <c:lblAlgn val="ctr"/>
        <c:lblOffset val="100"/>
        <c:noMultiLvlLbl val="0"/>
      </c:catAx>
      <c:valAx>
        <c:axId val="32335407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E"/>
          </a:p>
        </c:txPr>
        <c:crossAx val="3233537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PE"/>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HelveticaNeueLT Pro 97 BlkCn" panose="020B0806030702040204" pitchFamily="34" charset="0"/>
                <a:ea typeface="+mn-ea"/>
                <a:cs typeface="+mn-cs"/>
              </a:defRPr>
            </a:pPr>
            <a:r>
              <a:rPr lang="es-MX">
                <a:solidFill>
                  <a:schemeClr val="tx1"/>
                </a:solidFill>
                <a:latin typeface="HelveticaNeueLT Pro 97 BlkCn" panose="020B0806030702040204" pitchFamily="34" charset="0"/>
              </a:rPr>
              <a:t>Proyección de Ingresos</a:t>
            </a:r>
            <a:r>
              <a:rPr lang="es-MX" baseline="0">
                <a:solidFill>
                  <a:schemeClr val="tx1"/>
                </a:solidFill>
                <a:latin typeface="HelveticaNeueLT Pro 97 BlkCn" panose="020B0806030702040204" pitchFamily="34" charset="0"/>
              </a:rPr>
              <a:t> No Regulados 2018</a:t>
            </a:r>
          </a:p>
        </c:rich>
      </c:tx>
      <c:layout>
        <c:manualLayout>
          <c:xMode val="edge"/>
          <c:yMode val="edge"/>
          <c:x val="0.28468455264277903"/>
          <c:y val="1.035520821817624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HelveticaNeueLT Pro 97 BlkCn" panose="020B0806030702040204" pitchFamily="34" charset="0"/>
              <a:ea typeface="+mn-ea"/>
              <a:cs typeface="+mn-cs"/>
            </a:defRPr>
          </a:pPr>
          <a:endParaRPr lang="es-PE"/>
        </a:p>
      </c:txPr>
    </c:title>
    <c:autoTitleDeleted val="0"/>
    <c:plotArea>
      <c:layout/>
      <c:barChart>
        <c:barDir val="col"/>
        <c:grouping val="clustered"/>
        <c:varyColors val="0"/>
        <c:ser>
          <c:idx val="0"/>
          <c:order val="0"/>
          <c:spPr>
            <a:solidFill>
              <a:srgbClr val="92D050"/>
            </a:solidFill>
            <a:ln>
              <a:noFill/>
            </a:ln>
            <a:effectLst/>
          </c:spPr>
          <c:invertIfNegative val="0"/>
          <c:dPt>
            <c:idx val="11"/>
            <c:invertIfNegative val="0"/>
            <c:bubble3D val="0"/>
            <c:spPr>
              <a:solidFill>
                <a:srgbClr val="FFC000"/>
              </a:solidFill>
              <a:ln>
                <a:noFill/>
              </a:ln>
              <a:effectLst/>
            </c:spPr>
            <c:extLst>
              <c:ext xmlns:c16="http://schemas.microsoft.com/office/drawing/2014/chart" uri="{C3380CC4-5D6E-409C-BE32-E72D297353CC}">
                <c16:uniqueId val="{00000001-EB2D-484A-9D9B-9389C827981E}"/>
              </c:ext>
            </c:extLst>
          </c:dPt>
          <c:dLbls>
            <c:dLbl>
              <c:idx val="9"/>
              <c:layout>
                <c:manualLayout>
                  <c:x val="3.9177277179236044E-3"/>
                  <c:y val="8.462026655383965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B2D-484A-9D9B-9389C827981E}"/>
                </c:ext>
              </c:extLst>
            </c:dLbl>
            <c:dLbl>
              <c:idx val="10"/>
              <c:layout>
                <c:manualLayout>
                  <c:x val="3.9177277179236044E-3"/>
                  <c:y val="-1.58819580596639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B2D-484A-9D9B-9389C827981E}"/>
                </c:ext>
              </c:extLst>
            </c:dLbl>
            <c:dLbl>
              <c:idx val="11"/>
              <c:layout>
                <c:manualLayout>
                  <c:x val="3.9177277179236044E-3"/>
                  <c:y val="2.237772954496598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B2D-484A-9D9B-9389C827981E}"/>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s-P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Hoja1!$A$43:$A$54</c:f>
              <c:strCache>
                <c:ptCount val="12"/>
                <c:pt idx="0">
                  <c:v>2007</c:v>
                </c:pt>
                <c:pt idx="1">
                  <c:v>2008</c:v>
                </c:pt>
                <c:pt idx="2">
                  <c:v>2009</c:v>
                </c:pt>
                <c:pt idx="3">
                  <c:v>2010</c:v>
                </c:pt>
                <c:pt idx="4">
                  <c:v>2011</c:v>
                </c:pt>
                <c:pt idx="5">
                  <c:v>2012</c:v>
                </c:pt>
                <c:pt idx="6">
                  <c:v>2013</c:v>
                </c:pt>
                <c:pt idx="7">
                  <c:v>2014</c:v>
                </c:pt>
                <c:pt idx="8">
                  <c:v>2015</c:v>
                </c:pt>
                <c:pt idx="9">
                  <c:v>2016</c:v>
                </c:pt>
                <c:pt idx="10">
                  <c:v>2017</c:v>
                </c:pt>
                <c:pt idx="11">
                  <c:v>2018*</c:v>
                </c:pt>
              </c:strCache>
            </c:strRef>
          </c:cat>
          <c:val>
            <c:numRef>
              <c:f>Hoja1!$B$43:$B$54</c:f>
              <c:numCache>
                <c:formatCode>#,##0</c:formatCode>
                <c:ptCount val="12"/>
                <c:pt idx="0">
                  <c:v>635911</c:v>
                </c:pt>
                <c:pt idx="1">
                  <c:v>3142261</c:v>
                </c:pt>
                <c:pt idx="2">
                  <c:v>4870885</c:v>
                </c:pt>
                <c:pt idx="3">
                  <c:v>6415064</c:v>
                </c:pt>
                <c:pt idx="4">
                  <c:v>8305945</c:v>
                </c:pt>
                <c:pt idx="5">
                  <c:v>10411542</c:v>
                </c:pt>
                <c:pt idx="6">
                  <c:v>13111028</c:v>
                </c:pt>
                <c:pt idx="7">
                  <c:v>13942943</c:v>
                </c:pt>
                <c:pt idx="8">
                  <c:v>16082596</c:v>
                </c:pt>
                <c:pt idx="9">
                  <c:v>17060242</c:v>
                </c:pt>
                <c:pt idx="10">
                  <c:v>17086239</c:v>
                </c:pt>
                <c:pt idx="11">
                  <c:v>18386850</c:v>
                </c:pt>
              </c:numCache>
            </c:numRef>
          </c:val>
          <c:extLst>
            <c:ext xmlns:c16="http://schemas.microsoft.com/office/drawing/2014/chart" uri="{C3380CC4-5D6E-409C-BE32-E72D297353CC}">
              <c16:uniqueId val="{00000004-EB2D-484A-9D9B-9389C827981E}"/>
            </c:ext>
          </c:extLst>
        </c:ser>
        <c:dLbls>
          <c:showLegendKey val="0"/>
          <c:showVal val="0"/>
          <c:showCatName val="0"/>
          <c:showSerName val="0"/>
          <c:showPercent val="0"/>
          <c:showBubbleSize val="0"/>
        </c:dLbls>
        <c:gapWidth val="50"/>
        <c:overlap val="-27"/>
        <c:axId val="563337336"/>
        <c:axId val="563331432"/>
      </c:barChart>
      <c:catAx>
        <c:axId val="563337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PE"/>
          </a:p>
        </c:txPr>
        <c:crossAx val="563331432"/>
        <c:crosses val="autoZero"/>
        <c:auto val="1"/>
        <c:lblAlgn val="ctr"/>
        <c:lblOffset val="100"/>
        <c:noMultiLvlLbl val="0"/>
      </c:catAx>
      <c:valAx>
        <c:axId val="5633314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PE"/>
          </a:p>
        </c:txPr>
        <c:crossAx val="5633373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P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endParaRPr lang="es-PE"/>
        </a:p>
      </c:txPr>
    </c:title>
    <c:autoTitleDeleted val="0"/>
    <c:view3D>
      <c:rotX val="50"/>
      <c:rotY val="0"/>
      <c:depthPercent val="100"/>
      <c:rAngAx val="0"/>
      <c:perspective val="6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3403451265658209"/>
          <c:y val="0.28271269121662823"/>
          <c:w val="0.65240437736703383"/>
          <c:h val="0.44682149579787372"/>
        </c:manualLayout>
      </c:layout>
      <c:pie3DChart>
        <c:varyColors val="1"/>
        <c:ser>
          <c:idx val="8"/>
          <c:order val="0"/>
          <c:tx>
            <c:strRef>
              <c:f>'[ANEXO 1.xlsx]Gráficos'!$C$4</c:f>
              <c:strCache>
                <c:ptCount val="1"/>
                <c:pt idx="0">
                  <c:v>2010</c:v>
                </c:pt>
              </c:strCache>
            </c:strRef>
          </c:tx>
          <c:dPt>
            <c:idx val="0"/>
            <c:bubble3D val="0"/>
            <c:spPr>
              <a:solidFill>
                <a:schemeClr val="accent1"/>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1-1CBE-4F35-8AE7-D63E81BD966A}"/>
              </c:ext>
            </c:extLst>
          </c:dPt>
          <c:dPt>
            <c:idx val="1"/>
            <c:bubble3D val="0"/>
            <c:spPr>
              <a:solidFill>
                <a:schemeClr val="accent2"/>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3-1CBE-4F35-8AE7-D63E81BD966A}"/>
              </c:ext>
            </c:extLst>
          </c:dPt>
          <c:dPt>
            <c:idx val="2"/>
            <c:bubble3D val="0"/>
            <c:spPr>
              <a:solidFill>
                <a:schemeClr val="accent3"/>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5-1CBE-4F35-8AE7-D63E81BD966A}"/>
              </c:ext>
            </c:extLst>
          </c:dPt>
          <c:dPt>
            <c:idx val="3"/>
            <c:bubble3D val="0"/>
            <c:spPr>
              <a:solidFill>
                <a:schemeClr val="accent4"/>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7-1CBE-4F35-8AE7-D63E81BD966A}"/>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s-PE"/>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'[ANEXO 1.xlsx]Gráficos'!$B$5:$B$8</c:f>
              <c:strCache>
                <c:ptCount val="4"/>
                <c:pt idx="0">
                  <c:v>2. Inadmisible</c:v>
                </c:pt>
                <c:pt idx="1">
                  <c:v>3. Improcedente</c:v>
                </c:pt>
                <c:pt idx="2">
                  <c:v>4. Fundado</c:v>
                </c:pt>
                <c:pt idx="3">
                  <c:v>5. Infundado</c:v>
                </c:pt>
              </c:strCache>
            </c:strRef>
          </c:cat>
          <c:val>
            <c:numRef>
              <c:f>'[ANEXO 1.xlsx]Gráficos'!$C$5:$C$8</c:f>
              <c:numCache>
                <c:formatCode>General</c:formatCode>
                <c:ptCount val="4"/>
                <c:pt idx="0">
                  <c:v>1</c:v>
                </c:pt>
                <c:pt idx="1">
                  <c:v>24</c:v>
                </c:pt>
                <c:pt idx="2">
                  <c:v>15</c:v>
                </c:pt>
                <c:pt idx="3">
                  <c:v>18</c:v>
                </c:pt>
              </c:numCache>
            </c:numRef>
          </c:val>
          <c:extLst>
            <c:ext xmlns:c16="http://schemas.microsoft.com/office/drawing/2014/chart" uri="{C3380CC4-5D6E-409C-BE32-E72D297353CC}">
              <c16:uniqueId val="{00000008-1CBE-4F35-8AE7-D63E81BD966A}"/>
            </c:ext>
          </c:extLst>
        </c:ser>
        <c:ser>
          <c:idx val="9"/>
          <c:order val="1"/>
          <c:tx>
            <c:strRef>
              <c:f>'[ANEXO 1.xlsx]Gráficos'!$C$4</c:f>
              <c:strCache>
                <c:ptCount val="1"/>
                <c:pt idx="0">
                  <c:v>2010</c:v>
                </c:pt>
              </c:strCache>
            </c:strRef>
          </c:tx>
          <c:dPt>
            <c:idx val="0"/>
            <c:bubble3D val="0"/>
            <c:spPr>
              <a:solidFill>
                <a:schemeClr val="accent1"/>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A-1CBE-4F35-8AE7-D63E81BD966A}"/>
              </c:ext>
            </c:extLst>
          </c:dPt>
          <c:dPt>
            <c:idx val="1"/>
            <c:bubble3D val="0"/>
            <c:spPr>
              <a:solidFill>
                <a:schemeClr val="accent2"/>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C-1CBE-4F35-8AE7-D63E81BD966A}"/>
              </c:ext>
            </c:extLst>
          </c:dPt>
          <c:dPt>
            <c:idx val="2"/>
            <c:bubble3D val="0"/>
            <c:spPr>
              <a:solidFill>
                <a:schemeClr val="accent3"/>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E-1CBE-4F35-8AE7-D63E81BD966A}"/>
              </c:ext>
            </c:extLst>
          </c:dPt>
          <c:dPt>
            <c:idx val="3"/>
            <c:bubble3D val="0"/>
            <c:spPr>
              <a:solidFill>
                <a:schemeClr val="accent4"/>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10-1CBE-4F35-8AE7-D63E81BD966A}"/>
              </c:ext>
            </c:extLst>
          </c:dPt>
          <c:dPt>
            <c:idx val="4"/>
            <c:bubble3D val="0"/>
            <c:spPr>
              <a:solidFill>
                <a:schemeClr val="accent5"/>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12-1CBE-4F35-8AE7-D63E81BD966A}"/>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s-PE"/>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'[ANEXO 1.xlsx]Gráficos'!$B$5:$B$8</c:f>
              <c:strCache>
                <c:ptCount val="4"/>
                <c:pt idx="0">
                  <c:v>2. Inadmisible</c:v>
                </c:pt>
                <c:pt idx="1">
                  <c:v>3. Improcedente</c:v>
                </c:pt>
                <c:pt idx="2">
                  <c:v>4. Fundado</c:v>
                </c:pt>
                <c:pt idx="3">
                  <c:v>5. Infundado</c:v>
                </c:pt>
              </c:strCache>
            </c:strRef>
          </c:cat>
          <c:val>
            <c:numRef>
              <c:f>'[ANEXO 1.xlsx]Gráficos'!$C$5:$C$9</c:f>
              <c:numCache>
                <c:formatCode>General</c:formatCode>
                <c:ptCount val="5"/>
                <c:pt idx="0">
                  <c:v>1</c:v>
                </c:pt>
                <c:pt idx="1">
                  <c:v>24</c:v>
                </c:pt>
                <c:pt idx="2">
                  <c:v>15</c:v>
                </c:pt>
                <c:pt idx="3">
                  <c:v>18</c:v>
                </c:pt>
                <c:pt idx="4">
                  <c:v>58</c:v>
                </c:pt>
              </c:numCache>
            </c:numRef>
          </c:val>
          <c:extLst>
            <c:ext xmlns:c16="http://schemas.microsoft.com/office/drawing/2014/chart" uri="{C3380CC4-5D6E-409C-BE32-E72D297353CC}">
              <c16:uniqueId val="{00000013-1CBE-4F35-8AE7-D63E81BD966A}"/>
            </c:ext>
          </c:extLst>
        </c:ser>
        <c:ser>
          <c:idx val="10"/>
          <c:order val="2"/>
          <c:tx>
            <c:strRef>
              <c:f>'[ANEXO 1.xlsx]Gráficos'!$C$4</c:f>
              <c:strCache>
                <c:ptCount val="1"/>
                <c:pt idx="0">
                  <c:v>2010</c:v>
                </c:pt>
              </c:strCache>
            </c:strRef>
          </c:tx>
          <c:dPt>
            <c:idx val="0"/>
            <c:bubble3D val="0"/>
            <c:spPr>
              <a:solidFill>
                <a:schemeClr val="accent1"/>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15-1CBE-4F35-8AE7-D63E81BD966A}"/>
              </c:ext>
            </c:extLst>
          </c:dPt>
          <c:dPt>
            <c:idx val="1"/>
            <c:bubble3D val="0"/>
            <c:spPr>
              <a:solidFill>
                <a:schemeClr val="accent2"/>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17-1CBE-4F35-8AE7-D63E81BD966A}"/>
              </c:ext>
            </c:extLst>
          </c:dPt>
          <c:dPt>
            <c:idx val="2"/>
            <c:bubble3D val="0"/>
            <c:spPr>
              <a:solidFill>
                <a:schemeClr val="accent3"/>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19-1CBE-4F35-8AE7-D63E81BD966A}"/>
              </c:ext>
            </c:extLst>
          </c:dPt>
          <c:dPt>
            <c:idx val="3"/>
            <c:bubble3D val="0"/>
            <c:spPr>
              <a:solidFill>
                <a:schemeClr val="accent4"/>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1B-1CBE-4F35-8AE7-D63E81BD966A}"/>
              </c:ext>
            </c:extLst>
          </c:dPt>
          <c:dPt>
            <c:idx val="4"/>
            <c:bubble3D val="0"/>
            <c:spPr>
              <a:solidFill>
                <a:schemeClr val="accent5"/>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1D-1CBE-4F35-8AE7-D63E81BD966A}"/>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s-PE"/>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'[ANEXO 1.xlsx]Gráficos'!$B$5:$B$8</c:f>
              <c:strCache>
                <c:ptCount val="4"/>
                <c:pt idx="0">
                  <c:v>2. Inadmisible</c:v>
                </c:pt>
                <c:pt idx="1">
                  <c:v>3. Improcedente</c:v>
                </c:pt>
                <c:pt idx="2">
                  <c:v>4. Fundado</c:v>
                </c:pt>
                <c:pt idx="3">
                  <c:v>5. Infundado</c:v>
                </c:pt>
              </c:strCache>
            </c:strRef>
          </c:cat>
          <c:val>
            <c:numRef>
              <c:f>'[ANEXO 1.xlsx]Gráficos'!$C$5:$C$9</c:f>
              <c:numCache>
                <c:formatCode>General</c:formatCode>
                <c:ptCount val="5"/>
                <c:pt idx="0">
                  <c:v>1</c:v>
                </c:pt>
                <c:pt idx="1">
                  <c:v>24</c:v>
                </c:pt>
                <c:pt idx="2">
                  <c:v>15</c:v>
                </c:pt>
                <c:pt idx="3">
                  <c:v>18</c:v>
                </c:pt>
                <c:pt idx="4">
                  <c:v>58</c:v>
                </c:pt>
              </c:numCache>
            </c:numRef>
          </c:val>
          <c:extLst>
            <c:ext xmlns:c16="http://schemas.microsoft.com/office/drawing/2014/chart" uri="{C3380CC4-5D6E-409C-BE32-E72D297353CC}">
              <c16:uniqueId val="{0000001E-1CBE-4F35-8AE7-D63E81BD966A}"/>
            </c:ext>
          </c:extLst>
        </c:ser>
        <c:ser>
          <c:idx val="11"/>
          <c:order val="3"/>
          <c:tx>
            <c:strRef>
              <c:f>'[ANEXO 1.xlsx]Gráficos'!$C$4</c:f>
              <c:strCache>
                <c:ptCount val="1"/>
                <c:pt idx="0">
                  <c:v>2010</c:v>
                </c:pt>
              </c:strCache>
            </c:strRef>
          </c:tx>
          <c:dPt>
            <c:idx val="0"/>
            <c:bubble3D val="0"/>
            <c:spPr>
              <a:solidFill>
                <a:schemeClr val="accent1"/>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20-1CBE-4F35-8AE7-D63E81BD966A}"/>
              </c:ext>
            </c:extLst>
          </c:dPt>
          <c:dPt>
            <c:idx val="1"/>
            <c:bubble3D val="0"/>
            <c:spPr>
              <a:solidFill>
                <a:schemeClr val="accent2"/>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22-1CBE-4F35-8AE7-D63E81BD966A}"/>
              </c:ext>
            </c:extLst>
          </c:dPt>
          <c:dPt>
            <c:idx val="2"/>
            <c:bubble3D val="0"/>
            <c:spPr>
              <a:solidFill>
                <a:schemeClr val="accent3"/>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24-1CBE-4F35-8AE7-D63E81BD966A}"/>
              </c:ext>
            </c:extLst>
          </c:dPt>
          <c:dPt>
            <c:idx val="3"/>
            <c:bubble3D val="0"/>
            <c:spPr>
              <a:solidFill>
                <a:schemeClr val="accent4"/>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26-1CBE-4F35-8AE7-D63E81BD966A}"/>
              </c:ext>
            </c:extLst>
          </c:dPt>
          <c:dPt>
            <c:idx val="4"/>
            <c:bubble3D val="0"/>
            <c:spPr>
              <a:solidFill>
                <a:schemeClr val="accent5"/>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28-1CBE-4F35-8AE7-D63E81BD966A}"/>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s-PE"/>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'[ANEXO 1.xlsx]Gráficos'!$B$5:$B$8</c:f>
              <c:strCache>
                <c:ptCount val="4"/>
                <c:pt idx="0">
                  <c:v>2. Inadmisible</c:v>
                </c:pt>
                <c:pt idx="1">
                  <c:v>3. Improcedente</c:v>
                </c:pt>
                <c:pt idx="2">
                  <c:v>4. Fundado</c:v>
                </c:pt>
                <c:pt idx="3">
                  <c:v>5. Infundado</c:v>
                </c:pt>
              </c:strCache>
            </c:strRef>
          </c:cat>
          <c:val>
            <c:numRef>
              <c:f>'[ANEXO 1.xlsx]Gráficos'!$C$5:$C$9</c:f>
              <c:numCache>
                <c:formatCode>General</c:formatCode>
                <c:ptCount val="5"/>
                <c:pt idx="0">
                  <c:v>1</c:v>
                </c:pt>
                <c:pt idx="1">
                  <c:v>24</c:v>
                </c:pt>
                <c:pt idx="2">
                  <c:v>15</c:v>
                </c:pt>
                <c:pt idx="3">
                  <c:v>18</c:v>
                </c:pt>
                <c:pt idx="4">
                  <c:v>58</c:v>
                </c:pt>
              </c:numCache>
            </c:numRef>
          </c:val>
          <c:extLst>
            <c:ext xmlns:c16="http://schemas.microsoft.com/office/drawing/2014/chart" uri="{C3380CC4-5D6E-409C-BE32-E72D297353CC}">
              <c16:uniqueId val="{00000029-1CBE-4F35-8AE7-D63E81BD966A}"/>
            </c:ext>
          </c:extLst>
        </c:ser>
        <c:ser>
          <c:idx val="12"/>
          <c:order val="4"/>
          <c:tx>
            <c:strRef>
              <c:f>'[ANEXO 1.xlsx]Gráficos'!$C$4</c:f>
              <c:strCache>
                <c:ptCount val="1"/>
                <c:pt idx="0">
                  <c:v>2010</c:v>
                </c:pt>
              </c:strCache>
            </c:strRef>
          </c:tx>
          <c:dPt>
            <c:idx val="0"/>
            <c:bubble3D val="0"/>
            <c:spPr>
              <a:solidFill>
                <a:schemeClr val="accent1"/>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2B-1CBE-4F35-8AE7-D63E81BD966A}"/>
              </c:ext>
            </c:extLst>
          </c:dPt>
          <c:dPt>
            <c:idx val="1"/>
            <c:bubble3D val="0"/>
            <c:spPr>
              <a:solidFill>
                <a:schemeClr val="accent2"/>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2D-1CBE-4F35-8AE7-D63E81BD966A}"/>
              </c:ext>
            </c:extLst>
          </c:dPt>
          <c:dPt>
            <c:idx val="2"/>
            <c:bubble3D val="0"/>
            <c:spPr>
              <a:solidFill>
                <a:schemeClr val="accent3"/>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2F-1CBE-4F35-8AE7-D63E81BD966A}"/>
              </c:ext>
            </c:extLst>
          </c:dPt>
          <c:dPt>
            <c:idx val="3"/>
            <c:bubble3D val="0"/>
            <c:spPr>
              <a:solidFill>
                <a:schemeClr val="accent4"/>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31-1CBE-4F35-8AE7-D63E81BD966A}"/>
              </c:ext>
            </c:extLst>
          </c:dPt>
          <c:dPt>
            <c:idx val="4"/>
            <c:bubble3D val="0"/>
            <c:spPr>
              <a:solidFill>
                <a:schemeClr val="accent5"/>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33-1CBE-4F35-8AE7-D63E81BD966A}"/>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s-PE"/>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'[ANEXO 1.xlsx]Gráficos'!$B$5:$B$8</c:f>
              <c:strCache>
                <c:ptCount val="4"/>
                <c:pt idx="0">
                  <c:v>2. Inadmisible</c:v>
                </c:pt>
                <c:pt idx="1">
                  <c:v>3. Improcedente</c:v>
                </c:pt>
                <c:pt idx="2">
                  <c:v>4. Fundado</c:v>
                </c:pt>
                <c:pt idx="3">
                  <c:v>5. Infundado</c:v>
                </c:pt>
              </c:strCache>
            </c:strRef>
          </c:cat>
          <c:val>
            <c:numRef>
              <c:f>'[ANEXO 1.xlsx]Gráficos'!$C$5:$C$9</c:f>
              <c:numCache>
                <c:formatCode>General</c:formatCode>
                <c:ptCount val="5"/>
                <c:pt idx="0">
                  <c:v>1</c:v>
                </c:pt>
                <c:pt idx="1">
                  <c:v>24</c:v>
                </c:pt>
                <c:pt idx="2">
                  <c:v>15</c:v>
                </c:pt>
                <c:pt idx="3">
                  <c:v>18</c:v>
                </c:pt>
                <c:pt idx="4">
                  <c:v>58</c:v>
                </c:pt>
              </c:numCache>
            </c:numRef>
          </c:val>
          <c:extLst>
            <c:ext xmlns:c16="http://schemas.microsoft.com/office/drawing/2014/chart" uri="{C3380CC4-5D6E-409C-BE32-E72D297353CC}">
              <c16:uniqueId val="{00000034-1CBE-4F35-8AE7-D63E81BD966A}"/>
            </c:ext>
          </c:extLst>
        </c:ser>
        <c:ser>
          <c:idx val="13"/>
          <c:order val="5"/>
          <c:tx>
            <c:strRef>
              <c:f>'[ANEXO 1.xlsx]Gráficos'!$C$4</c:f>
              <c:strCache>
                <c:ptCount val="1"/>
                <c:pt idx="0">
                  <c:v>2010</c:v>
                </c:pt>
              </c:strCache>
            </c:strRef>
          </c:tx>
          <c:dPt>
            <c:idx val="0"/>
            <c:bubble3D val="0"/>
            <c:spPr>
              <a:solidFill>
                <a:schemeClr val="accent1"/>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36-1CBE-4F35-8AE7-D63E81BD966A}"/>
              </c:ext>
            </c:extLst>
          </c:dPt>
          <c:dPt>
            <c:idx val="1"/>
            <c:bubble3D val="0"/>
            <c:spPr>
              <a:solidFill>
                <a:schemeClr val="accent2"/>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38-1CBE-4F35-8AE7-D63E81BD966A}"/>
              </c:ext>
            </c:extLst>
          </c:dPt>
          <c:dPt>
            <c:idx val="2"/>
            <c:bubble3D val="0"/>
            <c:spPr>
              <a:solidFill>
                <a:schemeClr val="accent3"/>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3A-1CBE-4F35-8AE7-D63E81BD966A}"/>
              </c:ext>
            </c:extLst>
          </c:dPt>
          <c:dPt>
            <c:idx val="3"/>
            <c:bubble3D val="0"/>
            <c:spPr>
              <a:solidFill>
                <a:schemeClr val="accent4"/>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3C-1CBE-4F35-8AE7-D63E81BD966A}"/>
              </c:ext>
            </c:extLst>
          </c:dPt>
          <c:dPt>
            <c:idx val="4"/>
            <c:bubble3D val="0"/>
            <c:spPr>
              <a:solidFill>
                <a:schemeClr val="accent5"/>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3E-1CBE-4F35-8AE7-D63E81BD966A}"/>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s-PE"/>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'[ANEXO 1.xlsx]Gráficos'!$B$5:$B$8</c:f>
              <c:strCache>
                <c:ptCount val="4"/>
                <c:pt idx="0">
                  <c:v>2. Inadmisible</c:v>
                </c:pt>
                <c:pt idx="1">
                  <c:v>3. Improcedente</c:v>
                </c:pt>
                <c:pt idx="2">
                  <c:v>4. Fundado</c:v>
                </c:pt>
                <c:pt idx="3">
                  <c:v>5. Infundado</c:v>
                </c:pt>
              </c:strCache>
            </c:strRef>
          </c:cat>
          <c:val>
            <c:numRef>
              <c:f>'[ANEXO 1.xlsx]Gráficos'!$C$5:$C$9</c:f>
              <c:numCache>
                <c:formatCode>General</c:formatCode>
                <c:ptCount val="5"/>
                <c:pt idx="0">
                  <c:v>1</c:v>
                </c:pt>
                <c:pt idx="1">
                  <c:v>24</c:v>
                </c:pt>
                <c:pt idx="2">
                  <c:v>15</c:v>
                </c:pt>
                <c:pt idx="3">
                  <c:v>18</c:v>
                </c:pt>
                <c:pt idx="4">
                  <c:v>58</c:v>
                </c:pt>
              </c:numCache>
            </c:numRef>
          </c:val>
          <c:extLst>
            <c:ext xmlns:c16="http://schemas.microsoft.com/office/drawing/2014/chart" uri="{C3380CC4-5D6E-409C-BE32-E72D297353CC}">
              <c16:uniqueId val="{0000003F-1CBE-4F35-8AE7-D63E81BD966A}"/>
            </c:ext>
          </c:extLst>
        </c:ser>
        <c:ser>
          <c:idx val="14"/>
          <c:order val="6"/>
          <c:tx>
            <c:strRef>
              <c:f>'[ANEXO 1.xlsx]Gráficos'!$C$4</c:f>
              <c:strCache>
                <c:ptCount val="1"/>
                <c:pt idx="0">
                  <c:v>2010</c:v>
                </c:pt>
              </c:strCache>
            </c:strRef>
          </c:tx>
          <c:dPt>
            <c:idx val="0"/>
            <c:bubble3D val="0"/>
            <c:spPr>
              <a:solidFill>
                <a:schemeClr val="accent1"/>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41-1CBE-4F35-8AE7-D63E81BD966A}"/>
              </c:ext>
            </c:extLst>
          </c:dPt>
          <c:dPt>
            <c:idx val="1"/>
            <c:bubble3D val="0"/>
            <c:spPr>
              <a:solidFill>
                <a:schemeClr val="accent2"/>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43-1CBE-4F35-8AE7-D63E81BD966A}"/>
              </c:ext>
            </c:extLst>
          </c:dPt>
          <c:dPt>
            <c:idx val="2"/>
            <c:bubble3D val="0"/>
            <c:spPr>
              <a:solidFill>
                <a:schemeClr val="accent3"/>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45-1CBE-4F35-8AE7-D63E81BD966A}"/>
              </c:ext>
            </c:extLst>
          </c:dPt>
          <c:dPt>
            <c:idx val="3"/>
            <c:bubble3D val="0"/>
            <c:spPr>
              <a:solidFill>
                <a:schemeClr val="accent4"/>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47-1CBE-4F35-8AE7-D63E81BD966A}"/>
              </c:ext>
            </c:extLst>
          </c:dPt>
          <c:dPt>
            <c:idx val="4"/>
            <c:bubble3D val="0"/>
            <c:spPr>
              <a:solidFill>
                <a:schemeClr val="accent5"/>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49-1CBE-4F35-8AE7-D63E81BD966A}"/>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s-PE"/>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'[ANEXO 1.xlsx]Gráficos'!$B$5:$B$8</c:f>
              <c:strCache>
                <c:ptCount val="4"/>
                <c:pt idx="0">
                  <c:v>2. Inadmisible</c:v>
                </c:pt>
                <c:pt idx="1">
                  <c:v>3. Improcedente</c:v>
                </c:pt>
                <c:pt idx="2">
                  <c:v>4. Fundado</c:v>
                </c:pt>
                <c:pt idx="3">
                  <c:v>5. Infundado</c:v>
                </c:pt>
              </c:strCache>
            </c:strRef>
          </c:cat>
          <c:val>
            <c:numRef>
              <c:f>'[ANEXO 1.xlsx]Gráficos'!$C$5:$C$9</c:f>
              <c:numCache>
                <c:formatCode>General</c:formatCode>
                <c:ptCount val="5"/>
                <c:pt idx="0">
                  <c:v>1</c:v>
                </c:pt>
                <c:pt idx="1">
                  <c:v>24</c:v>
                </c:pt>
                <c:pt idx="2">
                  <c:v>15</c:v>
                </c:pt>
                <c:pt idx="3">
                  <c:v>18</c:v>
                </c:pt>
                <c:pt idx="4">
                  <c:v>58</c:v>
                </c:pt>
              </c:numCache>
            </c:numRef>
          </c:val>
          <c:extLst>
            <c:ext xmlns:c16="http://schemas.microsoft.com/office/drawing/2014/chart" uri="{C3380CC4-5D6E-409C-BE32-E72D297353CC}">
              <c16:uniqueId val="{0000004A-1CBE-4F35-8AE7-D63E81BD966A}"/>
            </c:ext>
          </c:extLst>
        </c:ser>
        <c:ser>
          <c:idx val="15"/>
          <c:order val="7"/>
          <c:tx>
            <c:strRef>
              <c:f>'[ANEXO 1.xlsx]Gráficos'!$C$4</c:f>
              <c:strCache>
                <c:ptCount val="1"/>
                <c:pt idx="0">
                  <c:v>2010</c:v>
                </c:pt>
              </c:strCache>
            </c:strRef>
          </c:tx>
          <c:dPt>
            <c:idx val="0"/>
            <c:bubble3D val="0"/>
            <c:spPr>
              <a:solidFill>
                <a:schemeClr val="accent1"/>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4C-1CBE-4F35-8AE7-D63E81BD966A}"/>
              </c:ext>
            </c:extLst>
          </c:dPt>
          <c:dPt>
            <c:idx val="1"/>
            <c:bubble3D val="0"/>
            <c:spPr>
              <a:solidFill>
                <a:schemeClr val="accent2"/>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4E-1CBE-4F35-8AE7-D63E81BD966A}"/>
              </c:ext>
            </c:extLst>
          </c:dPt>
          <c:dPt>
            <c:idx val="2"/>
            <c:bubble3D val="0"/>
            <c:spPr>
              <a:solidFill>
                <a:schemeClr val="accent3"/>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50-1CBE-4F35-8AE7-D63E81BD966A}"/>
              </c:ext>
            </c:extLst>
          </c:dPt>
          <c:dPt>
            <c:idx val="3"/>
            <c:bubble3D val="0"/>
            <c:spPr>
              <a:solidFill>
                <a:schemeClr val="accent4"/>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52-1CBE-4F35-8AE7-D63E81BD966A}"/>
              </c:ext>
            </c:extLst>
          </c:dPt>
          <c:dPt>
            <c:idx val="4"/>
            <c:bubble3D val="0"/>
            <c:spPr>
              <a:solidFill>
                <a:schemeClr val="accent5"/>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54-1CBE-4F35-8AE7-D63E81BD966A}"/>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s-PE"/>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'[ANEXO 1.xlsx]Gráficos'!$B$5:$B$8</c:f>
              <c:strCache>
                <c:ptCount val="4"/>
                <c:pt idx="0">
                  <c:v>2. Inadmisible</c:v>
                </c:pt>
                <c:pt idx="1">
                  <c:v>3. Improcedente</c:v>
                </c:pt>
                <c:pt idx="2">
                  <c:v>4. Fundado</c:v>
                </c:pt>
                <c:pt idx="3">
                  <c:v>5. Infundado</c:v>
                </c:pt>
              </c:strCache>
            </c:strRef>
          </c:cat>
          <c:val>
            <c:numRef>
              <c:f>'[ANEXO 1.xlsx]Gráficos'!$C$5:$C$9</c:f>
              <c:numCache>
                <c:formatCode>General</c:formatCode>
                <c:ptCount val="5"/>
                <c:pt idx="0">
                  <c:v>1</c:v>
                </c:pt>
                <c:pt idx="1">
                  <c:v>24</c:v>
                </c:pt>
                <c:pt idx="2">
                  <c:v>15</c:v>
                </c:pt>
                <c:pt idx="3">
                  <c:v>18</c:v>
                </c:pt>
                <c:pt idx="4">
                  <c:v>58</c:v>
                </c:pt>
              </c:numCache>
            </c:numRef>
          </c:val>
          <c:extLst>
            <c:ext xmlns:c16="http://schemas.microsoft.com/office/drawing/2014/chart" uri="{C3380CC4-5D6E-409C-BE32-E72D297353CC}">
              <c16:uniqueId val="{00000055-1CBE-4F35-8AE7-D63E81BD966A}"/>
            </c:ext>
          </c:extLst>
        </c:ser>
        <c:ser>
          <c:idx val="4"/>
          <c:order val="8"/>
          <c:tx>
            <c:strRef>
              <c:f>'[ANEXO 1.xlsx]Gráficos'!$C$4</c:f>
              <c:strCache>
                <c:ptCount val="1"/>
                <c:pt idx="0">
                  <c:v>2010</c:v>
                </c:pt>
              </c:strCache>
            </c:strRef>
          </c:tx>
          <c:dPt>
            <c:idx val="0"/>
            <c:bubble3D val="0"/>
            <c:spPr>
              <a:solidFill>
                <a:schemeClr val="accent1"/>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57-1CBE-4F35-8AE7-D63E81BD966A}"/>
              </c:ext>
            </c:extLst>
          </c:dPt>
          <c:dPt>
            <c:idx val="1"/>
            <c:bubble3D val="0"/>
            <c:spPr>
              <a:solidFill>
                <a:schemeClr val="accent2"/>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59-1CBE-4F35-8AE7-D63E81BD966A}"/>
              </c:ext>
            </c:extLst>
          </c:dPt>
          <c:dPt>
            <c:idx val="2"/>
            <c:bubble3D val="0"/>
            <c:spPr>
              <a:solidFill>
                <a:schemeClr val="accent3"/>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5B-1CBE-4F35-8AE7-D63E81BD966A}"/>
              </c:ext>
            </c:extLst>
          </c:dPt>
          <c:dPt>
            <c:idx val="3"/>
            <c:bubble3D val="0"/>
            <c:spPr>
              <a:solidFill>
                <a:schemeClr val="accent4"/>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5D-1CBE-4F35-8AE7-D63E81BD966A}"/>
              </c:ext>
            </c:extLst>
          </c:dPt>
          <c:dPt>
            <c:idx val="4"/>
            <c:bubble3D val="0"/>
            <c:spPr>
              <a:solidFill>
                <a:schemeClr val="accent5"/>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5F-1CBE-4F35-8AE7-D63E81BD966A}"/>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s-PE"/>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'[ANEXO 1.xlsx]Gráficos'!$B$5:$B$8</c:f>
              <c:strCache>
                <c:ptCount val="4"/>
                <c:pt idx="0">
                  <c:v>2. Inadmisible</c:v>
                </c:pt>
                <c:pt idx="1">
                  <c:v>3. Improcedente</c:v>
                </c:pt>
                <c:pt idx="2">
                  <c:v>4. Fundado</c:v>
                </c:pt>
                <c:pt idx="3">
                  <c:v>5. Infundado</c:v>
                </c:pt>
              </c:strCache>
            </c:strRef>
          </c:cat>
          <c:val>
            <c:numRef>
              <c:f>'[ANEXO 1.xlsx]Gráficos'!$C$5:$C$9</c:f>
              <c:numCache>
                <c:formatCode>General</c:formatCode>
                <c:ptCount val="5"/>
                <c:pt idx="0">
                  <c:v>1</c:v>
                </c:pt>
                <c:pt idx="1">
                  <c:v>24</c:v>
                </c:pt>
                <c:pt idx="2">
                  <c:v>15</c:v>
                </c:pt>
                <c:pt idx="3">
                  <c:v>18</c:v>
                </c:pt>
                <c:pt idx="4">
                  <c:v>58</c:v>
                </c:pt>
              </c:numCache>
            </c:numRef>
          </c:val>
          <c:extLst>
            <c:ext xmlns:c16="http://schemas.microsoft.com/office/drawing/2014/chart" uri="{C3380CC4-5D6E-409C-BE32-E72D297353CC}">
              <c16:uniqueId val="{00000060-1CBE-4F35-8AE7-D63E81BD966A}"/>
            </c:ext>
          </c:extLst>
        </c:ser>
        <c:ser>
          <c:idx val="5"/>
          <c:order val="9"/>
          <c:tx>
            <c:strRef>
              <c:f>'[ANEXO 1.xlsx]Gráficos'!$C$4</c:f>
              <c:strCache>
                <c:ptCount val="1"/>
                <c:pt idx="0">
                  <c:v>2010</c:v>
                </c:pt>
              </c:strCache>
            </c:strRef>
          </c:tx>
          <c:dPt>
            <c:idx val="0"/>
            <c:bubble3D val="0"/>
            <c:spPr>
              <a:solidFill>
                <a:schemeClr val="accent1"/>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62-1CBE-4F35-8AE7-D63E81BD966A}"/>
              </c:ext>
            </c:extLst>
          </c:dPt>
          <c:dPt>
            <c:idx val="1"/>
            <c:bubble3D val="0"/>
            <c:spPr>
              <a:solidFill>
                <a:schemeClr val="accent2"/>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64-1CBE-4F35-8AE7-D63E81BD966A}"/>
              </c:ext>
            </c:extLst>
          </c:dPt>
          <c:dPt>
            <c:idx val="2"/>
            <c:bubble3D val="0"/>
            <c:spPr>
              <a:solidFill>
                <a:schemeClr val="accent3"/>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66-1CBE-4F35-8AE7-D63E81BD966A}"/>
              </c:ext>
            </c:extLst>
          </c:dPt>
          <c:dPt>
            <c:idx val="3"/>
            <c:bubble3D val="0"/>
            <c:spPr>
              <a:solidFill>
                <a:schemeClr val="accent4"/>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68-1CBE-4F35-8AE7-D63E81BD966A}"/>
              </c:ext>
            </c:extLst>
          </c:dPt>
          <c:dPt>
            <c:idx val="4"/>
            <c:bubble3D val="0"/>
            <c:spPr>
              <a:solidFill>
                <a:schemeClr val="accent5"/>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6A-1CBE-4F35-8AE7-D63E81BD966A}"/>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s-PE"/>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'[ANEXO 1.xlsx]Gráficos'!$B$5:$B$8</c:f>
              <c:strCache>
                <c:ptCount val="4"/>
                <c:pt idx="0">
                  <c:v>2. Inadmisible</c:v>
                </c:pt>
                <c:pt idx="1">
                  <c:v>3. Improcedente</c:v>
                </c:pt>
                <c:pt idx="2">
                  <c:v>4. Fundado</c:v>
                </c:pt>
                <c:pt idx="3">
                  <c:v>5. Infundado</c:v>
                </c:pt>
              </c:strCache>
            </c:strRef>
          </c:cat>
          <c:val>
            <c:numRef>
              <c:f>'[ANEXO 1.xlsx]Gráficos'!$C$5:$C$9</c:f>
              <c:numCache>
                <c:formatCode>General</c:formatCode>
                <c:ptCount val="5"/>
                <c:pt idx="0">
                  <c:v>1</c:v>
                </c:pt>
                <c:pt idx="1">
                  <c:v>24</c:v>
                </c:pt>
                <c:pt idx="2">
                  <c:v>15</c:v>
                </c:pt>
                <c:pt idx="3">
                  <c:v>18</c:v>
                </c:pt>
                <c:pt idx="4">
                  <c:v>58</c:v>
                </c:pt>
              </c:numCache>
            </c:numRef>
          </c:val>
          <c:extLst>
            <c:ext xmlns:c16="http://schemas.microsoft.com/office/drawing/2014/chart" uri="{C3380CC4-5D6E-409C-BE32-E72D297353CC}">
              <c16:uniqueId val="{0000006B-1CBE-4F35-8AE7-D63E81BD966A}"/>
            </c:ext>
          </c:extLst>
        </c:ser>
        <c:ser>
          <c:idx val="6"/>
          <c:order val="10"/>
          <c:tx>
            <c:strRef>
              <c:f>'[ANEXO 1.xlsx]Gráficos'!$C$4</c:f>
              <c:strCache>
                <c:ptCount val="1"/>
                <c:pt idx="0">
                  <c:v>2010</c:v>
                </c:pt>
              </c:strCache>
            </c:strRef>
          </c:tx>
          <c:dPt>
            <c:idx val="0"/>
            <c:bubble3D val="0"/>
            <c:spPr>
              <a:solidFill>
                <a:schemeClr val="accent1"/>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6D-1CBE-4F35-8AE7-D63E81BD966A}"/>
              </c:ext>
            </c:extLst>
          </c:dPt>
          <c:dPt>
            <c:idx val="1"/>
            <c:bubble3D val="0"/>
            <c:spPr>
              <a:solidFill>
                <a:schemeClr val="accent2"/>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6F-1CBE-4F35-8AE7-D63E81BD966A}"/>
              </c:ext>
            </c:extLst>
          </c:dPt>
          <c:dPt>
            <c:idx val="2"/>
            <c:bubble3D val="0"/>
            <c:spPr>
              <a:solidFill>
                <a:schemeClr val="accent3"/>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71-1CBE-4F35-8AE7-D63E81BD966A}"/>
              </c:ext>
            </c:extLst>
          </c:dPt>
          <c:dPt>
            <c:idx val="3"/>
            <c:bubble3D val="0"/>
            <c:spPr>
              <a:solidFill>
                <a:schemeClr val="accent4"/>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73-1CBE-4F35-8AE7-D63E81BD966A}"/>
              </c:ext>
            </c:extLst>
          </c:dPt>
          <c:dPt>
            <c:idx val="4"/>
            <c:bubble3D val="0"/>
            <c:spPr>
              <a:solidFill>
                <a:schemeClr val="accent5"/>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75-1CBE-4F35-8AE7-D63E81BD966A}"/>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s-PE"/>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'[ANEXO 1.xlsx]Gráficos'!$B$5:$B$8</c:f>
              <c:strCache>
                <c:ptCount val="4"/>
                <c:pt idx="0">
                  <c:v>2. Inadmisible</c:v>
                </c:pt>
                <c:pt idx="1">
                  <c:v>3. Improcedente</c:v>
                </c:pt>
                <c:pt idx="2">
                  <c:v>4. Fundado</c:v>
                </c:pt>
                <c:pt idx="3">
                  <c:v>5. Infundado</c:v>
                </c:pt>
              </c:strCache>
            </c:strRef>
          </c:cat>
          <c:val>
            <c:numRef>
              <c:f>'[ANEXO 1.xlsx]Gráficos'!$C$5:$C$9</c:f>
              <c:numCache>
                <c:formatCode>General</c:formatCode>
                <c:ptCount val="5"/>
                <c:pt idx="0">
                  <c:v>1</c:v>
                </c:pt>
                <c:pt idx="1">
                  <c:v>24</c:v>
                </c:pt>
                <c:pt idx="2">
                  <c:v>15</c:v>
                </c:pt>
                <c:pt idx="3">
                  <c:v>18</c:v>
                </c:pt>
                <c:pt idx="4">
                  <c:v>58</c:v>
                </c:pt>
              </c:numCache>
            </c:numRef>
          </c:val>
          <c:extLst>
            <c:ext xmlns:c16="http://schemas.microsoft.com/office/drawing/2014/chart" uri="{C3380CC4-5D6E-409C-BE32-E72D297353CC}">
              <c16:uniqueId val="{00000076-1CBE-4F35-8AE7-D63E81BD966A}"/>
            </c:ext>
          </c:extLst>
        </c:ser>
        <c:ser>
          <c:idx val="7"/>
          <c:order val="11"/>
          <c:tx>
            <c:strRef>
              <c:f>'[ANEXO 1.xlsx]Gráficos'!$C$4</c:f>
              <c:strCache>
                <c:ptCount val="1"/>
                <c:pt idx="0">
                  <c:v>2010</c:v>
                </c:pt>
              </c:strCache>
            </c:strRef>
          </c:tx>
          <c:dPt>
            <c:idx val="0"/>
            <c:bubble3D val="0"/>
            <c:spPr>
              <a:solidFill>
                <a:schemeClr val="accent1"/>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78-1CBE-4F35-8AE7-D63E81BD966A}"/>
              </c:ext>
            </c:extLst>
          </c:dPt>
          <c:dPt>
            <c:idx val="1"/>
            <c:bubble3D val="0"/>
            <c:spPr>
              <a:solidFill>
                <a:schemeClr val="accent2"/>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7A-1CBE-4F35-8AE7-D63E81BD966A}"/>
              </c:ext>
            </c:extLst>
          </c:dPt>
          <c:dPt>
            <c:idx val="2"/>
            <c:bubble3D val="0"/>
            <c:spPr>
              <a:solidFill>
                <a:schemeClr val="accent3"/>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7C-1CBE-4F35-8AE7-D63E81BD966A}"/>
              </c:ext>
            </c:extLst>
          </c:dPt>
          <c:dPt>
            <c:idx val="3"/>
            <c:bubble3D val="0"/>
            <c:spPr>
              <a:solidFill>
                <a:schemeClr val="accent4"/>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7E-1CBE-4F35-8AE7-D63E81BD966A}"/>
              </c:ext>
            </c:extLst>
          </c:dPt>
          <c:dPt>
            <c:idx val="4"/>
            <c:bubble3D val="0"/>
            <c:spPr>
              <a:solidFill>
                <a:schemeClr val="accent5"/>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80-1CBE-4F35-8AE7-D63E81BD966A}"/>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s-PE"/>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'[ANEXO 1.xlsx]Gráficos'!$B$5:$B$8</c:f>
              <c:strCache>
                <c:ptCount val="4"/>
                <c:pt idx="0">
                  <c:v>2. Inadmisible</c:v>
                </c:pt>
                <c:pt idx="1">
                  <c:v>3. Improcedente</c:v>
                </c:pt>
                <c:pt idx="2">
                  <c:v>4. Fundado</c:v>
                </c:pt>
                <c:pt idx="3">
                  <c:v>5. Infundado</c:v>
                </c:pt>
              </c:strCache>
            </c:strRef>
          </c:cat>
          <c:val>
            <c:numRef>
              <c:f>'[ANEXO 1.xlsx]Gráficos'!$C$5:$C$9</c:f>
              <c:numCache>
                <c:formatCode>General</c:formatCode>
                <c:ptCount val="5"/>
                <c:pt idx="0">
                  <c:v>1</c:v>
                </c:pt>
                <c:pt idx="1">
                  <c:v>24</c:v>
                </c:pt>
                <c:pt idx="2">
                  <c:v>15</c:v>
                </c:pt>
                <c:pt idx="3">
                  <c:v>18</c:v>
                </c:pt>
                <c:pt idx="4">
                  <c:v>58</c:v>
                </c:pt>
              </c:numCache>
            </c:numRef>
          </c:val>
          <c:extLst>
            <c:ext xmlns:c16="http://schemas.microsoft.com/office/drawing/2014/chart" uri="{C3380CC4-5D6E-409C-BE32-E72D297353CC}">
              <c16:uniqueId val="{00000081-1CBE-4F35-8AE7-D63E81BD966A}"/>
            </c:ext>
          </c:extLst>
        </c:ser>
        <c:ser>
          <c:idx val="2"/>
          <c:order val="12"/>
          <c:tx>
            <c:strRef>
              <c:f>'[ANEXO 1.xlsx]Gráficos'!$C$4</c:f>
              <c:strCache>
                <c:ptCount val="1"/>
                <c:pt idx="0">
                  <c:v>2010</c:v>
                </c:pt>
              </c:strCache>
            </c:strRef>
          </c:tx>
          <c:dPt>
            <c:idx val="0"/>
            <c:bubble3D val="0"/>
            <c:spPr>
              <a:solidFill>
                <a:schemeClr val="accent1"/>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83-1CBE-4F35-8AE7-D63E81BD966A}"/>
              </c:ext>
            </c:extLst>
          </c:dPt>
          <c:dPt>
            <c:idx val="1"/>
            <c:bubble3D val="0"/>
            <c:spPr>
              <a:solidFill>
                <a:schemeClr val="accent2"/>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85-1CBE-4F35-8AE7-D63E81BD966A}"/>
              </c:ext>
            </c:extLst>
          </c:dPt>
          <c:dPt>
            <c:idx val="2"/>
            <c:bubble3D val="0"/>
            <c:spPr>
              <a:solidFill>
                <a:schemeClr val="accent3"/>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87-1CBE-4F35-8AE7-D63E81BD966A}"/>
              </c:ext>
            </c:extLst>
          </c:dPt>
          <c:dPt>
            <c:idx val="3"/>
            <c:bubble3D val="0"/>
            <c:spPr>
              <a:solidFill>
                <a:schemeClr val="accent4"/>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89-1CBE-4F35-8AE7-D63E81BD966A}"/>
              </c:ext>
            </c:extLst>
          </c:dPt>
          <c:dPt>
            <c:idx val="4"/>
            <c:bubble3D val="0"/>
            <c:spPr>
              <a:solidFill>
                <a:schemeClr val="accent5"/>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8B-1CBE-4F35-8AE7-D63E81BD966A}"/>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s-PE"/>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'[ANEXO 1.xlsx]Gráficos'!$B$5:$B$8</c:f>
              <c:strCache>
                <c:ptCount val="4"/>
                <c:pt idx="0">
                  <c:v>2. Inadmisible</c:v>
                </c:pt>
                <c:pt idx="1">
                  <c:v>3. Improcedente</c:v>
                </c:pt>
                <c:pt idx="2">
                  <c:v>4. Fundado</c:v>
                </c:pt>
                <c:pt idx="3">
                  <c:v>5. Infundado</c:v>
                </c:pt>
              </c:strCache>
            </c:strRef>
          </c:cat>
          <c:val>
            <c:numRef>
              <c:f>'[ANEXO 1.xlsx]Gráficos'!$C$5:$C$9</c:f>
              <c:numCache>
                <c:formatCode>General</c:formatCode>
                <c:ptCount val="5"/>
                <c:pt idx="0">
                  <c:v>1</c:v>
                </c:pt>
                <c:pt idx="1">
                  <c:v>24</c:v>
                </c:pt>
                <c:pt idx="2">
                  <c:v>15</c:v>
                </c:pt>
                <c:pt idx="3">
                  <c:v>18</c:v>
                </c:pt>
                <c:pt idx="4">
                  <c:v>58</c:v>
                </c:pt>
              </c:numCache>
            </c:numRef>
          </c:val>
          <c:extLst>
            <c:ext xmlns:c16="http://schemas.microsoft.com/office/drawing/2014/chart" uri="{C3380CC4-5D6E-409C-BE32-E72D297353CC}">
              <c16:uniqueId val="{0000008C-1CBE-4F35-8AE7-D63E81BD966A}"/>
            </c:ext>
          </c:extLst>
        </c:ser>
        <c:ser>
          <c:idx val="3"/>
          <c:order val="13"/>
          <c:tx>
            <c:strRef>
              <c:f>'[ANEXO 1.xlsx]Gráficos'!$C$4</c:f>
              <c:strCache>
                <c:ptCount val="1"/>
                <c:pt idx="0">
                  <c:v>2010</c:v>
                </c:pt>
              </c:strCache>
            </c:strRef>
          </c:tx>
          <c:dPt>
            <c:idx val="0"/>
            <c:bubble3D val="0"/>
            <c:spPr>
              <a:solidFill>
                <a:schemeClr val="accent1"/>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8E-1CBE-4F35-8AE7-D63E81BD966A}"/>
              </c:ext>
            </c:extLst>
          </c:dPt>
          <c:dPt>
            <c:idx val="1"/>
            <c:bubble3D val="0"/>
            <c:spPr>
              <a:solidFill>
                <a:schemeClr val="accent2"/>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90-1CBE-4F35-8AE7-D63E81BD966A}"/>
              </c:ext>
            </c:extLst>
          </c:dPt>
          <c:dPt>
            <c:idx val="2"/>
            <c:bubble3D val="0"/>
            <c:spPr>
              <a:solidFill>
                <a:schemeClr val="accent3"/>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92-1CBE-4F35-8AE7-D63E81BD966A}"/>
              </c:ext>
            </c:extLst>
          </c:dPt>
          <c:dPt>
            <c:idx val="3"/>
            <c:bubble3D val="0"/>
            <c:spPr>
              <a:solidFill>
                <a:schemeClr val="accent4"/>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94-1CBE-4F35-8AE7-D63E81BD966A}"/>
              </c:ext>
            </c:extLst>
          </c:dPt>
          <c:dPt>
            <c:idx val="4"/>
            <c:bubble3D val="0"/>
            <c:spPr>
              <a:solidFill>
                <a:schemeClr val="accent5"/>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96-1CBE-4F35-8AE7-D63E81BD966A}"/>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s-PE"/>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'[ANEXO 1.xlsx]Gráficos'!$B$5:$B$8</c:f>
              <c:strCache>
                <c:ptCount val="4"/>
                <c:pt idx="0">
                  <c:v>2. Inadmisible</c:v>
                </c:pt>
                <c:pt idx="1">
                  <c:v>3. Improcedente</c:v>
                </c:pt>
                <c:pt idx="2">
                  <c:v>4. Fundado</c:v>
                </c:pt>
                <c:pt idx="3">
                  <c:v>5. Infundado</c:v>
                </c:pt>
              </c:strCache>
            </c:strRef>
          </c:cat>
          <c:val>
            <c:numRef>
              <c:f>'[ANEXO 1.xlsx]Gráficos'!$C$5:$C$9</c:f>
              <c:numCache>
                <c:formatCode>General</c:formatCode>
                <c:ptCount val="5"/>
                <c:pt idx="0">
                  <c:v>1</c:v>
                </c:pt>
                <c:pt idx="1">
                  <c:v>24</c:v>
                </c:pt>
                <c:pt idx="2">
                  <c:v>15</c:v>
                </c:pt>
                <c:pt idx="3">
                  <c:v>18</c:v>
                </c:pt>
                <c:pt idx="4">
                  <c:v>58</c:v>
                </c:pt>
              </c:numCache>
            </c:numRef>
          </c:val>
          <c:extLst>
            <c:ext xmlns:c16="http://schemas.microsoft.com/office/drawing/2014/chart" uri="{C3380CC4-5D6E-409C-BE32-E72D297353CC}">
              <c16:uniqueId val="{00000097-1CBE-4F35-8AE7-D63E81BD966A}"/>
            </c:ext>
          </c:extLst>
        </c:ser>
        <c:ser>
          <c:idx val="1"/>
          <c:order val="14"/>
          <c:tx>
            <c:strRef>
              <c:f>'[ANEXO 1.xlsx]Gráficos'!$C$4</c:f>
              <c:strCache>
                <c:ptCount val="1"/>
                <c:pt idx="0">
                  <c:v>2010</c:v>
                </c:pt>
              </c:strCache>
            </c:strRef>
          </c:tx>
          <c:dPt>
            <c:idx val="0"/>
            <c:bubble3D val="0"/>
            <c:spPr>
              <a:solidFill>
                <a:schemeClr val="accent1"/>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99-1CBE-4F35-8AE7-D63E81BD966A}"/>
              </c:ext>
            </c:extLst>
          </c:dPt>
          <c:dPt>
            <c:idx val="1"/>
            <c:bubble3D val="0"/>
            <c:spPr>
              <a:solidFill>
                <a:schemeClr val="accent2"/>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9B-1CBE-4F35-8AE7-D63E81BD966A}"/>
              </c:ext>
            </c:extLst>
          </c:dPt>
          <c:dPt>
            <c:idx val="2"/>
            <c:bubble3D val="0"/>
            <c:spPr>
              <a:solidFill>
                <a:schemeClr val="accent3"/>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9D-1CBE-4F35-8AE7-D63E81BD966A}"/>
              </c:ext>
            </c:extLst>
          </c:dPt>
          <c:dPt>
            <c:idx val="3"/>
            <c:bubble3D val="0"/>
            <c:spPr>
              <a:solidFill>
                <a:schemeClr val="accent4"/>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9F-1CBE-4F35-8AE7-D63E81BD966A}"/>
              </c:ext>
            </c:extLst>
          </c:dPt>
          <c:dPt>
            <c:idx val="4"/>
            <c:bubble3D val="0"/>
            <c:spPr>
              <a:solidFill>
                <a:schemeClr val="accent5"/>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A1-1CBE-4F35-8AE7-D63E81BD966A}"/>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s-PE"/>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'[ANEXO 1.xlsx]Gráficos'!$B$5:$B$8</c:f>
              <c:strCache>
                <c:ptCount val="4"/>
                <c:pt idx="0">
                  <c:v>2. Inadmisible</c:v>
                </c:pt>
                <c:pt idx="1">
                  <c:v>3. Improcedente</c:v>
                </c:pt>
                <c:pt idx="2">
                  <c:v>4. Fundado</c:v>
                </c:pt>
                <c:pt idx="3">
                  <c:v>5. Infundado</c:v>
                </c:pt>
              </c:strCache>
            </c:strRef>
          </c:cat>
          <c:val>
            <c:numRef>
              <c:f>'[ANEXO 1.xlsx]Gráficos'!$C$5:$C$9</c:f>
              <c:numCache>
                <c:formatCode>General</c:formatCode>
                <c:ptCount val="5"/>
                <c:pt idx="0">
                  <c:v>1</c:v>
                </c:pt>
                <c:pt idx="1">
                  <c:v>24</c:v>
                </c:pt>
                <c:pt idx="2">
                  <c:v>15</c:v>
                </c:pt>
                <c:pt idx="3">
                  <c:v>18</c:v>
                </c:pt>
                <c:pt idx="4">
                  <c:v>58</c:v>
                </c:pt>
              </c:numCache>
            </c:numRef>
          </c:val>
          <c:extLst>
            <c:ext xmlns:c16="http://schemas.microsoft.com/office/drawing/2014/chart" uri="{C3380CC4-5D6E-409C-BE32-E72D297353CC}">
              <c16:uniqueId val="{000000A2-1CBE-4F35-8AE7-D63E81BD966A}"/>
            </c:ext>
          </c:extLst>
        </c:ser>
        <c:ser>
          <c:idx val="0"/>
          <c:order val="15"/>
          <c:tx>
            <c:strRef>
              <c:f>'[ANEXO 1.xlsx]Gráficos'!$C$4</c:f>
              <c:strCache>
                <c:ptCount val="1"/>
                <c:pt idx="0">
                  <c:v>2010</c:v>
                </c:pt>
              </c:strCache>
            </c:strRef>
          </c:tx>
          <c:dPt>
            <c:idx val="0"/>
            <c:bubble3D val="0"/>
            <c:spPr>
              <a:solidFill>
                <a:schemeClr val="accent1"/>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A4-1CBE-4F35-8AE7-D63E81BD966A}"/>
              </c:ext>
            </c:extLst>
          </c:dPt>
          <c:dPt>
            <c:idx val="1"/>
            <c:bubble3D val="0"/>
            <c:spPr>
              <a:solidFill>
                <a:schemeClr val="accent2"/>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A6-1CBE-4F35-8AE7-D63E81BD966A}"/>
              </c:ext>
            </c:extLst>
          </c:dPt>
          <c:dPt>
            <c:idx val="2"/>
            <c:bubble3D val="0"/>
            <c:spPr>
              <a:solidFill>
                <a:schemeClr val="accent3"/>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A8-1CBE-4F35-8AE7-D63E81BD966A}"/>
              </c:ext>
            </c:extLst>
          </c:dPt>
          <c:dPt>
            <c:idx val="3"/>
            <c:bubble3D val="0"/>
            <c:spPr>
              <a:solidFill>
                <a:schemeClr val="accent4"/>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AA-1CBE-4F35-8AE7-D63E81BD966A}"/>
              </c:ext>
            </c:extLst>
          </c:dPt>
          <c:dPt>
            <c:idx val="4"/>
            <c:bubble3D val="0"/>
            <c:spPr>
              <a:solidFill>
                <a:schemeClr val="accent5"/>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AC-1CBE-4F35-8AE7-D63E81BD966A}"/>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s-PE"/>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'[ANEXO 1.xlsx]Gráficos'!$B$5:$B$8</c:f>
              <c:strCache>
                <c:ptCount val="4"/>
                <c:pt idx="0">
                  <c:v>2. Inadmisible</c:v>
                </c:pt>
                <c:pt idx="1">
                  <c:v>3. Improcedente</c:v>
                </c:pt>
                <c:pt idx="2">
                  <c:v>4. Fundado</c:v>
                </c:pt>
                <c:pt idx="3">
                  <c:v>5. Infundado</c:v>
                </c:pt>
              </c:strCache>
            </c:strRef>
          </c:cat>
          <c:val>
            <c:numRef>
              <c:f>'[ANEXO 1.xlsx]Gráficos'!$C$5:$C$9</c:f>
              <c:numCache>
                <c:formatCode>General</c:formatCode>
                <c:ptCount val="5"/>
                <c:pt idx="0">
                  <c:v>1</c:v>
                </c:pt>
                <c:pt idx="1">
                  <c:v>24</c:v>
                </c:pt>
                <c:pt idx="2">
                  <c:v>15</c:v>
                </c:pt>
                <c:pt idx="3">
                  <c:v>18</c:v>
                </c:pt>
                <c:pt idx="4">
                  <c:v>58</c:v>
                </c:pt>
              </c:numCache>
            </c:numRef>
          </c:val>
          <c:extLst>
            <c:ext xmlns:c16="http://schemas.microsoft.com/office/drawing/2014/chart" uri="{C3380CC4-5D6E-409C-BE32-E72D297353CC}">
              <c16:uniqueId val="{000000AD-1CBE-4F35-8AE7-D63E81BD966A}"/>
            </c:ext>
          </c:extLst>
        </c:ser>
        <c:dLbls>
          <c:dLblPos val="inEnd"/>
          <c:showLegendKey val="0"/>
          <c:showVal val="0"/>
          <c:showCatName val="0"/>
          <c:showSerName val="0"/>
          <c:showPercent val="1"/>
          <c:showBubbleSize val="0"/>
          <c:showLeaderLines val="1"/>
        </c:dLbls>
      </c:pie3DChart>
      <c:spPr>
        <a:noFill/>
        <a:ln>
          <a:noFill/>
        </a:ln>
        <a:effectLst/>
      </c:spPr>
    </c:plotArea>
    <c:legend>
      <c:legendPos val="b"/>
      <c:legendEntry>
        <c:idx val="4"/>
        <c:delete val="1"/>
      </c:legendEntry>
      <c:layout>
        <c:manualLayout>
          <c:xMode val="edge"/>
          <c:yMode val="edge"/>
          <c:x val="6.7478666446830385E-2"/>
          <c:y val="0.81472997693470139"/>
          <c:w val="0.79628845802070236"/>
          <c:h val="0.17931758530183725"/>
        </c:manualLayout>
      </c:layout>
      <c:overlay val="0"/>
      <c:spPr>
        <a:solidFill>
          <a:schemeClr val="lt1">
            <a:alpha val="78000"/>
          </a:schemeClr>
        </a:solid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s-PE"/>
        </a:p>
      </c:txPr>
    </c:legend>
    <c:plotVisOnly val="1"/>
    <c:dispBlanksAs val="gap"/>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es-P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endParaRPr lang="es-PE"/>
        </a:p>
      </c:txPr>
    </c:title>
    <c:autoTitleDeleted val="0"/>
    <c:view3D>
      <c:rotX val="50"/>
      <c:rotY val="0"/>
      <c:depthPercent val="100"/>
      <c:rAngAx val="0"/>
      <c:perspective val="6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0.26700659797911319"/>
          <c:w val="1"/>
          <c:h val="0.38972433421189506"/>
        </c:manualLayout>
      </c:layout>
      <c:pie3DChart>
        <c:varyColors val="1"/>
        <c:ser>
          <c:idx val="0"/>
          <c:order val="0"/>
          <c:tx>
            <c:strRef>
              <c:f>'[ANEXO 1.xlsx]Gráficos'!$D$4</c:f>
              <c:strCache>
                <c:ptCount val="1"/>
                <c:pt idx="0">
                  <c:v>2011</c:v>
                </c:pt>
              </c:strCache>
            </c:strRef>
          </c:tx>
          <c:dPt>
            <c:idx val="0"/>
            <c:bubble3D val="0"/>
            <c:spPr>
              <a:solidFill>
                <a:schemeClr val="accent1"/>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1-F49F-4AD6-B1D4-CFE60D934E7C}"/>
              </c:ext>
            </c:extLst>
          </c:dPt>
          <c:dPt>
            <c:idx val="1"/>
            <c:bubble3D val="0"/>
            <c:spPr>
              <a:solidFill>
                <a:schemeClr val="accent2"/>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3-F49F-4AD6-B1D4-CFE60D934E7C}"/>
              </c:ext>
            </c:extLst>
          </c:dPt>
          <c:dPt>
            <c:idx val="2"/>
            <c:bubble3D val="0"/>
            <c:spPr>
              <a:solidFill>
                <a:schemeClr val="accent3"/>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5-F49F-4AD6-B1D4-CFE60D934E7C}"/>
              </c:ext>
            </c:extLst>
          </c:dPt>
          <c:dPt>
            <c:idx val="3"/>
            <c:bubble3D val="0"/>
            <c:spPr>
              <a:solidFill>
                <a:schemeClr val="accent4"/>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7-F49F-4AD6-B1D4-CFE60D934E7C}"/>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s-PE"/>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'[ANEXO 1.xlsx]Gráficos'!$B$5:$B$8</c:f>
              <c:strCache>
                <c:ptCount val="4"/>
                <c:pt idx="0">
                  <c:v>2. Inadmisible</c:v>
                </c:pt>
                <c:pt idx="1">
                  <c:v>3. Improcedente</c:v>
                </c:pt>
                <c:pt idx="2">
                  <c:v>4. Fundado</c:v>
                </c:pt>
                <c:pt idx="3">
                  <c:v>5. Infundado</c:v>
                </c:pt>
              </c:strCache>
            </c:strRef>
          </c:cat>
          <c:val>
            <c:numRef>
              <c:f>'[ANEXO 1.xlsx]Gráficos'!$D$5:$D$8</c:f>
              <c:numCache>
                <c:formatCode>General</c:formatCode>
                <c:ptCount val="4"/>
                <c:pt idx="0">
                  <c:v>2</c:v>
                </c:pt>
                <c:pt idx="1">
                  <c:v>48</c:v>
                </c:pt>
                <c:pt idx="2">
                  <c:v>15</c:v>
                </c:pt>
                <c:pt idx="3">
                  <c:v>47</c:v>
                </c:pt>
              </c:numCache>
            </c:numRef>
          </c:val>
          <c:extLst>
            <c:ext xmlns:c16="http://schemas.microsoft.com/office/drawing/2014/chart" uri="{C3380CC4-5D6E-409C-BE32-E72D297353CC}">
              <c16:uniqueId val="{00000008-F49F-4AD6-B1D4-CFE60D934E7C}"/>
            </c:ext>
          </c:extLst>
        </c:ser>
        <c:dLbls>
          <c:dLblPos val="inEnd"/>
          <c:showLegendKey val="0"/>
          <c:showVal val="0"/>
          <c:showCatName val="0"/>
          <c:showSerName val="0"/>
          <c:showPercent val="1"/>
          <c:showBubbleSize val="0"/>
          <c:showLeaderLines val="1"/>
        </c:dLbls>
      </c:pie3DChart>
      <c:spPr>
        <a:noFill/>
        <a:ln>
          <a:noFill/>
        </a:ln>
        <a:effectLst/>
      </c:spPr>
    </c:plotArea>
    <c:legend>
      <c:legendPos val="b"/>
      <c:overlay val="0"/>
      <c:spPr>
        <a:solidFill>
          <a:schemeClr val="lt1">
            <a:alpha val="78000"/>
          </a:schemeClr>
        </a:solid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s-PE"/>
        </a:p>
      </c:txPr>
    </c:legend>
    <c:plotVisOnly val="1"/>
    <c:dispBlanksAs val="gap"/>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es-P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endParaRPr lang="es-PE"/>
        </a:p>
      </c:txPr>
    </c:title>
    <c:autoTitleDeleted val="0"/>
    <c:view3D>
      <c:rotX val="50"/>
      <c:rotY val="0"/>
      <c:depthPercent val="100"/>
      <c:rAngAx val="0"/>
      <c:perspective val="6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6.4624106966080896E-2"/>
          <c:y val="0.22348312916893051"/>
          <c:w val="0.9353758930339191"/>
          <c:h val="0.40440201124857561"/>
        </c:manualLayout>
      </c:layout>
      <c:pie3DChart>
        <c:varyColors val="1"/>
        <c:ser>
          <c:idx val="0"/>
          <c:order val="0"/>
          <c:tx>
            <c:strRef>
              <c:f>'[ANEXO 1.xlsx]Gráficos'!$E$4</c:f>
              <c:strCache>
                <c:ptCount val="1"/>
                <c:pt idx="0">
                  <c:v>2012</c:v>
                </c:pt>
              </c:strCache>
            </c:strRef>
          </c:tx>
          <c:dPt>
            <c:idx val="0"/>
            <c:bubble3D val="0"/>
            <c:spPr>
              <a:solidFill>
                <a:schemeClr val="accent1"/>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1-FFE0-4D13-A29F-7BBE46A69C7A}"/>
              </c:ext>
            </c:extLst>
          </c:dPt>
          <c:dPt>
            <c:idx val="1"/>
            <c:bubble3D val="0"/>
            <c:spPr>
              <a:solidFill>
                <a:schemeClr val="accent2"/>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3-FFE0-4D13-A29F-7BBE46A69C7A}"/>
              </c:ext>
            </c:extLst>
          </c:dPt>
          <c:dPt>
            <c:idx val="2"/>
            <c:bubble3D val="0"/>
            <c:spPr>
              <a:solidFill>
                <a:schemeClr val="accent3"/>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5-FFE0-4D13-A29F-7BBE46A69C7A}"/>
              </c:ext>
            </c:extLst>
          </c:dPt>
          <c:dPt>
            <c:idx val="3"/>
            <c:bubble3D val="0"/>
            <c:spPr>
              <a:solidFill>
                <a:schemeClr val="accent4"/>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7-FFE0-4D13-A29F-7BBE46A69C7A}"/>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s-PE"/>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'[ANEXO 1.xlsx]Gráficos'!$B$5:$B$8</c:f>
              <c:strCache>
                <c:ptCount val="4"/>
                <c:pt idx="0">
                  <c:v>2. Inadmisible</c:v>
                </c:pt>
                <c:pt idx="1">
                  <c:v>3. Improcedente</c:v>
                </c:pt>
                <c:pt idx="2">
                  <c:v>4. Fundado</c:v>
                </c:pt>
                <c:pt idx="3">
                  <c:v>5. Infundado</c:v>
                </c:pt>
              </c:strCache>
            </c:strRef>
          </c:cat>
          <c:val>
            <c:numRef>
              <c:f>'[ANEXO 1.xlsx]Gráficos'!$E$5:$E$8</c:f>
              <c:numCache>
                <c:formatCode>General</c:formatCode>
                <c:ptCount val="4"/>
                <c:pt idx="0">
                  <c:v>3</c:v>
                </c:pt>
                <c:pt idx="1">
                  <c:v>29</c:v>
                </c:pt>
                <c:pt idx="2">
                  <c:v>23</c:v>
                </c:pt>
                <c:pt idx="3">
                  <c:v>49</c:v>
                </c:pt>
              </c:numCache>
            </c:numRef>
          </c:val>
          <c:extLst>
            <c:ext xmlns:c16="http://schemas.microsoft.com/office/drawing/2014/chart" uri="{C3380CC4-5D6E-409C-BE32-E72D297353CC}">
              <c16:uniqueId val="{00000008-FFE0-4D13-A29F-7BBE46A69C7A}"/>
            </c:ext>
          </c:extLst>
        </c:ser>
        <c:dLbls>
          <c:dLblPos val="inEnd"/>
          <c:showLegendKey val="0"/>
          <c:showVal val="0"/>
          <c:showCatName val="0"/>
          <c:showSerName val="0"/>
          <c:showPercent val="1"/>
          <c:showBubbleSize val="0"/>
          <c:showLeaderLines val="1"/>
        </c:dLbls>
      </c:pie3DChart>
      <c:spPr>
        <a:noFill/>
        <a:ln>
          <a:noFill/>
        </a:ln>
        <a:effectLst/>
      </c:spPr>
    </c:plotArea>
    <c:legend>
      <c:legendPos val="b"/>
      <c:overlay val="0"/>
      <c:spPr>
        <a:solidFill>
          <a:schemeClr val="lt1">
            <a:alpha val="78000"/>
          </a:schemeClr>
        </a:solid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s-PE"/>
        </a:p>
      </c:txPr>
    </c:legend>
    <c:plotVisOnly val="1"/>
    <c:dispBlanksAs val="gap"/>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es-P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endParaRPr lang="es-PE"/>
        </a:p>
      </c:txPr>
    </c:title>
    <c:autoTitleDeleted val="0"/>
    <c:view3D>
      <c:rotX val="50"/>
      <c:rotY val="0"/>
      <c:depthPercent val="100"/>
      <c:rAngAx val="0"/>
      <c:perspective val="6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'[ANEXO 1.xlsx]Gráficos'!$F$4</c:f>
              <c:strCache>
                <c:ptCount val="1"/>
                <c:pt idx="0">
                  <c:v>2013</c:v>
                </c:pt>
              </c:strCache>
            </c:strRef>
          </c:tx>
          <c:dPt>
            <c:idx val="0"/>
            <c:bubble3D val="0"/>
            <c:spPr>
              <a:solidFill>
                <a:schemeClr val="accent1"/>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1-2DD3-4418-BAFF-0D0D39FE7238}"/>
              </c:ext>
            </c:extLst>
          </c:dPt>
          <c:dPt>
            <c:idx val="1"/>
            <c:bubble3D val="0"/>
            <c:spPr>
              <a:solidFill>
                <a:schemeClr val="accent2"/>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3-2DD3-4418-BAFF-0D0D39FE7238}"/>
              </c:ext>
            </c:extLst>
          </c:dPt>
          <c:dPt>
            <c:idx val="2"/>
            <c:bubble3D val="0"/>
            <c:spPr>
              <a:solidFill>
                <a:schemeClr val="accent3"/>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5-2DD3-4418-BAFF-0D0D39FE7238}"/>
              </c:ext>
            </c:extLst>
          </c:dPt>
          <c:dPt>
            <c:idx val="3"/>
            <c:bubble3D val="0"/>
            <c:spPr>
              <a:solidFill>
                <a:schemeClr val="accent4"/>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7-2DD3-4418-BAFF-0D0D39FE7238}"/>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s-PE"/>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'[ANEXO 1.xlsx]Gráficos'!$B$5:$B$8</c:f>
              <c:strCache>
                <c:ptCount val="4"/>
                <c:pt idx="0">
                  <c:v>2. Inadmisible</c:v>
                </c:pt>
                <c:pt idx="1">
                  <c:v>3. Improcedente</c:v>
                </c:pt>
                <c:pt idx="2">
                  <c:v>4. Fundado</c:v>
                </c:pt>
                <c:pt idx="3">
                  <c:v>5. Infundado</c:v>
                </c:pt>
              </c:strCache>
            </c:strRef>
          </c:cat>
          <c:val>
            <c:numRef>
              <c:f>'[ANEXO 1.xlsx]Gráficos'!$F$5:$F$8</c:f>
              <c:numCache>
                <c:formatCode>General</c:formatCode>
                <c:ptCount val="4"/>
                <c:pt idx="0">
                  <c:v>10</c:v>
                </c:pt>
                <c:pt idx="1">
                  <c:v>43</c:v>
                </c:pt>
                <c:pt idx="2">
                  <c:v>22</c:v>
                </c:pt>
                <c:pt idx="3">
                  <c:v>56</c:v>
                </c:pt>
              </c:numCache>
            </c:numRef>
          </c:val>
          <c:extLst>
            <c:ext xmlns:c16="http://schemas.microsoft.com/office/drawing/2014/chart" uri="{C3380CC4-5D6E-409C-BE32-E72D297353CC}">
              <c16:uniqueId val="{00000008-2DD3-4418-BAFF-0D0D39FE7238}"/>
            </c:ext>
          </c:extLst>
        </c:ser>
        <c:dLbls>
          <c:dLblPos val="inEnd"/>
          <c:showLegendKey val="0"/>
          <c:showVal val="0"/>
          <c:showCatName val="0"/>
          <c:showSerName val="0"/>
          <c:showPercent val="1"/>
          <c:showBubbleSize val="0"/>
          <c:showLeaderLines val="1"/>
        </c:dLbls>
      </c:pie3DChart>
      <c:spPr>
        <a:noFill/>
        <a:ln>
          <a:noFill/>
        </a:ln>
        <a:effectLst/>
      </c:spPr>
    </c:plotArea>
    <c:legend>
      <c:legendPos val="b"/>
      <c:layout>
        <c:manualLayout>
          <c:xMode val="edge"/>
          <c:yMode val="edge"/>
          <c:x val="6.0651957754427478E-2"/>
          <c:y val="0.70659558180227466"/>
          <c:w val="0.64206318920032612"/>
          <c:h val="0.22395997375328083"/>
        </c:manualLayout>
      </c:layout>
      <c:overlay val="0"/>
      <c:spPr>
        <a:solidFill>
          <a:schemeClr val="lt1">
            <a:alpha val="78000"/>
          </a:schemeClr>
        </a:solid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s-PE"/>
        </a:p>
      </c:txPr>
    </c:legend>
    <c:plotVisOnly val="1"/>
    <c:dispBlanksAs val="gap"/>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es-P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endParaRPr lang="es-PE"/>
        </a:p>
      </c:txPr>
    </c:title>
    <c:autoTitleDeleted val="0"/>
    <c:view3D>
      <c:rotX val="50"/>
      <c:rotY val="0"/>
      <c:depthPercent val="100"/>
      <c:rAngAx val="0"/>
      <c:perspective val="6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'[ANEXO 1.xlsx]Gráficos'!$G$4</c:f>
              <c:strCache>
                <c:ptCount val="1"/>
                <c:pt idx="0">
                  <c:v>2014</c:v>
                </c:pt>
              </c:strCache>
            </c:strRef>
          </c:tx>
          <c:dPt>
            <c:idx val="0"/>
            <c:bubble3D val="0"/>
            <c:spPr>
              <a:solidFill>
                <a:schemeClr val="accent1"/>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1-9E2F-4616-A271-F5D887E06D7D}"/>
              </c:ext>
            </c:extLst>
          </c:dPt>
          <c:dPt>
            <c:idx val="1"/>
            <c:bubble3D val="0"/>
            <c:spPr>
              <a:solidFill>
                <a:schemeClr val="accent2"/>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3-9E2F-4616-A271-F5D887E06D7D}"/>
              </c:ext>
            </c:extLst>
          </c:dPt>
          <c:dPt>
            <c:idx val="2"/>
            <c:bubble3D val="0"/>
            <c:spPr>
              <a:solidFill>
                <a:schemeClr val="accent3"/>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5-9E2F-4616-A271-F5D887E06D7D}"/>
              </c:ext>
            </c:extLst>
          </c:dPt>
          <c:dPt>
            <c:idx val="3"/>
            <c:bubble3D val="0"/>
            <c:spPr>
              <a:solidFill>
                <a:schemeClr val="accent4"/>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7-9E2F-4616-A271-F5D887E06D7D}"/>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s-PE"/>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'[ANEXO 1.xlsx]Gráficos'!$B$5:$B$8</c:f>
              <c:strCache>
                <c:ptCount val="4"/>
                <c:pt idx="0">
                  <c:v>2. Inadmisible</c:v>
                </c:pt>
                <c:pt idx="1">
                  <c:v>3. Improcedente</c:v>
                </c:pt>
                <c:pt idx="2">
                  <c:v>4. Fundado</c:v>
                </c:pt>
                <c:pt idx="3">
                  <c:v>5. Infundado</c:v>
                </c:pt>
              </c:strCache>
            </c:strRef>
          </c:cat>
          <c:val>
            <c:numRef>
              <c:f>'[ANEXO 1.xlsx]Gráficos'!$G$5:$G$8</c:f>
              <c:numCache>
                <c:formatCode>General</c:formatCode>
                <c:ptCount val="4"/>
                <c:pt idx="0">
                  <c:v>8</c:v>
                </c:pt>
                <c:pt idx="1">
                  <c:v>45</c:v>
                </c:pt>
                <c:pt idx="2">
                  <c:v>11</c:v>
                </c:pt>
                <c:pt idx="3">
                  <c:v>87</c:v>
                </c:pt>
              </c:numCache>
            </c:numRef>
          </c:val>
          <c:extLst>
            <c:ext xmlns:c16="http://schemas.microsoft.com/office/drawing/2014/chart" uri="{C3380CC4-5D6E-409C-BE32-E72D297353CC}">
              <c16:uniqueId val="{00000008-9E2F-4616-A271-F5D887E06D7D}"/>
            </c:ext>
          </c:extLst>
        </c:ser>
        <c:dLbls>
          <c:dLblPos val="inEnd"/>
          <c:showLegendKey val="0"/>
          <c:showVal val="0"/>
          <c:showCatName val="0"/>
          <c:showSerName val="0"/>
          <c:showPercent val="1"/>
          <c:showBubbleSize val="0"/>
          <c:showLeaderLines val="1"/>
        </c:dLbls>
      </c:pie3DChart>
      <c:spPr>
        <a:noFill/>
        <a:ln>
          <a:noFill/>
        </a:ln>
        <a:effectLst/>
      </c:spPr>
    </c:plotArea>
    <c:legend>
      <c:legendPos val="b"/>
      <c:layout>
        <c:manualLayout>
          <c:xMode val="edge"/>
          <c:yMode val="edge"/>
          <c:x val="6.2426983861059923E-2"/>
          <c:y val="0.65549172275253298"/>
          <c:w val="0.6671082072187785"/>
          <c:h val="0.24022522324374257"/>
        </c:manualLayout>
      </c:layout>
      <c:overlay val="0"/>
      <c:spPr>
        <a:solidFill>
          <a:schemeClr val="lt1">
            <a:alpha val="78000"/>
          </a:schemeClr>
        </a:solid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s-PE"/>
        </a:p>
      </c:txPr>
    </c:legend>
    <c:plotVisOnly val="1"/>
    <c:dispBlanksAs val="gap"/>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es-P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endParaRPr lang="es-PE"/>
        </a:p>
      </c:txPr>
    </c:title>
    <c:autoTitleDeleted val="0"/>
    <c:view3D>
      <c:rotX val="50"/>
      <c:rotY val="0"/>
      <c:depthPercent val="100"/>
      <c:rAngAx val="0"/>
      <c:perspective val="6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'[ANEXO 1.xlsx]Gráficos'!$H$4</c:f>
              <c:strCache>
                <c:ptCount val="1"/>
                <c:pt idx="0">
                  <c:v>2015</c:v>
                </c:pt>
              </c:strCache>
            </c:strRef>
          </c:tx>
          <c:dPt>
            <c:idx val="0"/>
            <c:bubble3D val="0"/>
            <c:spPr>
              <a:solidFill>
                <a:schemeClr val="accent1"/>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1-33DD-4494-8E93-79E124C35464}"/>
              </c:ext>
            </c:extLst>
          </c:dPt>
          <c:dPt>
            <c:idx val="1"/>
            <c:bubble3D val="0"/>
            <c:spPr>
              <a:solidFill>
                <a:schemeClr val="accent2"/>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3-33DD-4494-8E93-79E124C35464}"/>
              </c:ext>
            </c:extLst>
          </c:dPt>
          <c:dPt>
            <c:idx val="2"/>
            <c:bubble3D val="0"/>
            <c:spPr>
              <a:solidFill>
                <a:schemeClr val="accent3"/>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5-33DD-4494-8E93-79E124C35464}"/>
              </c:ext>
            </c:extLst>
          </c:dPt>
          <c:dPt>
            <c:idx val="3"/>
            <c:bubble3D val="0"/>
            <c:spPr>
              <a:solidFill>
                <a:schemeClr val="accent4"/>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7-33DD-4494-8E93-79E124C35464}"/>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s-PE"/>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'[ANEXO 1.xlsx]Gráficos'!$B$5:$B$8</c:f>
              <c:strCache>
                <c:ptCount val="4"/>
                <c:pt idx="0">
                  <c:v>2. Inadmisible</c:v>
                </c:pt>
                <c:pt idx="1">
                  <c:v>3. Improcedente</c:v>
                </c:pt>
                <c:pt idx="2">
                  <c:v>4. Fundado</c:v>
                </c:pt>
                <c:pt idx="3">
                  <c:v>5. Infundado</c:v>
                </c:pt>
              </c:strCache>
            </c:strRef>
          </c:cat>
          <c:val>
            <c:numRef>
              <c:f>'[ANEXO 1.xlsx]Gráficos'!$H$5:$H$8</c:f>
              <c:numCache>
                <c:formatCode>General</c:formatCode>
                <c:ptCount val="4"/>
                <c:pt idx="0">
                  <c:v>14</c:v>
                </c:pt>
                <c:pt idx="1">
                  <c:v>51</c:v>
                </c:pt>
                <c:pt idx="2">
                  <c:v>34</c:v>
                </c:pt>
                <c:pt idx="3">
                  <c:v>97</c:v>
                </c:pt>
              </c:numCache>
            </c:numRef>
          </c:val>
          <c:extLst>
            <c:ext xmlns:c16="http://schemas.microsoft.com/office/drawing/2014/chart" uri="{C3380CC4-5D6E-409C-BE32-E72D297353CC}">
              <c16:uniqueId val="{00000008-33DD-4494-8E93-79E124C35464}"/>
            </c:ext>
          </c:extLst>
        </c:ser>
        <c:dLbls>
          <c:dLblPos val="inEnd"/>
          <c:showLegendKey val="0"/>
          <c:showVal val="0"/>
          <c:showCatName val="0"/>
          <c:showSerName val="0"/>
          <c:showPercent val="1"/>
          <c:showBubbleSize val="0"/>
          <c:showLeaderLines val="1"/>
        </c:dLbls>
      </c:pie3DChart>
      <c:spPr>
        <a:noFill/>
        <a:ln>
          <a:noFill/>
        </a:ln>
        <a:effectLst/>
      </c:spPr>
    </c:plotArea>
    <c:legend>
      <c:legendPos val="b"/>
      <c:overlay val="0"/>
      <c:spPr>
        <a:solidFill>
          <a:schemeClr val="lt1">
            <a:alpha val="78000"/>
          </a:schemeClr>
        </a:solid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s-PE"/>
        </a:p>
      </c:txPr>
    </c:legend>
    <c:plotVisOnly val="1"/>
    <c:dispBlanksAs val="gap"/>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es-PE"/>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endParaRPr lang="es-PE"/>
        </a:p>
      </c:txPr>
    </c:title>
    <c:autoTitleDeleted val="0"/>
    <c:view3D>
      <c:rotX val="50"/>
      <c:rotY val="0"/>
      <c:depthPercent val="100"/>
      <c:rAngAx val="0"/>
      <c:perspective val="6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5.1825677267373381E-2"/>
          <c:y val="0.25307291895775597"/>
          <c:w val="0.94817432273262658"/>
          <c:h val="0.38007243507969324"/>
        </c:manualLayout>
      </c:layout>
      <c:pie3DChart>
        <c:varyColors val="1"/>
        <c:ser>
          <c:idx val="0"/>
          <c:order val="0"/>
          <c:tx>
            <c:strRef>
              <c:f>'[ANEXO 1.xlsx]Gráficos'!$I$4</c:f>
              <c:strCache>
                <c:ptCount val="1"/>
                <c:pt idx="0">
                  <c:v>2016</c:v>
                </c:pt>
              </c:strCache>
            </c:strRef>
          </c:tx>
          <c:dPt>
            <c:idx val="0"/>
            <c:bubble3D val="0"/>
            <c:spPr>
              <a:solidFill>
                <a:schemeClr val="accent1"/>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1-D975-4D10-AA8F-63A104B13B49}"/>
              </c:ext>
            </c:extLst>
          </c:dPt>
          <c:dPt>
            <c:idx val="1"/>
            <c:bubble3D val="0"/>
            <c:spPr>
              <a:solidFill>
                <a:schemeClr val="accent2"/>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3-D975-4D10-AA8F-63A104B13B49}"/>
              </c:ext>
            </c:extLst>
          </c:dPt>
          <c:dPt>
            <c:idx val="2"/>
            <c:bubble3D val="0"/>
            <c:spPr>
              <a:solidFill>
                <a:schemeClr val="accent3"/>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5-D975-4D10-AA8F-63A104B13B49}"/>
              </c:ext>
            </c:extLst>
          </c:dPt>
          <c:dPt>
            <c:idx val="3"/>
            <c:bubble3D val="0"/>
            <c:spPr>
              <a:solidFill>
                <a:schemeClr val="accent4"/>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7-D975-4D10-AA8F-63A104B13B49}"/>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s-PE"/>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'[ANEXO 1.xlsx]Gráficos'!$B$5:$B$8</c:f>
              <c:strCache>
                <c:ptCount val="4"/>
                <c:pt idx="0">
                  <c:v>2. Inadmisible</c:v>
                </c:pt>
                <c:pt idx="1">
                  <c:v>3. Improcedente</c:v>
                </c:pt>
                <c:pt idx="2">
                  <c:v>4. Fundado</c:v>
                </c:pt>
                <c:pt idx="3">
                  <c:v>5. Infundado</c:v>
                </c:pt>
              </c:strCache>
            </c:strRef>
          </c:cat>
          <c:val>
            <c:numRef>
              <c:f>'[ANEXO 1.xlsx]Gráficos'!$I$5:$I$8</c:f>
              <c:numCache>
                <c:formatCode>General</c:formatCode>
                <c:ptCount val="4"/>
                <c:pt idx="0">
                  <c:v>29</c:v>
                </c:pt>
                <c:pt idx="1">
                  <c:v>27</c:v>
                </c:pt>
                <c:pt idx="2">
                  <c:v>29</c:v>
                </c:pt>
                <c:pt idx="3">
                  <c:v>83</c:v>
                </c:pt>
              </c:numCache>
            </c:numRef>
          </c:val>
          <c:extLst>
            <c:ext xmlns:c16="http://schemas.microsoft.com/office/drawing/2014/chart" uri="{C3380CC4-5D6E-409C-BE32-E72D297353CC}">
              <c16:uniqueId val="{00000008-D975-4D10-AA8F-63A104B13B49}"/>
            </c:ext>
          </c:extLst>
        </c:ser>
        <c:dLbls>
          <c:dLblPos val="inEnd"/>
          <c:showLegendKey val="0"/>
          <c:showVal val="0"/>
          <c:showCatName val="0"/>
          <c:showSerName val="0"/>
          <c:showPercent val="1"/>
          <c:showBubbleSize val="0"/>
          <c:showLeaderLines val="1"/>
        </c:dLbls>
      </c:pie3DChart>
      <c:spPr>
        <a:noFill/>
        <a:ln>
          <a:noFill/>
        </a:ln>
        <a:effectLst/>
      </c:spPr>
    </c:plotArea>
    <c:legend>
      <c:legendPos val="b"/>
      <c:overlay val="0"/>
      <c:spPr>
        <a:solidFill>
          <a:schemeClr val="lt1">
            <a:alpha val="78000"/>
          </a:schemeClr>
        </a:solid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s-PE"/>
        </a:p>
      </c:txPr>
    </c:legend>
    <c:plotVisOnly val="1"/>
    <c:dispBlanksAs val="gap"/>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es-PE"/>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endParaRPr lang="es-PE"/>
        </a:p>
      </c:txPr>
    </c:title>
    <c:autoTitleDeleted val="0"/>
    <c:view3D>
      <c:rotX val="50"/>
      <c:rotY val="0"/>
      <c:depthPercent val="100"/>
      <c:rAngAx val="0"/>
      <c:perspective val="6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5.5261032230196024E-2"/>
          <c:y val="0.25359225296769955"/>
          <c:w val="0.94473896776980393"/>
          <c:h val="0.40873632495622775"/>
        </c:manualLayout>
      </c:layout>
      <c:pie3DChart>
        <c:varyColors val="1"/>
        <c:ser>
          <c:idx val="0"/>
          <c:order val="0"/>
          <c:tx>
            <c:strRef>
              <c:f>'[ANEXO 1.xlsx]Gráficos'!$J$4</c:f>
              <c:strCache>
                <c:ptCount val="1"/>
                <c:pt idx="0">
                  <c:v>2017</c:v>
                </c:pt>
              </c:strCache>
            </c:strRef>
          </c:tx>
          <c:dPt>
            <c:idx val="0"/>
            <c:bubble3D val="0"/>
            <c:spPr>
              <a:solidFill>
                <a:schemeClr val="accent1"/>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1-CE3B-4239-9C50-E15A8BAB7A9C}"/>
              </c:ext>
            </c:extLst>
          </c:dPt>
          <c:dPt>
            <c:idx val="1"/>
            <c:bubble3D val="0"/>
            <c:spPr>
              <a:solidFill>
                <a:schemeClr val="accent2"/>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3-CE3B-4239-9C50-E15A8BAB7A9C}"/>
              </c:ext>
            </c:extLst>
          </c:dPt>
          <c:dPt>
            <c:idx val="2"/>
            <c:bubble3D val="0"/>
            <c:spPr>
              <a:solidFill>
                <a:schemeClr val="accent3"/>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5-CE3B-4239-9C50-E15A8BAB7A9C}"/>
              </c:ext>
            </c:extLst>
          </c:dPt>
          <c:dPt>
            <c:idx val="3"/>
            <c:bubble3D val="0"/>
            <c:spPr>
              <a:solidFill>
                <a:schemeClr val="accent4"/>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7-CE3B-4239-9C50-E15A8BAB7A9C}"/>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s-PE"/>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'[ANEXO 1.xlsx]Gráficos'!$B$5:$B$8</c:f>
              <c:strCache>
                <c:ptCount val="4"/>
                <c:pt idx="0">
                  <c:v>2. Inadmisible</c:v>
                </c:pt>
                <c:pt idx="1">
                  <c:v>3. Improcedente</c:v>
                </c:pt>
                <c:pt idx="2">
                  <c:v>4. Fundado</c:v>
                </c:pt>
                <c:pt idx="3">
                  <c:v>5. Infundado</c:v>
                </c:pt>
              </c:strCache>
            </c:strRef>
          </c:cat>
          <c:val>
            <c:numRef>
              <c:f>'[ANEXO 1.xlsx]Gráficos'!$J$5:$J$8</c:f>
              <c:numCache>
                <c:formatCode>General</c:formatCode>
                <c:ptCount val="4"/>
                <c:pt idx="0">
                  <c:v>55</c:v>
                </c:pt>
                <c:pt idx="1">
                  <c:v>39</c:v>
                </c:pt>
                <c:pt idx="2">
                  <c:v>29</c:v>
                </c:pt>
                <c:pt idx="3">
                  <c:v>64</c:v>
                </c:pt>
              </c:numCache>
            </c:numRef>
          </c:val>
          <c:extLst>
            <c:ext xmlns:c16="http://schemas.microsoft.com/office/drawing/2014/chart" uri="{C3380CC4-5D6E-409C-BE32-E72D297353CC}">
              <c16:uniqueId val="{00000008-CE3B-4239-9C50-E15A8BAB7A9C}"/>
            </c:ext>
          </c:extLst>
        </c:ser>
        <c:dLbls>
          <c:dLblPos val="inEnd"/>
          <c:showLegendKey val="0"/>
          <c:showVal val="0"/>
          <c:showCatName val="0"/>
          <c:showSerName val="0"/>
          <c:showPercent val="1"/>
          <c:showBubbleSize val="0"/>
          <c:showLeaderLines val="1"/>
        </c:dLbls>
      </c:pie3DChart>
      <c:spPr>
        <a:noFill/>
        <a:ln>
          <a:noFill/>
        </a:ln>
        <a:effectLst/>
      </c:spPr>
    </c:plotArea>
    <c:legend>
      <c:legendPos val="b"/>
      <c:overlay val="0"/>
      <c:spPr>
        <a:solidFill>
          <a:schemeClr val="lt1">
            <a:alpha val="78000"/>
          </a:schemeClr>
        </a:solid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s-PE"/>
        </a:p>
      </c:txPr>
    </c:legend>
    <c:plotVisOnly val="1"/>
    <c:dispBlanksAs val="gap"/>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es-P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3899C8-D452-46CC-90E5-85AE68EF9A7A}"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PE"/>
        </a:p>
      </dgm:t>
    </dgm:pt>
    <dgm:pt modelId="{90416EE4-8CF7-4614-AABE-7BDDE96D42BE}">
      <dgm:prSet phldrT="[Texto]" custT="1"/>
      <dgm:spPr>
        <a:solidFill>
          <a:srgbClr val="78A343"/>
        </a:solidFill>
      </dgm:spPr>
      <dgm:t>
        <a:bodyPr/>
        <a:lstStyle/>
        <a:p>
          <a:r>
            <a:rPr lang="es-PE" sz="1200" dirty="0">
              <a:latin typeface="HelveticaNeueLT Pro 47 LtCn" panose="020B0406020202030204" pitchFamily="34" charset="0"/>
            </a:rPr>
            <a:t>GRUPO 1</a:t>
          </a:r>
        </a:p>
        <a:p>
          <a:r>
            <a:rPr lang="es-PE" sz="1200" dirty="0">
              <a:solidFill>
                <a:prstClr val="black">
                  <a:hueOff val="0"/>
                  <a:satOff val="0"/>
                  <a:lumOff val="0"/>
                  <a:alphaOff val="0"/>
                </a:prstClr>
              </a:solidFill>
              <a:latin typeface="HelveticaNeueLT Pro 47 LtCn" panose="020B0406020202030204" pitchFamily="34" charset="0"/>
            </a:rPr>
            <a:t>Tarapoto</a:t>
          </a:r>
        </a:p>
        <a:p>
          <a:pPr>
            <a:buChar char="•"/>
          </a:pPr>
          <a:r>
            <a:rPr lang="es-PE" sz="1200" dirty="0">
              <a:solidFill>
                <a:prstClr val="black">
                  <a:hueOff val="0"/>
                  <a:satOff val="0"/>
                  <a:lumOff val="0"/>
                  <a:alphaOff val="0"/>
                </a:prstClr>
              </a:solidFill>
              <a:latin typeface="HelveticaNeueLT Pro 47 LtCn" panose="020B0406020202030204" pitchFamily="34" charset="0"/>
            </a:rPr>
            <a:t>Pisco</a:t>
          </a:r>
        </a:p>
        <a:p>
          <a:pPr>
            <a:buChar char="•"/>
          </a:pPr>
          <a:r>
            <a:rPr lang="es-PE" sz="1200" dirty="0">
              <a:solidFill>
                <a:prstClr val="black">
                  <a:hueOff val="0"/>
                  <a:satOff val="0"/>
                  <a:lumOff val="0"/>
                  <a:alphaOff val="0"/>
                </a:prstClr>
              </a:solidFill>
              <a:latin typeface="HelveticaNeueLT Pro 47 LtCn" panose="020B0406020202030204" pitchFamily="34" charset="0"/>
            </a:rPr>
            <a:t>Tumbes</a:t>
          </a:r>
          <a:endParaRPr lang="es-PE" sz="1200" dirty="0">
            <a:latin typeface="HelveticaNeueLT Pro 47 LtCn" panose="020B0406020202030204" pitchFamily="34" charset="0"/>
          </a:endParaRPr>
        </a:p>
      </dgm:t>
    </dgm:pt>
    <dgm:pt modelId="{CA87FAC3-EBD7-4B79-9F86-DC36FEF30618}" type="parTrans" cxnId="{DA2574C3-C972-43FC-8165-D16E1C35AB72}">
      <dgm:prSet/>
      <dgm:spPr/>
      <dgm:t>
        <a:bodyPr/>
        <a:lstStyle/>
        <a:p>
          <a:endParaRPr lang="es-PE"/>
        </a:p>
      </dgm:t>
    </dgm:pt>
    <dgm:pt modelId="{EF094250-539E-4009-8580-4697F103F22F}" type="sibTrans" cxnId="{DA2574C3-C972-43FC-8165-D16E1C35AB72}">
      <dgm:prSet/>
      <dgm:spPr/>
      <dgm:t>
        <a:bodyPr/>
        <a:lstStyle/>
        <a:p>
          <a:endParaRPr lang="es-PE"/>
        </a:p>
      </dgm:t>
    </dgm:pt>
    <dgm:pt modelId="{02EA088D-FC37-4606-B675-D0C1699C6153}">
      <dgm:prSet custT="1"/>
      <dgm:spPr>
        <a:solidFill>
          <a:srgbClr val="E1F2CE">
            <a:alpha val="89804"/>
          </a:srgbClr>
        </a:solidFill>
        <a:ln>
          <a:solidFill>
            <a:srgbClr val="78A343">
              <a:alpha val="90000"/>
            </a:srgbClr>
          </a:solidFill>
        </a:ln>
      </dgm:spPr>
      <dgm:t>
        <a:bodyPr/>
        <a:lstStyle/>
        <a:p>
          <a:pPr marL="114300" indent="0" algn="just"/>
          <a:endParaRPr lang="es-PE" sz="1200" kern="1200" dirty="0">
            <a:latin typeface="HelveticaNeueLT Pro 47 LtCn" panose="020B0406020202030204" pitchFamily="34" charset="0"/>
          </a:endParaRPr>
        </a:p>
      </dgm:t>
    </dgm:pt>
    <dgm:pt modelId="{BCBF398B-5C3B-4DDD-8B95-0D1E73ED9882}" type="parTrans" cxnId="{A8944E9E-5C67-4184-9434-F03EF201600D}">
      <dgm:prSet/>
      <dgm:spPr/>
      <dgm:t>
        <a:bodyPr/>
        <a:lstStyle/>
        <a:p>
          <a:endParaRPr lang="es-PE"/>
        </a:p>
      </dgm:t>
    </dgm:pt>
    <dgm:pt modelId="{7567830E-8287-45BB-8DCE-F59209AEB4C2}" type="sibTrans" cxnId="{A8944E9E-5C67-4184-9434-F03EF201600D}">
      <dgm:prSet/>
      <dgm:spPr/>
      <dgm:t>
        <a:bodyPr/>
        <a:lstStyle/>
        <a:p>
          <a:endParaRPr lang="es-PE"/>
        </a:p>
      </dgm:t>
    </dgm:pt>
    <dgm:pt modelId="{104FE736-AB45-4C57-BF1A-36DA685DFCA1}">
      <dgm:prSet phldrT="[Texto]" custT="1"/>
      <dgm:spPr>
        <a:solidFill>
          <a:srgbClr val="E1F2CE">
            <a:alpha val="89804"/>
          </a:srgbClr>
        </a:solidFill>
        <a:ln>
          <a:solidFill>
            <a:srgbClr val="78A343">
              <a:alpha val="90000"/>
            </a:srgbClr>
          </a:solidFill>
        </a:ln>
      </dgm:spPr>
      <dgm:t>
        <a:bodyPr/>
        <a:lstStyle/>
        <a:p>
          <a:pPr marL="0" indent="0" algn="just"/>
          <a:endParaRPr lang="es-PE" sz="1200" kern="1200" dirty="0"/>
        </a:p>
      </dgm:t>
    </dgm:pt>
    <dgm:pt modelId="{7BE2658E-494C-4E01-ADEB-8FB2398F82BD}" type="parTrans" cxnId="{5B36A208-0E6C-4DDC-95FE-C9D6C7EC906D}">
      <dgm:prSet/>
      <dgm:spPr/>
      <dgm:t>
        <a:bodyPr/>
        <a:lstStyle/>
        <a:p>
          <a:endParaRPr lang="es-PE"/>
        </a:p>
      </dgm:t>
    </dgm:pt>
    <dgm:pt modelId="{D515DDAF-E9EF-4448-A6BB-6EB3E0F445A1}" type="sibTrans" cxnId="{5B36A208-0E6C-4DDC-95FE-C9D6C7EC906D}">
      <dgm:prSet/>
      <dgm:spPr/>
      <dgm:t>
        <a:bodyPr/>
        <a:lstStyle/>
        <a:p>
          <a:endParaRPr lang="es-PE"/>
        </a:p>
      </dgm:t>
    </dgm:pt>
    <dgm:pt modelId="{758E2DB3-1EBC-4A8D-AAD5-D7F2CD6BBA0A}">
      <dgm:prSet phldrT="[Texto]" custT="1"/>
      <dgm:spPr>
        <a:solidFill>
          <a:srgbClr val="E1F2CE">
            <a:alpha val="89804"/>
          </a:srgbClr>
        </a:solidFill>
        <a:ln>
          <a:solidFill>
            <a:srgbClr val="78A343">
              <a:alpha val="90000"/>
            </a:srgbClr>
          </a:solidFill>
        </a:ln>
      </dgm:spPr>
      <dgm:t>
        <a:bodyPr/>
        <a:lstStyle/>
        <a:p>
          <a:pPr marL="90488" indent="-90488" algn="just"/>
          <a:r>
            <a:rPr lang="es-MX" sz="1100" kern="1200" dirty="0">
              <a:latin typeface="HelveticaNeueLT Pro 47 LtCn" panose="020B0406020202030204" pitchFamily="34" charset="0"/>
            </a:rPr>
            <a:t>Remisión PMD Tarapoto al MTC con último LOB en dic. 2017. </a:t>
          </a:r>
          <a:endParaRPr lang="es-PE" sz="1100" kern="1200" dirty="0"/>
        </a:p>
      </dgm:t>
    </dgm:pt>
    <dgm:pt modelId="{458657E8-3E0C-4AFF-AE87-6CCE94B5E38B}" type="parTrans" cxnId="{36BDCAA6-B48A-466F-A5B6-FB1F0E46AEDA}">
      <dgm:prSet/>
      <dgm:spPr/>
      <dgm:t>
        <a:bodyPr/>
        <a:lstStyle/>
        <a:p>
          <a:endParaRPr lang="es-PE"/>
        </a:p>
      </dgm:t>
    </dgm:pt>
    <dgm:pt modelId="{2A3C35E6-FF9F-4E13-B283-7C84A02C8E8B}" type="sibTrans" cxnId="{36BDCAA6-B48A-466F-A5B6-FB1F0E46AEDA}">
      <dgm:prSet/>
      <dgm:spPr/>
      <dgm:t>
        <a:bodyPr/>
        <a:lstStyle/>
        <a:p>
          <a:endParaRPr lang="es-PE"/>
        </a:p>
      </dgm:t>
    </dgm:pt>
    <dgm:pt modelId="{CFF9E481-DE09-4711-86D8-441171DD2015}">
      <dgm:prSet custT="1"/>
      <dgm:spPr/>
      <dgm:t>
        <a:bodyPr/>
        <a:lstStyle/>
        <a:p>
          <a:pPr marL="0" indent="0" algn="just"/>
          <a:r>
            <a:rPr lang="es-MX" sz="1100" b="1" kern="1200" dirty="0">
              <a:latin typeface="HelveticaNeueLT Pro 47 LtCn" panose="020B0406020202030204" pitchFamily="34" charset="0"/>
            </a:rPr>
            <a:t>A la fecha en revisión del MTC.</a:t>
          </a:r>
          <a:endParaRPr lang="es-PE" sz="1100" kern="1200" dirty="0">
            <a:latin typeface="HelveticaNeueLT Pro 47 LtCn" panose="020B0406020202030204" pitchFamily="34" charset="0"/>
          </a:endParaRPr>
        </a:p>
      </dgm:t>
    </dgm:pt>
    <dgm:pt modelId="{3255B07C-0E8D-477B-899F-A562AF48D196}" type="parTrans" cxnId="{F75537DC-EACE-485B-A3E9-F92FDAE05467}">
      <dgm:prSet/>
      <dgm:spPr/>
      <dgm:t>
        <a:bodyPr/>
        <a:lstStyle/>
        <a:p>
          <a:endParaRPr lang="es-PE"/>
        </a:p>
      </dgm:t>
    </dgm:pt>
    <dgm:pt modelId="{3F6C49DB-999B-4CFD-B3BE-DEA94FDCF93A}" type="sibTrans" cxnId="{F75537DC-EACE-485B-A3E9-F92FDAE05467}">
      <dgm:prSet/>
      <dgm:spPr/>
      <dgm:t>
        <a:bodyPr/>
        <a:lstStyle/>
        <a:p>
          <a:endParaRPr lang="es-PE"/>
        </a:p>
      </dgm:t>
    </dgm:pt>
    <dgm:pt modelId="{4EEB8A07-8220-4874-B11A-789BDEF2B569}">
      <dgm:prSet phldrT="[Texto]" custT="1"/>
      <dgm:spPr>
        <a:solidFill>
          <a:srgbClr val="E1F2CE">
            <a:alpha val="89804"/>
          </a:srgbClr>
        </a:solidFill>
        <a:ln>
          <a:solidFill>
            <a:srgbClr val="78A343">
              <a:alpha val="90000"/>
            </a:srgbClr>
          </a:solidFill>
        </a:ln>
      </dgm:spPr>
      <dgm:t>
        <a:bodyPr/>
        <a:lstStyle/>
        <a:p>
          <a:pPr marL="90488" indent="-90488" algn="just"/>
          <a:r>
            <a:rPr lang="es-PE" sz="1100" kern="1200" dirty="0">
              <a:solidFill>
                <a:prstClr val="black">
                  <a:hueOff val="0"/>
                  <a:satOff val="0"/>
                  <a:lumOff val="0"/>
                  <a:alphaOff val="0"/>
                </a:prstClr>
              </a:solidFill>
              <a:latin typeface="HelveticaNeueLT Pro 47 LtCn" panose="020B0406020202030204" pitchFamily="34" charset="0"/>
              <a:ea typeface="+mn-ea"/>
              <a:cs typeface="+mn-cs"/>
            </a:rPr>
            <a:t>Remisión PMD Pisco y Tumbes con último LOB en feb. 2018</a:t>
          </a:r>
        </a:p>
      </dgm:t>
    </dgm:pt>
    <dgm:pt modelId="{2EBCD358-3BA4-4A92-92F1-28B705A65581}" type="parTrans" cxnId="{FDD4EF5C-F01A-4726-AEEC-A825BF02436B}">
      <dgm:prSet/>
      <dgm:spPr/>
      <dgm:t>
        <a:bodyPr/>
        <a:lstStyle/>
        <a:p>
          <a:endParaRPr lang="es-PE"/>
        </a:p>
      </dgm:t>
    </dgm:pt>
    <dgm:pt modelId="{CBBE001B-7583-476A-A2B0-A5DAB1A867F3}" type="sibTrans" cxnId="{FDD4EF5C-F01A-4726-AEEC-A825BF02436B}">
      <dgm:prSet/>
      <dgm:spPr/>
      <dgm:t>
        <a:bodyPr/>
        <a:lstStyle/>
        <a:p>
          <a:endParaRPr lang="es-PE"/>
        </a:p>
      </dgm:t>
    </dgm:pt>
    <dgm:pt modelId="{422FA1CE-8E4F-43E3-B0F7-2286E36B975A}" type="pres">
      <dgm:prSet presAssocID="{9B3899C8-D452-46CC-90E5-85AE68EF9A7A}" presName="Name0" presStyleCnt="0">
        <dgm:presLayoutVars>
          <dgm:dir/>
          <dgm:animLvl val="lvl"/>
          <dgm:resizeHandles val="exact"/>
        </dgm:presLayoutVars>
      </dgm:prSet>
      <dgm:spPr/>
    </dgm:pt>
    <dgm:pt modelId="{D7D90691-6F04-4CA7-9814-9446E73B60C6}" type="pres">
      <dgm:prSet presAssocID="{90416EE4-8CF7-4614-AABE-7BDDE96D42BE}" presName="linNode" presStyleCnt="0"/>
      <dgm:spPr/>
    </dgm:pt>
    <dgm:pt modelId="{FCD175F1-5FAE-46E9-A1E4-2A3F57CE3B64}" type="pres">
      <dgm:prSet presAssocID="{90416EE4-8CF7-4614-AABE-7BDDE96D42BE}" presName="parentText" presStyleLbl="node1" presStyleIdx="0" presStyleCnt="1" custScaleX="51120" custLinFactNeighborX="-2737" custLinFactNeighborY="-569">
        <dgm:presLayoutVars>
          <dgm:chMax val="1"/>
          <dgm:bulletEnabled val="1"/>
        </dgm:presLayoutVars>
      </dgm:prSet>
      <dgm:spPr/>
    </dgm:pt>
    <dgm:pt modelId="{B5C65547-D3A9-4C1A-9080-BBF61DBCE808}" type="pres">
      <dgm:prSet presAssocID="{90416EE4-8CF7-4614-AABE-7BDDE96D42BE}" presName="descendantText" presStyleLbl="alignAccFollowNode1" presStyleIdx="0" presStyleCnt="1" custScaleX="119752" custScaleY="104678" custLinFactNeighborX="-284" custLinFactNeighborY="-486">
        <dgm:presLayoutVars>
          <dgm:bulletEnabled val="1"/>
        </dgm:presLayoutVars>
      </dgm:prSet>
      <dgm:spPr/>
    </dgm:pt>
  </dgm:ptLst>
  <dgm:cxnLst>
    <dgm:cxn modelId="{5B36A208-0E6C-4DDC-95FE-C9D6C7EC906D}" srcId="{90416EE4-8CF7-4614-AABE-7BDDE96D42BE}" destId="{104FE736-AB45-4C57-BF1A-36DA685DFCA1}" srcOrd="0" destOrd="0" parTransId="{7BE2658E-494C-4E01-ADEB-8FB2398F82BD}" sibTransId="{D515DDAF-E9EF-4448-A6BB-6EB3E0F445A1}"/>
    <dgm:cxn modelId="{1AE42F13-004E-4028-8B36-E6BC30014523}" type="presOf" srcId="{02EA088D-FC37-4606-B675-D0C1699C6153}" destId="{B5C65547-D3A9-4C1A-9080-BBF61DBCE808}" srcOrd="0" destOrd="4" presId="urn:microsoft.com/office/officeart/2005/8/layout/vList5"/>
    <dgm:cxn modelId="{AB0A0C2F-C69B-4FB6-B9CF-41B196BC0AFC}" type="presOf" srcId="{758E2DB3-1EBC-4A8D-AAD5-D7F2CD6BBA0A}" destId="{B5C65547-D3A9-4C1A-9080-BBF61DBCE808}" srcOrd="0" destOrd="1" presId="urn:microsoft.com/office/officeart/2005/8/layout/vList5"/>
    <dgm:cxn modelId="{FDD4EF5C-F01A-4726-AEEC-A825BF02436B}" srcId="{90416EE4-8CF7-4614-AABE-7BDDE96D42BE}" destId="{4EEB8A07-8220-4874-B11A-789BDEF2B569}" srcOrd="2" destOrd="0" parTransId="{2EBCD358-3BA4-4A92-92F1-28B705A65581}" sibTransId="{CBBE001B-7583-476A-A2B0-A5DAB1A867F3}"/>
    <dgm:cxn modelId="{9F80BD62-1366-4837-8521-B134E239593B}" type="presOf" srcId="{CFF9E481-DE09-4711-86D8-441171DD2015}" destId="{B5C65547-D3A9-4C1A-9080-BBF61DBCE808}" srcOrd="0" destOrd="3" presId="urn:microsoft.com/office/officeart/2005/8/layout/vList5"/>
    <dgm:cxn modelId="{A8944E9E-5C67-4184-9434-F03EF201600D}" srcId="{90416EE4-8CF7-4614-AABE-7BDDE96D42BE}" destId="{02EA088D-FC37-4606-B675-D0C1699C6153}" srcOrd="4" destOrd="0" parTransId="{BCBF398B-5C3B-4DDD-8B95-0D1E73ED9882}" sibTransId="{7567830E-8287-45BB-8DCE-F59209AEB4C2}"/>
    <dgm:cxn modelId="{36BDCAA6-B48A-466F-A5B6-FB1F0E46AEDA}" srcId="{90416EE4-8CF7-4614-AABE-7BDDE96D42BE}" destId="{758E2DB3-1EBC-4A8D-AAD5-D7F2CD6BBA0A}" srcOrd="1" destOrd="0" parTransId="{458657E8-3E0C-4AFF-AE87-6CCE94B5E38B}" sibTransId="{2A3C35E6-FF9F-4E13-B283-7C84A02C8E8B}"/>
    <dgm:cxn modelId="{2FDAA2AD-1CB2-4E66-BB8D-98C451B6B95A}" type="presOf" srcId="{4EEB8A07-8220-4874-B11A-789BDEF2B569}" destId="{B5C65547-D3A9-4C1A-9080-BBF61DBCE808}" srcOrd="0" destOrd="2" presId="urn:microsoft.com/office/officeart/2005/8/layout/vList5"/>
    <dgm:cxn modelId="{04923CB7-1432-487A-85F2-7ACC42446F58}" type="presOf" srcId="{104FE736-AB45-4C57-BF1A-36DA685DFCA1}" destId="{B5C65547-D3A9-4C1A-9080-BBF61DBCE808}" srcOrd="0" destOrd="0" presId="urn:microsoft.com/office/officeart/2005/8/layout/vList5"/>
    <dgm:cxn modelId="{DA2574C3-C972-43FC-8165-D16E1C35AB72}" srcId="{9B3899C8-D452-46CC-90E5-85AE68EF9A7A}" destId="{90416EE4-8CF7-4614-AABE-7BDDE96D42BE}" srcOrd="0" destOrd="0" parTransId="{CA87FAC3-EBD7-4B79-9F86-DC36FEF30618}" sibTransId="{EF094250-539E-4009-8580-4697F103F22F}"/>
    <dgm:cxn modelId="{ED5551D8-B8DA-47C4-A96D-4B0864133D99}" type="presOf" srcId="{9B3899C8-D452-46CC-90E5-85AE68EF9A7A}" destId="{422FA1CE-8E4F-43E3-B0F7-2286E36B975A}" srcOrd="0" destOrd="0" presId="urn:microsoft.com/office/officeart/2005/8/layout/vList5"/>
    <dgm:cxn modelId="{8A52DEDA-D6AD-4F2B-812C-3E99BEDD4553}" type="presOf" srcId="{90416EE4-8CF7-4614-AABE-7BDDE96D42BE}" destId="{FCD175F1-5FAE-46E9-A1E4-2A3F57CE3B64}" srcOrd="0" destOrd="0" presId="urn:microsoft.com/office/officeart/2005/8/layout/vList5"/>
    <dgm:cxn modelId="{F75537DC-EACE-485B-A3E9-F92FDAE05467}" srcId="{90416EE4-8CF7-4614-AABE-7BDDE96D42BE}" destId="{CFF9E481-DE09-4711-86D8-441171DD2015}" srcOrd="3" destOrd="0" parTransId="{3255B07C-0E8D-477B-899F-A562AF48D196}" sibTransId="{3F6C49DB-999B-4CFD-B3BE-DEA94FDCF93A}"/>
    <dgm:cxn modelId="{F9305293-38EF-4818-A537-AC37BB8AD8F2}" type="presParOf" srcId="{422FA1CE-8E4F-43E3-B0F7-2286E36B975A}" destId="{D7D90691-6F04-4CA7-9814-9446E73B60C6}" srcOrd="0" destOrd="0" presId="urn:microsoft.com/office/officeart/2005/8/layout/vList5"/>
    <dgm:cxn modelId="{00BB2B92-71F9-4BC9-9F92-A9F0BFCC2326}" type="presParOf" srcId="{D7D90691-6F04-4CA7-9814-9446E73B60C6}" destId="{FCD175F1-5FAE-46E9-A1E4-2A3F57CE3B64}" srcOrd="0" destOrd="0" presId="urn:microsoft.com/office/officeart/2005/8/layout/vList5"/>
    <dgm:cxn modelId="{974A924A-6A46-402B-B772-C06DD9C5D527}" type="presParOf" srcId="{D7D90691-6F04-4CA7-9814-9446E73B60C6}" destId="{B5C65547-D3A9-4C1A-9080-BBF61DBCE808}"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B3899C8-D452-46CC-90E5-85AE68EF9A7A}"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PE"/>
        </a:p>
      </dgm:t>
    </dgm:pt>
    <dgm:pt modelId="{90416EE4-8CF7-4614-AABE-7BDDE96D42BE}">
      <dgm:prSet phldrT="[Texto]" custT="1"/>
      <dgm:spPr>
        <a:solidFill>
          <a:srgbClr val="78A343"/>
        </a:solidFill>
      </dgm:spPr>
      <dgm:t>
        <a:bodyPr/>
        <a:lstStyle/>
        <a:p>
          <a:r>
            <a:rPr lang="es-PE" sz="1200" dirty="0">
              <a:latin typeface="HelveticaNeueLT Pro 47 LtCn" panose="020B0406020202030204" pitchFamily="34" charset="0"/>
            </a:rPr>
            <a:t>GRUPO 2</a:t>
          </a:r>
        </a:p>
        <a:p>
          <a:r>
            <a:rPr lang="es-PE" sz="1200" dirty="0">
              <a:solidFill>
                <a:prstClr val="black">
                  <a:hueOff val="0"/>
                  <a:satOff val="0"/>
                  <a:lumOff val="0"/>
                  <a:alphaOff val="0"/>
                </a:prstClr>
              </a:solidFill>
              <a:latin typeface="HelveticaNeueLT Pro 47 LtCn" panose="020B0406020202030204" pitchFamily="34" charset="0"/>
            </a:rPr>
            <a:t>Anta</a:t>
          </a:r>
        </a:p>
        <a:p>
          <a:r>
            <a:rPr lang="es-PE" sz="1200" dirty="0">
              <a:solidFill>
                <a:prstClr val="black">
                  <a:hueOff val="0"/>
                  <a:satOff val="0"/>
                  <a:lumOff val="0"/>
                  <a:alphaOff val="0"/>
                </a:prstClr>
              </a:solidFill>
              <a:latin typeface="HelveticaNeueLT Pro 47 LtCn" panose="020B0406020202030204" pitchFamily="34" charset="0"/>
            </a:rPr>
            <a:t>Pucallpa</a:t>
          </a:r>
        </a:p>
        <a:p>
          <a:r>
            <a:rPr lang="es-PE" sz="1200" dirty="0">
              <a:solidFill>
                <a:prstClr val="black">
                  <a:hueOff val="0"/>
                  <a:satOff val="0"/>
                  <a:lumOff val="0"/>
                  <a:alphaOff val="0"/>
                </a:prstClr>
              </a:solidFill>
              <a:latin typeface="HelveticaNeueLT Pro 47 LtCn" panose="020B0406020202030204" pitchFamily="34" charset="0"/>
            </a:rPr>
            <a:t>Chiclayo</a:t>
          </a:r>
          <a:endParaRPr lang="es-PE" sz="1200" dirty="0">
            <a:latin typeface="HelveticaNeueLT Pro 47 LtCn" panose="020B0406020202030204" pitchFamily="34" charset="0"/>
          </a:endParaRPr>
        </a:p>
      </dgm:t>
    </dgm:pt>
    <dgm:pt modelId="{CA87FAC3-EBD7-4B79-9F86-DC36FEF30618}" type="parTrans" cxnId="{DA2574C3-C972-43FC-8165-D16E1C35AB72}">
      <dgm:prSet/>
      <dgm:spPr/>
      <dgm:t>
        <a:bodyPr/>
        <a:lstStyle/>
        <a:p>
          <a:endParaRPr lang="es-PE"/>
        </a:p>
      </dgm:t>
    </dgm:pt>
    <dgm:pt modelId="{EF094250-539E-4009-8580-4697F103F22F}" type="sibTrans" cxnId="{DA2574C3-C972-43FC-8165-D16E1C35AB72}">
      <dgm:prSet/>
      <dgm:spPr/>
      <dgm:t>
        <a:bodyPr/>
        <a:lstStyle/>
        <a:p>
          <a:endParaRPr lang="es-PE"/>
        </a:p>
      </dgm:t>
    </dgm:pt>
    <dgm:pt modelId="{02EA088D-FC37-4606-B675-D0C1699C6153}">
      <dgm:prSet custT="1"/>
      <dgm:spPr>
        <a:solidFill>
          <a:srgbClr val="E1F2CE">
            <a:alpha val="89804"/>
          </a:srgbClr>
        </a:solidFill>
        <a:ln>
          <a:solidFill>
            <a:srgbClr val="78A343">
              <a:alpha val="90000"/>
            </a:srgbClr>
          </a:solidFill>
        </a:ln>
      </dgm:spPr>
      <dgm:t>
        <a:bodyPr/>
        <a:lstStyle/>
        <a:p>
          <a:pPr marL="114300" indent="0" algn="just"/>
          <a:endParaRPr lang="es-PE" sz="1200" kern="1200" dirty="0">
            <a:latin typeface="HelveticaNeueLT Pro 47 LtCn" panose="020B0406020202030204" pitchFamily="34" charset="0"/>
          </a:endParaRPr>
        </a:p>
      </dgm:t>
    </dgm:pt>
    <dgm:pt modelId="{BCBF398B-5C3B-4DDD-8B95-0D1E73ED9882}" type="parTrans" cxnId="{A8944E9E-5C67-4184-9434-F03EF201600D}">
      <dgm:prSet/>
      <dgm:spPr/>
      <dgm:t>
        <a:bodyPr/>
        <a:lstStyle/>
        <a:p>
          <a:endParaRPr lang="es-PE"/>
        </a:p>
      </dgm:t>
    </dgm:pt>
    <dgm:pt modelId="{7567830E-8287-45BB-8DCE-F59209AEB4C2}" type="sibTrans" cxnId="{A8944E9E-5C67-4184-9434-F03EF201600D}">
      <dgm:prSet/>
      <dgm:spPr/>
      <dgm:t>
        <a:bodyPr/>
        <a:lstStyle/>
        <a:p>
          <a:endParaRPr lang="es-PE"/>
        </a:p>
      </dgm:t>
    </dgm:pt>
    <dgm:pt modelId="{104FE736-AB45-4C57-BF1A-36DA685DFCA1}">
      <dgm:prSet phldrT="[Texto]" custT="1"/>
      <dgm:spPr>
        <a:solidFill>
          <a:srgbClr val="E1F2CE">
            <a:alpha val="89804"/>
          </a:srgbClr>
        </a:solidFill>
        <a:ln>
          <a:solidFill>
            <a:srgbClr val="78A343">
              <a:alpha val="90000"/>
            </a:srgbClr>
          </a:solidFill>
        </a:ln>
      </dgm:spPr>
      <dgm:t>
        <a:bodyPr/>
        <a:lstStyle/>
        <a:p>
          <a:pPr marL="0" indent="0" algn="just"/>
          <a:endParaRPr lang="es-PE" sz="1200" kern="1200" dirty="0"/>
        </a:p>
      </dgm:t>
    </dgm:pt>
    <dgm:pt modelId="{7BE2658E-494C-4E01-ADEB-8FB2398F82BD}" type="parTrans" cxnId="{5B36A208-0E6C-4DDC-95FE-C9D6C7EC906D}">
      <dgm:prSet/>
      <dgm:spPr/>
      <dgm:t>
        <a:bodyPr/>
        <a:lstStyle/>
        <a:p>
          <a:endParaRPr lang="es-PE"/>
        </a:p>
      </dgm:t>
    </dgm:pt>
    <dgm:pt modelId="{D515DDAF-E9EF-4448-A6BB-6EB3E0F445A1}" type="sibTrans" cxnId="{5B36A208-0E6C-4DDC-95FE-C9D6C7EC906D}">
      <dgm:prSet/>
      <dgm:spPr/>
      <dgm:t>
        <a:bodyPr/>
        <a:lstStyle/>
        <a:p>
          <a:endParaRPr lang="es-PE"/>
        </a:p>
      </dgm:t>
    </dgm:pt>
    <dgm:pt modelId="{758E2DB3-1EBC-4A8D-AAD5-D7F2CD6BBA0A}">
      <dgm:prSet phldrT="[Texto]" custT="1"/>
      <dgm:spPr>
        <a:solidFill>
          <a:srgbClr val="E1F2CE">
            <a:alpha val="89804"/>
          </a:srgbClr>
        </a:solidFill>
        <a:ln>
          <a:solidFill>
            <a:srgbClr val="78A343">
              <a:alpha val="90000"/>
            </a:srgbClr>
          </a:solidFill>
        </a:ln>
      </dgm:spPr>
      <dgm:t>
        <a:bodyPr/>
        <a:lstStyle/>
        <a:p>
          <a:pPr marL="90488" indent="-90488" algn="just"/>
          <a:r>
            <a:rPr lang="es-MX" sz="1100" kern="1200" dirty="0">
              <a:latin typeface="HelveticaNeueLT Pro 47 LtCn" panose="020B0406020202030204" pitchFamily="34" charset="0"/>
            </a:rPr>
            <a:t>Remisión de PMD al MTC con último LOB en dic. 2017. </a:t>
          </a:r>
          <a:endParaRPr lang="es-PE" sz="1100" kern="1200" dirty="0"/>
        </a:p>
      </dgm:t>
    </dgm:pt>
    <dgm:pt modelId="{458657E8-3E0C-4AFF-AE87-6CCE94B5E38B}" type="parTrans" cxnId="{36BDCAA6-B48A-466F-A5B6-FB1F0E46AEDA}">
      <dgm:prSet/>
      <dgm:spPr/>
      <dgm:t>
        <a:bodyPr/>
        <a:lstStyle/>
        <a:p>
          <a:endParaRPr lang="es-PE"/>
        </a:p>
      </dgm:t>
    </dgm:pt>
    <dgm:pt modelId="{2A3C35E6-FF9F-4E13-B283-7C84A02C8E8B}" type="sibTrans" cxnId="{36BDCAA6-B48A-466F-A5B6-FB1F0E46AEDA}">
      <dgm:prSet/>
      <dgm:spPr/>
      <dgm:t>
        <a:bodyPr/>
        <a:lstStyle/>
        <a:p>
          <a:endParaRPr lang="es-PE"/>
        </a:p>
      </dgm:t>
    </dgm:pt>
    <dgm:pt modelId="{6EBC6598-22B6-4E2E-B15B-FBB3AED46C6F}">
      <dgm:prSet custT="1"/>
      <dgm:spPr/>
      <dgm:t>
        <a:bodyPr/>
        <a:lstStyle/>
        <a:p>
          <a:pPr marL="90488" indent="-90488" algn="just"/>
          <a:r>
            <a:rPr lang="es-MX" sz="1100" b="1" dirty="0">
              <a:latin typeface="HelveticaNeueLT Pro 47 LtCn" panose="020B0406020202030204" pitchFamily="34" charset="0"/>
            </a:rPr>
            <a:t>A la fecha en revisión del MTC.</a:t>
          </a:r>
          <a:endParaRPr lang="es-PE" sz="1100" dirty="0">
            <a:latin typeface="HelveticaNeueLT Pro 47 LtCn" panose="020B0406020202030204" pitchFamily="34" charset="0"/>
          </a:endParaRPr>
        </a:p>
      </dgm:t>
    </dgm:pt>
    <dgm:pt modelId="{E520CDEE-56D6-4C99-AD5B-664FA63A8DFE}" type="parTrans" cxnId="{1CC4F6B1-F2BF-48C7-9B76-AD6D041D6084}">
      <dgm:prSet/>
      <dgm:spPr/>
      <dgm:t>
        <a:bodyPr/>
        <a:lstStyle/>
        <a:p>
          <a:endParaRPr lang="es-PE"/>
        </a:p>
      </dgm:t>
    </dgm:pt>
    <dgm:pt modelId="{5D146D1D-BEC6-4BD0-A9C7-6239031A556A}" type="sibTrans" cxnId="{1CC4F6B1-F2BF-48C7-9B76-AD6D041D6084}">
      <dgm:prSet/>
      <dgm:spPr/>
      <dgm:t>
        <a:bodyPr/>
        <a:lstStyle/>
        <a:p>
          <a:endParaRPr lang="es-PE"/>
        </a:p>
      </dgm:t>
    </dgm:pt>
    <dgm:pt modelId="{422FA1CE-8E4F-43E3-B0F7-2286E36B975A}" type="pres">
      <dgm:prSet presAssocID="{9B3899C8-D452-46CC-90E5-85AE68EF9A7A}" presName="Name0" presStyleCnt="0">
        <dgm:presLayoutVars>
          <dgm:dir/>
          <dgm:animLvl val="lvl"/>
          <dgm:resizeHandles val="exact"/>
        </dgm:presLayoutVars>
      </dgm:prSet>
      <dgm:spPr/>
    </dgm:pt>
    <dgm:pt modelId="{D7D90691-6F04-4CA7-9814-9446E73B60C6}" type="pres">
      <dgm:prSet presAssocID="{90416EE4-8CF7-4614-AABE-7BDDE96D42BE}" presName="linNode" presStyleCnt="0"/>
      <dgm:spPr/>
    </dgm:pt>
    <dgm:pt modelId="{FCD175F1-5FAE-46E9-A1E4-2A3F57CE3B64}" type="pres">
      <dgm:prSet presAssocID="{90416EE4-8CF7-4614-AABE-7BDDE96D42BE}" presName="parentText" presStyleLbl="node1" presStyleIdx="0" presStyleCnt="1" custScaleX="51669" custLinFactNeighborX="-2737" custLinFactNeighborY="-569">
        <dgm:presLayoutVars>
          <dgm:chMax val="1"/>
          <dgm:bulletEnabled val="1"/>
        </dgm:presLayoutVars>
      </dgm:prSet>
      <dgm:spPr/>
    </dgm:pt>
    <dgm:pt modelId="{B5C65547-D3A9-4C1A-9080-BBF61DBCE808}" type="pres">
      <dgm:prSet presAssocID="{90416EE4-8CF7-4614-AABE-7BDDE96D42BE}" presName="descendantText" presStyleLbl="alignAccFollowNode1" presStyleIdx="0" presStyleCnt="1" custScaleX="117579" custScaleY="82597" custLinFactNeighborX="-284" custLinFactNeighborY="-486">
        <dgm:presLayoutVars>
          <dgm:bulletEnabled val="1"/>
        </dgm:presLayoutVars>
      </dgm:prSet>
      <dgm:spPr/>
    </dgm:pt>
  </dgm:ptLst>
  <dgm:cxnLst>
    <dgm:cxn modelId="{5B36A208-0E6C-4DDC-95FE-C9D6C7EC906D}" srcId="{90416EE4-8CF7-4614-AABE-7BDDE96D42BE}" destId="{104FE736-AB45-4C57-BF1A-36DA685DFCA1}" srcOrd="0" destOrd="0" parTransId="{7BE2658E-494C-4E01-ADEB-8FB2398F82BD}" sibTransId="{D515DDAF-E9EF-4448-A6BB-6EB3E0F445A1}"/>
    <dgm:cxn modelId="{1AE42F13-004E-4028-8B36-E6BC30014523}" type="presOf" srcId="{02EA088D-FC37-4606-B675-D0C1699C6153}" destId="{B5C65547-D3A9-4C1A-9080-BBF61DBCE808}" srcOrd="0" destOrd="3" presId="urn:microsoft.com/office/officeart/2005/8/layout/vList5"/>
    <dgm:cxn modelId="{AB0A0C2F-C69B-4FB6-B9CF-41B196BC0AFC}" type="presOf" srcId="{758E2DB3-1EBC-4A8D-AAD5-D7F2CD6BBA0A}" destId="{B5C65547-D3A9-4C1A-9080-BBF61DBCE808}" srcOrd="0" destOrd="1" presId="urn:microsoft.com/office/officeart/2005/8/layout/vList5"/>
    <dgm:cxn modelId="{BF988591-512B-4F3C-A76C-D133D704F1E3}" type="presOf" srcId="{6EBC6598-22B6-4E2E-B15B-FBB3AED46C6F}" destId="{B5C65547-D3A9-4C1A-9080-BBF61DBCE808}" srcOrd="0" destOrd="2" presId="urn:microsoft.com/office/officeart/2005/8/layout/vList5"/>
    <dgm:cxn modelId="{A8944E9E-5C67-4184-9434-F03EF201600D}" srcId="{90416EE4-8CF7-4614-AABE-7BDDE96D42BE}" destId="{02EA088D-FC37-4606-B675-D0C1699C6153}" srcOrd="3" destOrd="0" parTransId="{BCBF398B-5C3B-4DDD-8B95-0D1E73ED9882}" sibTransId="{7567830E-8287-45BB-8DCE-F59209AEB4C2}"/>
    <dgm:cxn modelId="{36BDCAA6-B48A-466F-A5B6-FB1F0E46AEDA}" srcId="{90416EE4-8CF7-4614-AABE-7BDDE96D42BE}" destId="{758E2DB3-1EBC-4A8D-AAD5-D7F2CD6BBA0A}" srcOrd="1" destOrd="0" parTransId="{458657E8-3E0C-4AFF-AE87-6CCE94B5E38B}" sibTransId="{2A3C35E6-FF9F-4E13-B283-7C84A02C8E8B}"/>
    <dgm:cxn modelId="{1CC4F6B1-F2BF-48C7-9B76-AD6D041D6084}" srcId="{90416EE4-8CF7-4614-AABE-7BDDE96D42BE}" destId="{6EBC6598-22B6-4E2E-B15B-FBB3AED46C6F}" srcOrd="2" destOrd="0" parTransId="{E520CDEE-56D6-4C99-AD5B-664FA63A8DFE}" sibTransId="{5D146D1D-BEC6-4BD0-A9C7-6239031A556A}"/>
    <dgm:cxn modelId="{04923CB7-1432-487A-85F2-7ACC42446F58}" type="presOf" srcId="{104FE736-AB45-4C57-BF1A-36DA685DFCA1}" destId="{B5C65547-D3A9-4C1A-9080-BBF61DBCE808}" srcOrd="0" destOrd="0" presId="urn:microsoft.com/office/officeart/2005/8/layout/vList5"/>
    <dgm:cxn modelId="{DA2574C3-C972-43FC-8165-D16E1C35AB72}" srcId="{9B3899C8-D452-46CC-90E5-85AE68EF9A7A}" destId="{90416EE4-8CF7-4614-AABE-7BDDE96D42BE}" srcOrd="0" destOrd="0" parTransId="{CA87FAC3-EBD7-4B79-9F86-DC36FEF30618}" sibTransId="{EF094250-539E-4009-8580-4697F103F22F}"/>
    <dgm:cxn modelId="{ED5551D8-B8DA-47C4-A96D-4B0864133D99}" type="presOf" srcId="{9B3899C8-D452-46CC-90E5-85AE68EF9A7A}" destId="{422FA1CE-8E4F-43E3-B0F7-2286E36B975A}" srcOrd="0" destOrd="0" presId="urn:microsoft.com/office/officeart/2005/8/layout/vList5"/>
    <dgm:cxn modelId="{8A52DEDA-D6AD-4F2B-812C-3E99BEDD4553}" type="presOf" srcId="{90416EE4-8CF7-4614-AABE-7BDDE96D42BE}" destId="{FCD175F1-5FAE-46E9-A1E4-2A3F57CE3B64}" srcOrd="0" destOrd="0" presId="urn:microsoft.com/office/officeart/2005/8/layout/vList5"/>
    <dgm:cxn modelId="{F9305293-38EF-4818-A537-AC37BB8AD8F2}" type="presParOf" srcId="{422FA1CE-8E4F-43E3-B0F7-2286E36B975A}" destId="{D7D90691-6F04-4CA7-9814-9446E73B60C6}" srcOrd="0" destOrd="0" presId="urn:microsoft.com/office/officeart/2005/8/layout/vList5"/>
    <dgm:cxn modelId="{00BB2B92-71F9-4BC9-9F92-A9F0BFCC2326}" type="presParOf" srcId="{D7D90691-6F04-4CA7-9814-9446E73B60C6}" destId="{FCD175F1-5FAE-46E9-A1E4-2A3F57CE3B64}" srcOrd="0" destOrd="0" presId="urn:microsoft.com/office/officeart/2005/8/layout/vList5"/>
    <dgm:cxn modelId="{974A924A-6A46-402B-B772-C06DD9C5D527}" type="presParOf" srcId="{D7D90691-6F04-4CA7-9814-9446E73B60C6}" destId="{B5C65547-D3A9-4C1A-9080-BBF61DBCE808}" srcOrd="1" destOrd="0" presId="urn:microsoft.com/office/officeart/2005/8/layout/vList5"/>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B3899C8-D452-46CC-90E5-85AE68EF9A7A}"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PE"/>
        </a:p>
      </dgm:t>
    </dgm:pt>
    <dgm:pt modelId="{90416EE4-8CF7-4614-AABE-7BDDE96D42BE}">
      <dgm:prSet phldrT="[Texto]" custT="1"/>
      <dgm:spPr>
        <a:solidFill>
          <a:srgbClr val="78A343"/>
        </a:solidFill>
      </dgm:spPr>
      <dgm:t>
        <a:bodyPr/>
        <a:lstStyle/>
        <a:p>
          <a:r>
            <a:rPr lang="es-PE" sz="1200" dirty="0">
              <a:latin typeface="HelveticaNeueLT Pro 47 LtCn" panose="020B0406020202030204" pitchFamily="34" charset="0"/>
            </a:rPr>
            <a:t>GRUPO 3</a:t>
          </a:r>
        </a:p>
        <a:p>
          <a:r>
            <a:rPr lang="es-PE" sz="1100" dirty="0">
              <a:solidFill>
                <a:prstClr val="black">
                  <a:hueOff val="0"/>
                  <a:satOff val="0"/>
                  <a:lumOff val="0"/>
                  <a:alphaOff val="0"/>
                </a:prstClr>
              </a:solidFill>
              <a:latin typeface="HelveticaNeueLT Pro 47 LtCn" panose="020B0406020202030204" pitchFamily="34" charset="0"/>
            </a:rPr>
            <a:t>Iquitos </a:t>
          </a:r>
        </a:p>
        <a:p>
          <a:r>
            <a:rPr lang="es-PE" sz="1100" dirty="0">
              <a:solidFill>
                <a:prstClr val="black">
                  <a:hueOff val="0"/>
                  <a:satOff val="0"/>
                  <a:lumOff val="0"/>
                  <a:alphaOff val="0"/>
                </a:prstClr>
              </a:solidFill>
              <a:latin typeface="HelveticaNeueLT Pro 47 LtCn" panose="020B0406020202030204" pitchFamily="34" charset="0"/>
            </a:rPr>
            <a:t>Cajamarca</a:t>
          </a:r>
        </a:p>
        <a:p>
          <a:r>
            <a:rPr lang="es-PE" sz="1100" dirty="0">
              <a:solidFill>
                <a:prstClr val="black">
                  <a:hueOff val="0"/>
                  <a:satOff val="0"/>
                  <a:lumOff val="0"/>
                  <a:alphaOff val="0"/>
                </a:prstClr>
              </a:solidFill>
              <a:latin typeface="HelveticaNeueLT Pro 47 LtCn" panose="020B0406020202030204" pitchFamily="34" charset="0"/>
            </a:rPr>
            <a:t>Chachapoyas</a:t>
          </a:r>
          <a:endParaRPr lang="es-PE" sz="1100" dirty="0">
            <a:latin typeface="HelveticaNeueLT Pro 47 LtCn" panose="020B0406020202030204" pitchFamily="34" charset="0"/>
          </a:endParaRPr>
        </a:p>
      </dgm:t>
    </dgm:pt>
    <dgm:pt modelId="{CA87FAC3-EBD7-4B79-9F86-DC36FEF30618}" type="parTrans" cxnId="{DA2574C3-C972-43FC-8165-D16E1C35AB72}">
      <dgm:prSet/>
      <dgm:spPr/>
      <dgm:t>
        <a:bodyPr/>
        <a:lstStyle/>
        <a:p>
          <a:endParaRPr lang="es-PE"/>
        </a:p>
      </dgm:t>
    </dgm:pt>
    <dgm:pt modelId="{EF094250-539E-4009-8580-4697F103F22F}" type="sibTrans" cxnId="{DA2574C3-C972-43FC-8165-D16E1C35AB72}">
      <dgm:prSet/>
      <dgm:spPr/>
      <dgm:t>
        <a:bodyPr/>
        <a:lstStyle/>
        <a:p>
          <a:endParaRPr lang="es-PE"/>
        </a:p>
      </dgm:t>
    </dgm:pt>
    <dgm:pt modelId="{02EA088D-FC37-4606-B675-D0C1699C6153}">
      <dgm:prSet custT="1"/>
      <dgm:spPr>
        <a:solidFill>
          <a:srgbClr val="E1F2CE">
            <a:alpha val="89804"/>
          </a:srgbClr>
        </a:solidFill>
        <a:ln>
          <a:solidFill>
            <a:srgbClr val="78A343">
              <a:alpha val="90000"/>
            </a:srgbClr>
          </a:solidFill>
        </a:ln>
      </dgm:spPr>
      <dgm:t>
        <a:bodyPr/>
        <a:lstStyle/>
        <a:p>
          <a:pPr marL="114300" indent="0" algn="just"/>
          <a:endParaRPr lang="es-PE" sz="1200" kern="1200" dirty="0">
            <a:latin typeface="HelveticaNeueLT Pro 47 LtCn" panose="020B0406020202030204" pitchFamily="34" charset="0"/>
          </a:endParaRPr>
        </a:p>
      </dgm:t>
    </dgm:pt>
    <dgm:pt modelId="{BCBF398B-5C3B-4DDD-8B95-0D1E73ED9882}" type="parTrans" cxnId="{A8944E9E-5C67-4184-9434-F03EF201600D}">
      <dgm:prSet/>
      <dgm:spPr/>
      <dgm:t>
        <a:bodyPr/>
        <a:lstStyle/>
        <a:p>
          <a:endParaRPr lang="es-PE"/>
        </a:p>
      </dgm:t>
    </dgm:pt>
    <dgm:pt modelId="{7567830E-8287-45BB-8DCE-F59209AEB4C2}" type="sibTrans" cxnId="{A8944E9E-5C67-4184-9434-F03EF201600D}">
      <dgm:prSet/>
      <dgm:spPr/>
      <dgm:t>
        <a:bodyPr/>
        <a:lstStyle/>
        <a:p>
          <a:endParaRPr lang="es-PE"/>
        </a:p>
      </dgm:t>
    </dgm:pt>
    <dgm:pt modelId="{104FE736-AB45-4C57-BF1A-36DA685DFCA1}">
      <dgm:prSet phldrT="[Texto]" custT="1"/>
      <dgm:spPr>
        <a:solidFill>
          <a:srgbClr val="E1F2CE">
            <a:alpha val="89804"/>
          </a:srgbClr>
        </a:solidFill>
        <a:ln>
          <a:solidFill>
            <a:srgbClr val="78A343">
              <a:alpha val="90000"/>
            </a:srgbClr>
          </a:solidFill>
        </a:ln>
      </dgm:spPr>
      <dgm:t>
        <a:bodyPr/>
        <a:lstStyle/>
        <a:p>
          <a:pPr marL="0" indent="0" algn="just"/>
          <a:endParaRPr lang="es-PE" sz="1200" kern="1200" dirty="0"/>
        </a:p>
      </dgm:t>
    </dgm:pt>
    <dgm:pt modelId="{7BE2658E-494C-4E01-ADEB-8FB2398F82BD}" type="parTrans" cxnId="{5B36A208-0E6C-4DDC-95FE-C9D6C7EC906D}">
      <dgm:prSet/>
      <dgm:spPr/>
      <dgm:t>
        <a:bodyPr/>
        <a:lstStyle/>
        <a:p>
          <a:endParaRPr lang="es-PE"/>
        </a:p>
      </dgm:t>
    </dgm:pt>
    <dgm:pt modelId="{D515DDAF-E9EF-4448-A6BB-6EB3E0F445A1}" type="sibTrans" cxnId="{5B36A208-0E6C-4DDC-95FE-C9D6C7EC906D}">
      <dgm:prSet/>
      <dgm:spPr/>
      <dgm:t>
        <a:bodyPr/>
        <a:lstStyle/>
        <a:p>
          <a:endParaRPr lang="es-PE"/>
        </a:p>
      </dgm:t>
    </dgm:pt>
    <dgm:pt modelId="{758E2DB3-1EBC-4A8D-AAD5-D7F2CD6BBA0A}">
      <dgm:prSet phldrT="[Texto]" custT="1"/>
      <dgm:spPr>
        <a:solidFill>
          <a:srgbClr val="E1F2CE">
            <a:alpha val="89804"/>
          </a:srgbClr>
        </a:solidFill>
        <a:ln>
          <a:solidFill>
            <a:srgbClr val="78A343">
              <a:alpha val="90000"/>
            </a:srgbClr>
          </a:solidFill>
        </a:ln>
      </dgm:spPr>
      <dgm:t>
        <a:bodyPr/>
        <a:lstStyle/>
        <a:p>
          <a:pPr marL="90488" indent="-90488" algn="just"/>
          <a:r>
            <a:rPr lang="es-MX" sz="1200" kern="1200" dirty="0">
              <a:latin typeface="HelveticaNeueLT Pro 47 LtCn" panose="020B0406020202030204" pitchFamily="34" charset="0"/>
            </a:rPr>
            <a:t>Remisión PMD al MTC con LOB del OSITRAN entre julio y agosto de 2017 </a:t>
          </a:r>
          <a:endParaRPr lang="es-PE" sz="1200" kern="1200" dirty="0"/>
        </a:p>
      </dgm:t>
    </dgm:pt>
    <dgm:pt modelId="{458657E8-3E0C-4AFF-AE87-6CCE94B5E38B}" type="parTrans" cxnId="{36BDCAA6-B48A-466F-A5B6-FB1F0E46AEDA}">
      <dgm:prSet/>
      <dgm:spPr/>
      <dgm:t>
        <a:bodyPr/>
        <a:lstStyle/>
        <a:p>
          <a:endParaRPr lang="es-PE"/>
        </a:p>
      </dgm:t>
    </dgm:pt>
    <dgm:pt modelId="{2A3C35E6-FF9F-4E13-B283-7C84A02C8E8B}" type="sibTrans" cxnId="{36BDCAA6-B48A-466F-A5B6-FB1F0E46AEDA}">
      <dgm:prSet/>
      <dgm:spPr/>
      <dgm:t>
        <a:bodyPr/>
        <a:lstStyle/>
        <a:p>
          <a:endParaRPr lang="es-PE"/>
        </a:p>
      </dgm:t>
    </dgm:pt>
    <dgm:pt modelId="{6EBC6598-22B6-4E2E-B15B-FBB3AED46C6F}">
      <dgm:prSet custT="1"/>
      <dgm:spPr/>
      <dgm:t>
        <a:bodyPr/>
        <a:lstStyle/>
        <a:p>
          <a:pPr marL="90488" indent="-90488" algn="just"/>
          <a:r>
            <a:rPr lang="es-MX" sz="1200" b="1" dirty="0">
              <a:latin typeface="HelveticaNeueLT Pro 47 LtCn" panose="020B0406020202030204" pitchFamily="34" charset="0"/>
            </a:rPr>
            <a:t>A la fecha en revisión del MTC.</a:t>
          </a:r>
          <a:endParaRPr lang="es-PE" sz="1200" dirty="0">
            <a:latin typeface="HelveticaNeueLT Pro 47 LtCn" panose="020B0406020202030204" pitchFamily="34" charset="0"/>
          </a:endParaRPr>
        </a:p>
      </dgm:t>
    </dgm:pt>
    <dgm:pt modelId="{E520CDEE-56D6-4C99-AD5B-664FA63A8DFE}" type="parTrans" cxnId="{1CC4F6B1-F2BF-48C7-9B76-AD6D041D6084}">
      <dgm:prSet/>
      <dgm:spPr/>
      <dgm:t>
        <a:bodyPr/>
        <a:lstStyle/>
        <a:p>
          <a:endParaRPr lang="es-PE"/>
        </a:p>
      </dgm:t>
    </dgm:pt>
    <dgm:pt modelId="{5D146D1D-BEC6-4BD0-A9C7-6239031A556A}" type="sibTrans" cxnId="{1CC4F6B1-F2BF-48C7-9B76-AD6D041D6084}">
      <dgm:prSet/>
      <dgm:spPr/>
      <dgm:t>
        <a:bodyPr/>
        <a:lstStyle/>
        <a:p>
          <a:endParaRPr lang="es-PE"/>
        </a:p>
      </dgm:t>
    </dgm:pt>
    <dgm:pt modelId="{422FA1CE-8E4F-43E3-B0F7-2286E36B975A}" type="pres">
      <dgm:prSet presAssocID="{9B3899C8-D452-46CC-90E5-85AE68EF9A7A}" presName="Name0" presStyleCnt="0">
        <dgm:presLayoutVars>
          <dgm:dir/>
          <dgm:animLvl val="lvl"/>
          <dgm:resizeHandles val="exact"/>
        </dgm:presLayoutVars>
      </dgm:prSet>
      <dgm:spPr/>
    </dgm:pt>
    <dgm:pt modelId="{D7D90691-6F04-4CA7-9814-9446E73B60C6}" type="pres">
      <dgm:prSet presAssocID="{90416EE4-8CF7-4614-AABE-7BDDE96D42BE}" presName="linNode" presStyleCnt="0"/>
      <dgm:spPr/>
    </dgm:pt>
    <dgm:pt modelId="{FCD175F1-5FAE-46E9-A1E4-2A3F57CE3B64}" type="pres">
      <dgm:prSet presAssocID="{90416EE4-8CF7-4614-AABE-7BDDE96D42BE}" presName="parentText" presStyleLbl="node1" presStyleIdx="0" presStyleCnt="1" custScaleX="55658" custLinFactNeighborX="-2737" custLinFactNeighborY="-569">
        <dgm:presLayoutVars>
          <dgm:chMax val="1"/>
          <dgm:bulletEnabled val="1"/>
        </dgm:presLayoutVars>
      </dgm:prSet>
      <dgm:spPr/>
    </dgm:pt>
    <dgm:pt modelId="{B5C65547-D3A9-4C1A-9080-BBF61DBCE808}" type="pres">
      <dgm:prSet presAssocID="{90416EE4-8CF7-4614-AABE-7BDDE96D42BE}" presName="descendantText" presStyleLbl="alignAccFollowNode1" presStyleIdx="0" presStyleCnt="1" custScaleX="117579" custScaleY="82597" custLinFactNeighborX="-284" custLinFactNeighborY="-486">
        <dgm:presLayoutVars>
          <dgm:bulletEnabled val="1"/>
        </dgm:presLayoutVars>
      </dgm:prSet>
      <dgm:spPr/>
    </dgm:pt>
  </dgm:ptLst>
  <dgm:cxnLst>
    <dgm:cxn modelId="{5B36A208-0E6C-4DDC-95FE-C9D6C7EC906D}" srcId="{90416EE4-8CF7-4614-AABE-7BDDE96D42BE}" destId="{104FE736-AB45-4C57-BF1A-36DA685DFCA1}" srcOrd="0" destOrd="0" parTransId="{7BE2658E-494C-4E01-ADEB-8FB2398F82BD}" sibTransId="{D515DDAF-E9EF-4448-A6BB-6EB3E0F445A1}"/>
    <dgm:cxn modelId="{1AE42F13-004E-4028-8B36-E6BC30014523}" type="presOf" srcId="{02EA088D-FC37-4606-B675-D0C1699C6153}" destId="{B5C65547-D3A9-4C1A-9080-BBF61DBCE808}" srcOrd="0" destOrd="3" presId="urn:microsoft.com/office/officeart/2005/8/layout/vList5"/>
    <dgm:cxn modelId="{AB0A0C2F-C69B-4FB6-B9CF-41B196BC0AFC}" type="presOf" srcId="{758E2DB3-1EBC-4A8D-AAD5-D7F2CD6BBA0A}" destId="{B5C65547-D3A9-4C1A-9080-BBF61DBCE808}" srcOrd="0" destOrd="1" presId="urn:microsoft.com/office/officeart/2005/8/layout/vList5"/>
    <dgm:cxn modelId="{BF988591-512B-4F3C-A76C-D133D704F1E3}" type="presOf" srcId="{6EBC6598-22B6-4E2E-B15B-FBB3AED46C6F}" destId="{B5C65547-D3A9-4C1A-9080-BBF61DBCE808}" srcOrd="0" destOrd="2" presId="urn:microsoft.com/office/officeart/2005/8/layout/vList5"/>
    <dgm:cxn modelId="{A8944E9E-5C67-4184-9434-F03EF201600D}" srcId="{90416EE4-8CF7-4614-AABE-7BDDE96D42BE}" destId="{02EA088D-FC37-4606-B675-D0C1699C6153}" srcOrd="3" destOrd="0" parTransId="{BCBF398B-5C3B-4DDD-8B95-0D1E73ED9882}" sibTransId="{7567830E-8287-45BB-8DCE-F59209AEB4C2}"/>
    <dgm:cxn modelId="{36BDCAA6-B48A-466F-A5B6-FB1F0E46AEDA}" srcId="{90416EE4-8CF7-4614-AABE-7BDDE96D42BE}" destId="{758E2DB3-1EBC-4A8D-AAD5-D7F2CD6BBA0A}" srcOrd="1" destOrd="0" parTransId="{458657E8-3E0C-4AFF-AE87-6CCE94B5E38B}" sibTransId="{2A3C35E6-FF9F-4E13-B283-7C84A02C8E8B}"/>
    <dgm:cxn modelId="{1CC4F6B1-F2BF-48C7-9B76-AD6D041D6084}" srcId="{90416EE4-8CF7-4614-AABE-7BDDE96D42BE}" destId="{6EBC6598-22B6-4E2E-B15B-FBB3AED46C6F}" srcOrd="2" destOrd="0" parTransId="{E520CDEE-56D6-4C99-AD5B-664FA63A8DFE}" sibTransId="{5D146D1D-BEC6-4BD0-A9C7-6239031A556A}"/>
    <dgm:cxn modelId="{04923CB7-1432-487A-85F2-7ACC42446F58}" type="presOf" srcId="{104FE736-AB45-4C57-BF1A-36DA685DFCA1}" destId="{B5C65547-D3A9-4C1A-9080-BBF61DBCE808}" srcOrd="0" destOrd="0" presId="urn:microsoft.com/office/officeart/2005/8/layout/vList5"/>
    <dgm:cxn modelId="{DA2574C3-C972-43FC-8165-D16E1C35AB72}" srcId="{9B3899C8-D452-46CC-90E5-85AE68EF9A7A}" destId="{90416EE4-8CF7-4614-AABE-7BDDE96D42BE}" srcOrd="0" destOrd="0" parTransId="{CA87FAC3-EBD7-4B79-9F86-DC36FEF30618}" sibTransId="{EF094250-539E-4009-8580-4697F103F22F}"/>
    <dgm:cxn modelId="{ED5551D8-B8DA-47C4-A96D-4B0864133D99}" type="presOf" srcId="{9B3899C8-D452-46CC-90E5-85AE68EF9A7A}" destId="{422FA1CE-8E4F-43E3-B0F7-2286E36B975A}" srcOrd="0" destOrd="0" presId="urn:microsoft.com/office/officeart/2005/8/layout/vList5"/>
    <dgm:cxn modelId="{8A52DEDA-D6AD-4F2B-812C-3E99BEDD4553}" type="presOf" srcId="{90416EE4-8CF7-4614-AABE-7BDDE96D42BE}" destId="{FCD175F1-5FAE-46E9-A1E4-2A3F57CE3B64}" srcOrd="0" destOrd="0" presId="urn:microsoft.com/office/officeart/2005/8/layout/vList5"/>
    <dgm:cxn modelId="{F9305293-38EF-4818-A537-AC37BB8AD8F2}" type="presParOf" srcId="{422FA1CE-8E4F-43E3-B0F7-2286E36B975A}" destId="{D7D90691-6F04-4CA7-9814-9446E73B60C6}" srcOrd="0" destOrd="0" presId="urn:microsoft.com/office/officeart/2005/8/layout/vList5"/>
    <dgm:cxn modelId="{00BB2B92-71F9-4BC9-9F92-A9F0BFCC2326}" type="presParOf" srcId="{D7D90691-6F04-4CA7-9814-9446E73B60C6}" destId="{FCD175F1-5FAE-46E9-A1E4-2A3F57CE3B64}" srcOrd="0" destOrd="0" presId="urn:microsoft.com/office/officeart/2005/8/layout/vList5"/>
    <dgm:cxn modelId="{974A924A-6A46-402B-B772-C06DD9C5D527}" type="presParOf" srcId="{D7D90691-6F04-4CA7-9814-9446E73B60C6}" destId="{B5C65547-D3A9-4C1A-9080-BBF61DBCE808}"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B3899C8-D452-46CC-90E5-85AE68EF9A7A}"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PE"/>
        </a:p>
      </dgm:t>
    </dgm:pt>
    <dgm:pt modelId="{90416EE4-8CF7-4614-AABE-7BDDE96D42BE}">
      <dgm:prSet phldrT="[Texto]" custT="1"/>
      <dgm:spPr>
        <a:solidFill>
          <a:srgbClr val="78A343"/>
        </a:solidFill>
      </dgm:spPr>
      <dgm:t>
        <a:bodyPr/>
        <a:lstStyle/>
        <a:p>
          <a:r>
            <a:rPr lang="es-PE" sz="1200" dirty="0">
              <a:latin typeface="HelveticaNeueLT Pro 47 LtCn" panose="020B0406020202030204" pitchFamily="34" charset="0"/>
            </a:rPr>
            <a:t>GRUPO 4</a:t>
          </a:r>
        </a:p>
        <a:p>
          <a:r>
            <a:rPr lang="es-PE" sz="1200" dirty="0">
              <a:solidFill>
                <a:prstClr val="black">
                  <a:hueOff val="0"/>
                  <a:satOff val="0"/>
                  <a:lumOff val="0"/>
                  <a:alphaOff val="0"/>
                </a:prstClr>
              </a:solidFill>
              <a:latin typeface="HelveticaNeueLT Pro 47 LtCn" panose="020B0406020202030204" pitchFamily="34" charset="0"/>
            </a:rPr>
            <a:t>Talara</a:t>
          </a:r>
        </a:p>
        <a:p>
          <a:r>
            <a:rPr lang="es-PE" sz="1200" dirty="0">
              <a:solidFill>
                <a:prstClr val="black">
                  <a:hueOff val="0"/>
                  <a:satOff val="0"/>
                  <a:lumOff val="0"/>
                  <a:alphaOff val="0"/>
                </a:prstClr>
              </a:solidFill>
              <a:latin typeface="HelveticaNeueLT Pro 47 LtCn" panose="020B0406020202030204" pitchFamily="34" charset="0"/>
            </a:rPr>
            <a:t>Iquitos </a:t>
          </a:r>
        </a:p>
        <a:p>
          <a:r>
            <a:rPr lang="es-PE" sz="1200" dirty="0">
              <a:solidFill>
                <a:prstClr val="black">
                  <a:hueOff val="0"/>
                  <a:satOff val="0"/>
                  <a:lumOff val="0"/>
                  <a:alphaOff val="0"/>
                </a:prstClr>
              </a:solidFill>
              <a:latin typeface="HelveticaNeueLT Pro 47 LtCn" panose="020B0406020202030204" pitchFamily="34" charset="0"/>
            </a:rPr>
            <a:t>Cajamarca</a:t>
          </a:r>
          <a:endParaRPr lang="es-PE" sz="1200" dirty="0">
            <a:latin typeface="HelveticaNeueLT Pro 47 LtCn" panose="020B0406020202030204" pitchFamily="34" charset="0"/>
          </a:endParaRPr>
        </a:p>
      </dgm:t>
    </dgm:pt>
    <dgm:pt modelId="{CA87FAC3-EBD7-4B79-9F86-DC36FEF30618}" type="parTrans" cxnId="{DA2574C3-C972-43FC-8165-D16E1C35AB72}">
      <dgm:prSet/>
      <dgm:spPr/>
      <dgm:t>
        <a:bodyPr/>
        <a:lstStyle/>
        <a:p>
          <a:endParaRPr lang="es-PE"/>
        </a:p>
      </dgm:t>
    </dgm:pt>
    <dgm:pt modelId="{EF094250-539E-4009-8580-4697F103F22F}" type="sibTrans" cxnId="{DA2574C3-C972-43FC-8165-D16E1C35AB72}">
      <dgm:prSet/>
      <dgm:spPr/>
      <dgm:t>
        <a:bodyPr/>
        <a:lstStyle/>
        <a:p>
          <a:endParaRPr lang="es-PE"/>
        </a:p>
      </dgm:t>
    </dgm:pt>
    <dgm:pt modelId="{02EA088D-FC37-4606-B675-D0C1699C6153}">
      <dgm:prSet custT="1"/>
      <dgm:spPr>
        <a:solidFill>
          <a:srgbClr val="E1F2CE">
            <a:alpha val="89804"/>
          </a:srgbClr>
        </a:solidFill>
        <a:ln>
          <a:solidFill>
            <a:srgbClr val="78A343">
              <a:alpha val="90000"/>
            </a:srgbClr>
          </a:solidFill>
        </a:ln>
      </dgm:spPr>
      <dgm:t>
        <a:bodyPr/>
        <a:lstStyle/>
        <a:p>
          <a:pPr marL="114300" indent="0" algn="just"/>
          <a:endParaRPr lang="es-PE" sz="1200" kern="1200" dirty="0">
            <a:latin typeface="HelveticaNeueLT Pro 47 LtCn" panose="020B0406020202030204" pitchFamily="34" charset="0"/>
          </a:endParaRPr>
        </a:p>
      </dgm:t>
    </dgm:pt>
    <dgm:pt modelId="{BCBF398B-5C3B-4DDD-8B95-0D1E73ED9882}" type="parTrans" cxnId="{A8944E9E-5C67-4184-9434-F03EF201600D}">
      <dgm:prSet/>
      <dgm:spPr/>
      <dgm:t>
        <a:bodyPr/>
        <a:lstStyle/>
        <a:p>
          <a:endParaRPr lang="es-PE"/>
        </a:p>
      </dgm:t>
    </dgm:pt>
    <dgm:pt modelId="{7567830E-8287-45BB-8DCE-F59209AEB4C2}" type="sibTrans" cxnId="{A8944E9E-5C67-4184-9434-F03EF201600D}">
      <dgm:prSet/>
      <dgm:spPr/>
      <dgm:t>
        <a:bodyPr/>
        <a:lstStyle/>
        <a:p>
          <a:endParaRPr lang="es-PE"/>
        </a:p>
      </dgm:t>
    </dgm:pt>
    <dgm:pt modelId="{104FE736-AB45-4C57-BF1A-36DA685DFCA1}">
      <dgm:prSet phldrT="[Texto]" custT="1"/>
      <dgm:spPr>
        <a:solidFill>
          <a:srgbClr val="E1F2CE">
            <a:alpha val="89804"/>
          </a:srgbClr>
        </a:solidFill>
        <a:ln>
          <a:solidFill>
            <a:srgbClr val="78A343">
              <a:alpha val="90000"/>
            </a:srgbClr>
          </a:solidFill>
        </a:ln>
      </dgm:spPr>
      <dgm:t>
        <a:bodyPr/>
        <a:lstStyle/>
        <a:p>
          <a:pPr marL="0" indent="0" algn="just"/>
          <a:endParaRPr lang="es-PE" sz="1200" kern="1200" dirty="0"/>
        </a:p>
      </dgm:t>
    </dgm:pt>
    <dgm:pt modelId="{7BE2658E-494C-4E01-ADEB-8FB2398F82BD}" type="parTrans" cxnId="{5B36A208-0E6C-4DDC-95FE-C9D6C7EC906D}">
      <dgm:prSet/>
      <dgm:spPr/>
      <dgm:t>
        <a:bodyPr/>
        <a:lstStyle/>
        <a:p>
          <a:endParaRPr lang="es-PE"/>
        </a:p>
      </dgm:t>
    </dgm:pt>
    <dgm:pt modelId="{D515DDAF-E9EF-4448-A6BB-6EB3E0F445A1}" type="sibTrans" cxnId="{5B36A208-0E6C-4DDC-95FE-C9D6C7EC906D}">
      <dgm:prSet/>
      <dgm:spPr/>
      <dgm:t>
        <a:bodyPr/>
        <a:lstStyle/>
        <a:p>
          <a:endParaRPr lang="es-PE"/>
        </a:p>
      </dgm:t>
    </dgm:pt>
    <dgm:pt modelId="{758E2DB3-1EBC-4A8D-AAD5-D7F2CD6BBA0A}">
      <dgm:prSet phldrT="[Texto]" custT="1"/>
      <dgm:spPr>
        <a:solidFill>
          <a:srgbClr val="E1F2CE">
            <a:alpha val="89804"/>
          </a:srgbClr>
        </a:solidFill>
        <a:ln>
          <a:solidFill>
            <a:srgbClr val="78A343">
              <a:alpha val="90000"/>
            </a:srgbClr>
          </a:solidFill>
        </a:ln>
      </dgm:spPr>
      <dgm:t>
        <a:bodyPr/>
        <a:lstStyle/>
        <a:p>
          <a:pPr marL="90488" indent="-90488" algn="just"/>
          <a:r>
            <a:rPr lang="es-MX" sz="1200" kern="1200" dirty="0">
              <a:latin typeface="HelveticaNeueLT Pro 47 LtCn" panose="020B0406020202030204" pitchFamily="34" charset="0"/>
            </a:rPr>
            <a:t>Remisión PMD al MTC con LOB del OSITRAN entre julio y agosto de 2017 </a:t>
          </a:r>
          <a:endParaRPr lang="es-PE" sz="1200" kern="1200" dirty="0"/>
        </a:p>
      </dgm:t>
    </dgm:pt>
    <dgm:pt modelId="{458657E8-3E0C-4AFF-AE87-6CCE94B5E38B}" type="parTrans" cxnId="{36BDCAA6-B48A-466F-A5B6-FB1F0E46AEDA}">
      <dgm:prSet/>
      <dgm:spPr/>
      <dgm:t>
        <a:bodyPr/>
        <a:lstStyle/>
        <a:p>
          <a:endParaRPr lang="es-PE"/>
        </a:p>
      </dgm:t>
    </dgm:pt>
    <dgm:pt modelId="{2A3C35E6-FF9F-4E13-B283-7C84A02C8E8B}" type="sibTrans" cxnId="{36BDCAA6-B48A-466F-A5B6-FB1F0E46AEDA}">
      <dgm:prSet/>
      <dgm:spPr/>
      <dgm:t>
        <a:bodyPr/>
        <a:lstStyle/>
        <a:p>
          <a:endParaRPr lang="es-PE"/>
        </a:p>
      </dgm:t>
    </dgm:pt>
    <dgm:pt modelId="{6EBC6598-22B6-4E2E-B15B-FBB3AED46C6F}">
      <dgm:prSet custT="1"/>
      <dgm:spPr/>
      <dgm:t>
        <a:bodyPr/>
        <a:lstStyle/>
        <a:p>
          <a:pPr marL="90488" indent="-90488" algn="just"/>
          <a:r>
            <a:rPr lang="es-MX" sz="1200" b="1" dirty="0">
              <a:latin typeface="HelveticaNeueLT Pro 47 LtCn" panose="020B0406020202030204" pitchFamily="34" charset="0"/>
            </a:rPr>
            <a:t>A la fecha en revisión del MTC.</a:t>
          </a:r>
          <a:endParaRPr lang="es-PE" sz="1200" dirty="0">
            <a:latin typeface="HelveticaNeueLT Pro 47 LtCn" panose="020B0406020202030204" pitchFamily="34" charset="0"/>
          </a:endParaRPr>
        </a:p>
      </dgm:t>
    </dgm:pt>
    <dgm:pt modelId="{E520CDEE-56D6-4C99-AD5B-664FA63A8DFE}" type="parTrans" cxnId="{1CC4F6B1-F2BF-48C7-9B76-AD6D041D6084}">
      <dgm:prSet/>
      <dgm:spPr/>
      <dgm:t>
        <a:bodyPr/>
        <a:lstStyle/>
        <a:p>
          <a:endParaRPr lang="es-PE"/>
        </a:p>
      </dgm:t>
    </dgm:pt>
    <dgm:pt modelId="{5D146D1D-BEC6-4BD0-A9C7-6239031A556A}" type="sibTrans" cxnId="{1CC4F6B1-F2BF-48C7-9B76-AD6D041D6084}">
      <dgm:prSet/>
      <dgm:spPr/>
      <dgm:t>
        <a:bodyPr/>
        <a:lstStyle/>
        <a:p>
          <a:endParaRPr lang="es-PE"/>
        </a:p>
      </dgm:t>
    </dgm:pt>
    <dgm:pt modelId="{422FA1CE-8E4F-43E3-B0F7-2286E36B975A}" type="pres">
      <dgm:prSet presAssocID="{9B3899C8-D452-46CC-90E5-85AE68EF9A7A}" presName="Name0" presStyleCnt="0">
        <dgm:presLayoutVars>
          <dgm:dir/>
          <dgm:animLvl val="lvl"/>
          <dgm:resizeHandles val="exact"/>
        </dgm:presLayoutVars>
      </dgm:prSet>
      <dgm:spPr/>
    </dgm:pt>
    <dgm:pt modelId="{D7D90691-6F04-4CA7-9814-9446E73B60C6}" type="pres">
      <dgm:prSet presAssocID="{90416EE4-8CF7-4614-AABE-7BDDE96D42BE}" presName="linNode" presStyleCnt="0"/>
      <dgm:spPr/>
    </dgm:pt>
    <dgm:pt modelId="{FCD175F1-5FAE-46E9-A1E4-2A3F57CE3B64}" type="pres">
      <dgm:prSet presAssocID="{90416EE4-8CF7-4614-AABE-7BDDE96D42BE}" presName="parentText" presStyleLbl="node1" presStyleIdx="0" presStyleCnt="1" custScaleX="57937" custLinFactNeighborX="-2737" custLinFactNeighborY="-569">
        <dgm:presLayoutVars>
          <dgm:chMax val="1"/>
          <dgm:bulletEnabled val="1"/>
        </dgm:presLayoutVars>
      </dgm:prSet>
      <dgm:spPr/>
    </dgm:pt>
    <dgm:pt modelId="{B5C65547-D3A9-4C1A-9080-BBF61DBCE808}" type="pres">
      <dgm:prSet presAssocID="{90416EE4-8CF7-4614-AABE-7BDDE96D42BE}" presName="descendantText" presStyleLbl="alignAccFollowNode1" presStyleIdx="0" presStyleCnt="1" custScaleX="117579" custScaleY="82597" custLinFactNeighborX="-284" custLinFactNeighborY="-486">
        <dgm:presLayoutVars>
          <dgm:bulletEnabled val="1"/>
        </dgm:presLayoutVars>
      </dgm:prSet>
      <dgm:spPr/>
    </dgm:pt>
  </dgm:ptLst>
  <dgm:cxnLst>
    <dgm:cxn modelId="{5B36A208-0E6C-4DDC-95FE-C9D6C7EC906D}" srcId="{90416EE4-8CF7-4614-AABE-7BDDE96D42BE}" destId="{104FE736-AB45-4C57-BF1A-36DA685DFCA1}" srcOrd="0" destOrd="0" parTransId="{7BE2658E-494C-4E01-ADEB-8FB2398F82BD}" sibTransId="{D515DDAF-E9EF-4448-A6BB-6EB3E0F445A1}"/>
    <dgm:cxn modelId="{1AE42F13-004E-4028-8B36-E6BC30014523}" type="presOf" srcId="{02EA088D-FC37-4606-B675-D0C1699C6153}" destId="{B5C65547-D3A9-4C1A-9080-BBF61DBCE808}" srcOrd="0" destOrd="3" presId="urn:microsoft.com/office/officeart/2005/8/layout/vList5"/>
    <dgm:cxn modelId="{AB0A0C2F-C69B-4FB6-B9CF-41B196BC0AFC}" type="presOf" srcId="{758E2DB3-1EBC-4A8D-AAD5-D7F2CD6BBA0A}" destId="{B5C65547-D3A9-4C1A-9080-BBF61DBCE808}" srcOrd="0" destOrd="1" presId="urn:microsoft.com/office/officeart/2005/8/layout/vList5"/>
    <dgm:cxn modelId="{BF988591-512B-4F3C-A76C-D133D704F1E3}" type="presOf" srcId="{6EBC6598-22B6-4E2E-B15B-FBB3AED46C6F}" destId="{B5C65547-D3A9-4C1A-9080-BBF61DBCE808}" srcOrd="0" destOrd="2" presId="urn:microsoft.com/office/officeart/2005/8/layout/vList5"/>
    <dgm:cxn modelId="{A8944E9E-5C67-4184-9434-F03EF201600D}" srcId="{90416EE4-8CF7-4614-AABE-7BDDE96D42BE}" destId="{02EA088D-FC37-4606-B675-D0C1699C6153}" srcOrd="3" destOrd="0" parTransId="{BCBF398B-5C3B-4DDD-8B95-0D1E73ED9882}" sibTransId="{7567830E-8287-45BB-8DCE-F59209AEB4C2}"/>
    <dgm:cxn modelId="{36BDCAA6-B48A-466F-A5B6-FB1F0E46AEDA}" srcId="{90416EE4-8CF7-4614-AABE-7BDDE96D42BE}" destId="{758E2DB3-1EBC-4A8D-AAD5-D7F2CD6BBA0A}" srcOrd="1" destOrd="0" parTransId="{458657E8-3E0C-4AFF-AE87-6CCE94B5E38B}" sibTransId="{2A3C35E6-FF9F-4E13-B283-7C84A02C8E8B}"/>
    <dgm:cxn modelId="{1CC4F6B1-F2BF-48C7-9B76-AD6D041D6084}" srcId="{90416EE4-8CF7-4614-AABE-7BDDE96D42BE}" destId="{6EBC6598-22B6-4E2E-B15B-FBB3AED46C6F}" srcOrd="2" destOrd="0" parTransId="{E520CDEE-56D6-4C99-AD5B-664FA63A8DFE}" sibTransId="{5D146D1D-BEC6-4BD0-A9C7-6239031A556A}"/>
    <dgm:cxn modelId="{04923CB7-1432-487A-85F2-7ACC42446F58}" type="presOf" srcId="{104FE736-AB45-4C57-BF1A-36DA685DFCA1}" destId="{B5C65547-D3A9-4C1A-9080-BBF61DBCE808}" srcOrd="0" destOrd="0" presId="urn:microsoft.com/office/officeart/2005/8/layout/vList5"/>
    <dgm:cxn modelId="{DA2574C3-C972-43FC-8165-D16E1C35AB72}" srcId="{9B3899C8-D452-46CC-90E5-85AE68EF9A7A}" destId="{90416EE4-8CF7-4614-AABE-7BDDE96D42BE}" srcOrd="0" destOrd="0" parTransId="{CA87FAC3-EBD7-4B79-9F86-DC36FEF30618}" sibTransId="{EF094250-539E-4009-8580-4697F103F22F}"/>
    <dgm:cxn modelId="{ED5551D8-B8DA-47C4-A96D-4B0864133D99}" type="presOf" srcId="{9B3899C8-D452-46CC-90E5-85AE68EF9A7A}" destId="{422FA1CE-8E4F-43E3-B0F7-2286E36B975A}" srcOrd="0" destOrd="0" presId="urn:microsoft.com/office/officeart/2005/8/layout/vList5"/>
    <dgm:cxn modelId="{8A52DEDA-D6AD-4F2B-812C-3E99BEDD4553}" type="presOf" srcId="{90416EE4-8CF7-4614-AABE-7BDDE96D42BE}" destId="{FCD175F1-5FAE-46E9-A1E4-2A3F57CE3B64}" srcOrd="0" destOrd="0" presId="urn:microsoft.com/office/officeart/2005/8/layout/vList5"/>
    <dgm:cxn modelId="{F9305293-38EF-4818-A537-AC37BB8AD8F2}" type="presParOf" srcId="{422FA1CE-8E4F-43E3-B0F7-2286E36B975A}" destId="{D7D90691-6F04-4CA7-9814-9446E73B60C6}" srcOrd="0" destOrd="0" presId="urn:microsoft.com/office/officeart/2005/8/layout/vList5"/>
    <dgm:cxn modelId="{00BB2B92-71F9-4BC9-9F92-A9F0BFCC2326}" type="presParOf" srcId="{D7D90691-6F04-4CA7-9814-9446E73B60C6}" destId="{FCD175F1-5FAE-46E9-A1E4-2A3F57CE3B64}" srcOrd="0" destOrd="0" presId="urn:microsoft.com/office/officeart/2005/8/layout/vList5"/>
    <dgm:cxn modelId="{974A924A-6A46-402B-B772-C06DD9C5D527}" type="presParOf" srcId="{D7D90691-6F04-4CA7-9814-9446E73B60C6}" destId="{B5C65547-D3A9-4C1A-9080-BBF61DBCE808}" srcOrd="1" destOrd="0" presId="urn:microsoft.com/office/officeart/2005/8/layout/vList5"/>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90CB346-E0F7-4AF9-85AD-D520EAF69FAC}"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s-PE"/>
        </a:p>
      </dgm:t>
    </dgm:pt>
    <dgm:pt modelId="{2F41A297-5C02-4612-8783-195BC78A60A6}">
      <dgm:prSet phldrT="[Texto]" custT="1"/>
      <dgm:spPr/>
      <dgm:t>
        <a:bodyPr/>
        <a:lstStyle/>
        <a:p>
          <a:r>
            <a:rPr lang="es-PE" sz="1200" b="1" dirty="0"/>
            <a:t>Gestión de Reclamos</a:t>
          </a:r>
        </a:p>
      </dgm:t>
    </dgm:pt>
    <dgm:pt modelId="{712828FE-E1DB-4ADB-80BE-CECC1D65795C}" type="parTrans" cxnId="{D7F4355B-0A29-4587-97E1-942C86CCD834}">
      <dgm:prSet/>
      <dgm:spPr/>
      <dgm:t>
        <a:bodyPr/>
        <a:lstStyle/>
        <a:p>
          <a:endParaRPr lang="es-PE" sz="1800"/>
        </a:p>
      </dgm:t>
    </dgm:pt>
    <dgm:pt modelId="{61C288A5-C5CA-47F0-8153-93710EA2663E}" type="sibTrans" cxnId="{D7F4355B-0A29-4587-97E1-942C86CCD834}">
      <dgm:prSet/>
      <dgm:spPr/>
      <dgm:t>
        <a:bodyPr/>
        <a:lstStyle/>
        <a:p>
          <a:endParaRPr lang="es-PE" sz="1800"/>
        </a:p>
      </dgm:t>
    </dgm:pt>
    <dgm:pt modelId="{4893D755-427A-42A6-A745-1C99C1EFDAB5}">
      <dgm:prSet phldrT="[Texto]" custT="1"/>
      <dgm:spPr/>
      <dgm:t>
        <a:bodyPr/>
        <a:lstStyle/>
        <a:p>
          <a:r>
            <a:rPr lang="es-PE" sz="1200" b="1" dirty="0"/>
            <a:t>Fauna Silvestre</a:t>
          </a:r>
        </a:p>
      </dgm:t>
    </dgm:pt>
    <dgm:pt modelId="{E682DA30-A57D-4674-A3C9-CFA60EC2710F}" type="parTrans" cxnId="{7FB649DA-2B12-4772-B1FD-A5B8B695C8BE}">
      <dgm:prSet/>
      <dgm:spPr/>
      <dgm:t>
        <a:bodyPr/>
        <a:lstStyle/>
        <a:p>
          <a:endParaRPr lang="es-PE" sz="1800"/>
        </a:p>
      </dgm:t>
    </dgm:pt>
    <dgm:pt modelId="{72F91950-912C-41EC-9F23-0E861CD7F516}" type="sibTrans" cxnId="{7FB649DA-2B12-4772-B1FD-A5B8B695C8BE}">
      <dgm:prSet/>
      <dgm:spPr/>
      <dgm:t>
        <a:bodyPr/>
        <a:lstStyle/>
        <a:p>
          <a:endParaRPr lang="es-PE" sz="1800"/>
        </a:p>
      </dgm:t>
    </dgm:pt>
    <dgm:pt modelId="{9FEE2583-E259-40CA-AD8B-D6E5E6DC2AC4}">
      <dgm:prSet phldrT="[Texto]" custT="1"/>
      <dgm:spPr/>
      <dgm:t>
        <a:bodyPr/>
        <a:lstStyle/>
        <a:p>
          <a:r>
            <a:rPr lang="es-PE" sz="1200" b="1" dirty="0"/>
            <a:t>Safety Management </a:t>
          </a:r>
          <a:r>
            <a:rPr lang="es-PE" sz="1200" b="1" dirty="0" err="1"/>
            <a:t>System</a:t>
          </a:r>
          <a:r>
            <a:rPr lang="es-PE" sz="1200" b="1" dirty="0"/>
            <a:t> (Sistema de Gestión de la Seguridad Operacional - SMS) </a:t>
          </a:r>
        </a:p>
      </dgm:t>
    </dgm:pt>
    <dgm:pt modelId="{F29A7244-5617-40A2-AD9B-31B04D3827DE}" type="parTrans" cxnId="{343B0A49-45A6-4A96-AE97-2E7E1407139A}">
      <dgm:prSet/>
      <dgm:spPr/>
      <dgm:t>
        <a:bodyPr/>
        <a:lstStyle/>
        <a:p>
          <a:endParaRPr lang="es-PE" sz="1800"/>
        </a:p>
      </dgm:t>
    </dgm:pt>
    <dgm:pt modelId="{8578236E-B9A2-4D41-8844-71D3D4CE1033}" type="sibTrans" cxnId="{343B0A49-45A6-4A96-AE97-2E7E1407139A}">
      <dgm:prSet/>
      <dgm:spPr/>
      <dgm:t>
        <a:bodyPr/>
        <a:lstStyle/>
        <a:p>
          <a:endParaRPr lang="es-PE" sz="1800"/>
        </a:p>
      </dgm:t>
    </dgm:pt>
    <dgm:pt modelId="{9FE00618-051D-4D82-B694-1EAAF49A813F}">
      <dgm:prSet phldrT="[Texto]" custT="1"/>
      <dgm:spPr/>
      <dgm:t>
        <a:bodyPr/>
        <a:lstStyle/>
        <a:p>
          <a:r>
            <a:rPr lang="es-PE" sz="1200" b="1"/>
            <a:t>Niveles de Amenaza</a:t>
          </a:r>
          <a:endParaRPr lang="es-PE" sz="1200" b="1" dirty="0"/>
        </a:p>
      </dgm:t>
    </dgm:pt>
    <dgm:pt modelId="{7C8770CD-3145-44E8-9F25-268A7360776A}" type="parTrans" cxnId="{C1484C4C-0DDB-4329-930B-D3A26CF1893B}">
      <dgm:prSet/>
      <dgm:spPr/>
      <dgm:t>
        <a:bodyPr/>
        <a:lstStyle/>
        <a:p>
          <a:endParaRPr lang="es-PE" sz="1800"/>
        </a:p>
      </dgm:t>
    </dgm:pt>
    <dgm:pt modelId="{FB2A4093-7593-4168-8CE2-A477E88E1488}" type="sibTrans" cxnId="{C1484C4C-0DDB-4329-930B-D3A26CF1893B}">
      <dgm:prSet/>
      <dgm:spPr/>
      <dgm:t>
        <a:bodyPr/>
        <a:lstStyle/>
        <a:p>
          <a:endParaRPr lang="es-PE" sz="1800"/>
        </a:p>
      </dgm:t>
    </dgm:pt>
    <dgm:pt modelId="{328DEE3E-F92B-4295-8362-913D08AFEB64}">
      <dgm:prSet phldrT="[Texto]" custT="1"/>
      <dgm:spPr/>
      <dgm:t>
        <a:bodyPr/>
        <a:lstStyle/>
        <a:p>
          <a:r>
            <a:rPr lang="es-PE" sz="1200" b="1" dirty="0"/>
            <a:t>Actas de OSITRAN </a:t>
          </a:r>
        </a:p>
      </dgm:t>
    </dgm:pt>
    <dgm:pt modelId="{2D4FBC46-8BBF-43A4-ABAE-47D6BCC7E7C5}" type="parTrans" cxnId="{469EF08E-A0D8-4C6D-951B-2B4F14BE5A9E}">
      <dgm:prSet/>
      <dgm:spPr/>
      <dgm:t>
        <a:bodyPr/>
        <a:lstStyle/>
        <a:p>
          <a:endParaRPr lang="es-PE" sz="1800"/>
        </a:p>
      </dgm:t>
    </dgm:pt>
    <dgm:pt modelId="{544876BC-1990-4A92-ACCA-9AF62AE51CAC}" type="sibTrans" cxnId="{469EF08E-A0D8-4C6D-951B-2B4F14BE5A9E}">
      <dgm:prSet/>
      <dgm:spPr/>
      <dgm:t>
        <a:bodyPr/>
        <a:lstStyle/>
        <a:p>
          <a:endParaRPr lang="es-PE" sz="1800"/>
        </a:p>
      </dgm:t>
    </dgm:pt>
    <dgm:pt modelId="{4DFE93D8-844C-48DE-B9A6-62E2B65C22CB}" type="pres">
      <dgm:prSet presAssocID="{B90CB346-E0F7-4AF9-85AD-D520EAF69FAC}" presName="linear" presStyleCnt="0">
        <dgm:presLayoutVars>
          <dgm:dir/>
          <dgm:animLvl val="lvl"/>
          <dgm:resizeHandles val="exact"/>
        </dgm:presLayoutVars>
      </dgm:prSet>
      <dgm:spPr/>
    </dgm:pt>
    <dgm:pt modelId="{EDECF7A8-19CE-45BA-8535-84755E5CFE39}" type="pres">
      <dgm:prSet presAssocID="{2F41A297-5C02-4612-8783-195BC78A60A6}" presName="parentLin" presStyleCnt="0"/>
      <dgm:spPr/>
    </dgm:pt>
    <dgm:pt modelId="{76A75557-8E2A-4ABD-BE90-ADED19BAA040}" type="pres">
      <dgm:prSet presAssocID="{2F41A297-5C02-4612-8783-195BC78A60A6}" presName="parentLeftMargin" presStyleLbl="node1" presStyleIdx="0" presStyleCnt="5"/>
      <dgm:spPr/>
    </dgm:pt>
    <dgm:pt modelId="{D66934C0-B6B1-4BE7-9053-EA6D62889D32}" type="pres">
      <dgm:prSet presAssocID="{2F41A297-5C02-4612-8783-195BC78A60A6}" presName="parentText" presStyleLbl="node1" presStyleIdx="0" presStyleCnt="5" custScaleX="125361">
        <dgm:presLayoutVars>
          <dgm:chMax val="0"/>
          <dgm:bulletEnabled val="1"/>
        </dgm:presLayoutVars>
      </dgm:prSet>
      <dgm:spPr/>
    </dgm:pt>
    <dgm:pt modelId="{B10113E5-BB62-4364-8C6C-4CFE5545A70E}" type="pres">
      <dgm:prSet presAssocID="{2F41A297-5C02-4612-8783-195BC78A60A6}" presName="negativeSpace" presStyleCnt="0"/>
      <dgm:spPr/>
    </dgm:pt>
    <dgm:pt modelId="{C12265D2-79AB-4672-85F1-476F7D4CC3DA}" type="pres">
      <dgm:prSet presAssocID="{2F41A297-5C02-4612-8783-195BC78A60A6}" presName="childText" presStyleLbl="conFgAcc1" presStyleIdx="0" presStyleCnt="5">
        <dgm:presLayoutVars>
          <dgm:bulletEnabled val="1"/>
        </dgm:presLayoutVars>
      </dgm:prSet>
      <dgm:spPr/>
    </dgm:pt>
    <dgm:pt modelId="{647794C5-D7C0-4383-914D-C5DB158C3A6D}" type="pres">
      <dgm:prSet presAssocID="{61C288A5-C5CA-47F0-8153-93710EA2663E}" presName="spaceBetweenRectangles" presStyleCnt="0"/>
      <dgm:spPr/>
    </dgm:pt>
    <dgm:pt modelId="{78039CAA-7E2D-417F-AFA9-905B56EE6BCB}" type="pres">
      <dgm:prSet presAssocID="{4893D755-427A-42A6-A745-1C99C1EFDAB5}" presName="parentLin" presStyleCnt="0"/>
      <dgm:spPr/>
    </dgm:pt>
    <dgm:pt modelId="{3B9E65BA-243E-4AEB-AB70-DE485C7B11FE}" type="pres">
      <dgm:prSet presAssocID="{4893D755-427A-42A6-A745-1C99C1EFDAB5}" presName="parentLeftMargin" presStyleLbl="node1" presStyleIdx="0" presStyleCnt="5"/>
      <dgm:spPr/>
    </dgm:pt>
    <dgm:pt modelId="{372F981D-F40B-4FA2-8772-76D0D7EFBB06}" type="pres">
      <dgm:prSet presAssocID="{4893D755-427A-42A6-A745-1C99C1EFDAB5}" presName="parentText" presStyleLbl="node1" presStyleIdx="1" presStyleCnt="5" custScaleX="117336">
        <dgm:presLayoutVars>
          <dgm:chMax val="0"/>
          <dgm:bulletEnabled val="1"/>
        </dgm:presLayoutVars>
      </dgm:prSet>
      <dgm:spPr/>
    </dgm:pt>
    <dgm:pt modelId="{6AF7EDD5-0297-4AE1-A9EE-BD2A8241E992}" type="pres">
      <dgm:prSet presAssocID="{4893D755-427A-42A6-A745-1C99C1EFDAB5}" presName="negativeSpace" presStyleCnt="0"/>
      <dgm:spPr/>
    </dgm:pt>
    <dgm:pt modelId="{9864CE10-F2EF-4500-A0F4-71F26EFABA12}" type="pres">
      <dgm:prSet presAssocID="{4893D755-427A-42A6-A745-1C99C1EFDAB5}" presName="childText" presStyleLbl="conFgAcc1" presStyleIdx="1" presStyleCnt="5">
        <dgm:presLayoutVars>
          <dgm:bulletEnabled val="1"/>
        </dgm:presLayoutVars>
      </dgm:prSet>
      <dgm:spPr/>
    </dgm:pt>
    <dgm:pt modelId="{081DC222-F152-4A81-923D-58F201876939}" type="pres">
      <dgm:prSet presAssocID="{72F91950-912C-41EC-9F23-0E861CD7F516}" presName="spaceBetweenRectangles" presStyleCnt="0"/>
      <dgm:spPr/>
    </dgm:pt>
    <dgm:pt modelId="{5E00BD3F-5CC1-471C-9D5B-3A4CF48688EC}" type="pres">
      <dgm:prSet presAssocID="{9FEE2583-E259-40CA-AD8B-D6E5E6DC2AC4}" presName="parentLin" presStyleCnt="0"/>
      <dgm:spPr/>
    </dgm:pt>
    <dgm:pt modelId="{39850890-A77E-4489-B706-DE6B0459CB2B}" type="pres">
      <dgm:prSet presAssocID="{9FEE2583-E259-40CA-AD8B-D6E5E6DC2AC4}" presName="parentLeftMargin" presStyleLbl="node1" presStyleIdx="1" presStyleCnt="5"/>
      <dgm:spPr/>
    </dgm:pt>
    <dgm:pt modelId="{FB9F1B34-4BEF-4839-BF94-A96DF677BBE5}" type="pres">
      <dgm:prSet presAssocID="{9FEE2583-E259-40CA-AD8B-D6E5E6DC2AC4}" presName="parentText" presStyleLbl="node1" presStyleIdx="2" presStyleCnt="5" custScaleX="108667">
        <dgm:presLayoutVars>
          <dgm:chMax val="0"/>
          <dgm:bulletEnabled val="1"/>
        </dgm:presLayoutVars>
      </dgm:prSet>
      <dgm:spPr/>
    </dgm:pt>
    <dgm:pt modelId="{165A7F58-D2CF-4DA2-930E-24DE50D3645E}" type="pres">
      <dgm:prSet presAssocID="{9FEE2583-E259-40CA-AD8B-D6E5E6DC2AC4}" presName="negativeSpace" presStyleCnt="0"/>
      <dgm:spPr/>
    </dgm:pt>
    <dgm:pt modelId="{A7976EEE-21BD-4677-8CA0-A0F2BD1D1099}" type="pres">
      <dgm:prSet presAssocID="{9FEE2583-E259-40CA-AD8B-D6E5E6DC2AC4}" presName="childText" presStyleLbl="conFgAcc1" presStyleIdx="2" presStyleCnt="5">
        <dgm:presLayoutVars>
          <dgm:bulletEnabled val="1"/>
        </dgm:presLayoutVars>
      </dgm:prSet>
      <dgm:spPr/>
    </dgm:pt>
    <dgm:pt modelId="{94F3042B-8A90-48CD-BDC8-0EC460D29D49}" type="pres">
      <dgm:prSet presAssocID="{8578236E-B9A2-4D41-8844-71D3D4CE1033}" presName="spaceBetweenRectangles" presStyleCnt="0"/>
      <dgm:spPr/>
    </dgm:pt>
    <dgm:pt modelId="{A3621DA1-B366-44A1-8C6D-EA4BA71FC0DF}" type="pres">
      <dgm:prSet presAssocID="{9FE00618-051D-4D82-B694-1EAAF49A813F}" presName="parentLin" presStyleCnt="0"/>
      <dgm:spPr/>
    </dgm:pt>
    <dgm:pt modelId="{227F986E-6088-4E5F-AFD5-A72B4456F416}" type="pres">
      <dgm:prSet presAssocID="{9FE00618-051D-4D82-B694-1EAAF49A813F}" presName="parentLeftMargin" presStyleLbl="node1" presStyleIdx="2" presStyleCnt="5"/>
      <dgm:spPr/>
    </dgm:pt>
    <dgm:pt modelId="{3437D590-764F-4FCC-AD8E-A065928FD563}" type="pres">
      <dgm:prSet presAssocID="{9FE00618-051D-4D82-B694-1EAAF49A813F}" presName="parentText" presStyleLbl="node1" presStyleIdx="3" presStyleCnt="5" custScaleX="100320">
        <dgm:presLayoutVars>
          <dgm:chMax val="0"/>
          <dgm:bulletEnabled val="1"/>
        </dgm:presLayoutVars>
      </dgm:prSet>
      <dgm:spPr/>
    </dgm:pt>
    <dgm:pt modelId="{FB9FC44A-97C6-46AE-ABCF-5FDB16937952}" type="pres">
      <dgm:prSet presAssocID="{9FE00618-051D-4D82-B694-1EAAF49A813F}" presName="negativeSpace" presStyleCnt="0"/>
      <dgm:spPr/>
    </dgm:pt>
    <dgm:pt modelId="{93F86F29-B4E6-43FE-8703-D4A062A96789}" type="pres">
      <dgm:prSet presAssocID="{9FE00618-051D-4D82-B694-1EAAF49A813F}" presName="childText" presStyleLbl="conFgAcc1" presStyleIdx="3" presStyleCnt="5">
        <dgm:presLayoutVars>
          <dgm:bulletEnabled val="1"/>
        </dgm:presLayoutVars>
      </dgm:prSet>
      <dgm:spPr/>
    </dgm:pt>
    <dgm:pt modelId="{4BB57D54-11F8-422F-AE04-3DD2F9CBCA08}" type="pres">
      <dgm:prSet presAssocID="{FB2A4093-7593-4168-8CE2-A477E88E1488}" presName="spaceBetweenRectangles" presStyleCnt="0"/>
      <dgm:spPr/>
    </dgm:pt>
    <dgm:pt modelId="{FE5A1124-B899-4BE9-A239-13CF9FA12207}" type="pres">
      <dgm:prSet presAssocID="{328DEE3E-F92B-4295-8362-913D08AFEB64}" presName="parentLin" presStyleCnt="0"/>
      <dgm:spPr/>
    </dgm:pt>
    <dgm:pt modelId="{88BE641C-3391-400C-A3C6-528EA85AB159}" type="pres">
      <dgm:prSet presAssocID="{328DEE3E-F92B-4295-8362-913D08AFEB64}" presName="parentLeftMargin" presStyleLbl="node1" presStyleIdx="3" presStyleCnt="5"/>
      <dgm:spPr/>
    </dgm:pt>
    <dgm:pt modelId="{EDFAC2B6-FE25-4DAB-A175-9E398CA82D35}" type="pres">
      <dgm:prSet presAssocID="{328DEE3E-F92B-4295-8362-913D08AFEB64}" presName="parentText" presStyleLbl="node1" presStyleIdx="4" presStyleCnt="5" custScaleX="88283">
        <dgm:presLayoutVars>
          <dgm:chMax val="0"/>
          <dgm:bulletEnabled val="1"/>
        </dgm:presLayoutVars>
      </dgm:prSet>
      <dgm:spPr/>
    </dgm:pt>
    <dgm:pt modelId="{16138707-5C93-4C01-AC40-E698C8EE789F}" type="pres">
      <dgm:prSet presAssocID="{328DEE3E-F92B-4295-8362-913D08AFEB64}" presName="negativeSpace" presStyleCnt="0"/>
      <dgm:spPr/>
    </dgm:pt>
    <dgm:pt modelId="{97B70D30-E58A-4158-B651-4DE3D07D0736}" type="pres">
      <dgm:prSet presAssocID="{328DEE3E-F92B-4295-8362-913D08AFEB64}" presName="childText" presStyleLbl="conFgAcc1" presStyleIdx="4" presStyleCnt="5">
        <dgm:presLayoutVars>
          <dgm:bulletEnabled val="1"/>
        </dgm:presLayoutVars>
      </dgm:prSet>
      <dgm:spPr/>
    </dgm:pt>
  </dgm:ptLst>
  <dgm:cxnLst>
    <dgm:cxn modelId="{DA0A4905-48AB-40C4-8C2B-87F873F26EC9}" type="presOf" srcId="{9FE00618-051D-4D82-B694-1EAAF49A813F}" destId="{3437D590-764F-4FCC-AD8E-A065928FD563}" srcOrd="1" destOrd="0" presId="urn:microsoft.com/office/officeart/2005/8/layout/list1"/>
    <dgm:cxn modelId="{BECD3834-9144-4AA8-97AD-97BB6F752099}" type="presOf" srcId="{4893D755-427A-42A6-A745-1C99C1EFDAB5}" destId="{3B9E65BA-243E-4AEB-AB70-DE485C7B11FE}" srcOrd="0" destOrd="0" presId="urn:microsoft.com/office/officeart/2005/8/layout/list1"/>
    <dgm:cxn modelId="{D7F4355B-0A29-4587-97E1-942C86CCD834}" srcId="{B90CB346-E0F7-4AF9-85AD-D520EAF69FAC}" destId="{2F41A297-5C02-4612-8783-195BC78A60A6}" srcOrd="0" destOrd="0" parTransId="{712828FE-E1DB-4ADB-80BE-CECC1D65795C}" sibTransId="{61C288A5-C5CA-47F0-8153-93710EA2663E}"/>
    <dgm:cxn modelId="{CB51705C-81F2-4575-BB27-7EA01A4F50D0}" type="presOf" srcId="{328DEE3E-F92B-4295-8362-913D08AFEB64}" destId="{88BE641C-3391-400C-A3C6-528EA85AB159}" srcOrd="0" destOrd="0" presId="urn:microsoft.com/office/officeart/2005/8/layout/list1"/>
    <dgm:cxn modelId="{766A975C-ECC4-423D-A241-240E9947C157}" type="presOf" srcId="{B90CB346-E0F7-4AF9-85AD-D520EAF69FAC}" destId="{4DFE93D8-844C-48DE-B9A6-62E2B65C22CB}" srcOrd="0" destOrd="0" presId="urn:microsoft.com/office/officeart/2005/8/layout/list1"/>
    <dgm:cxn modelId="{343B0A49-45A6-4A96-AE97-2E7E1407139A}" srcId="{B90CB346-E0F7-4AF9-85AD-D520EAF69FAC}" destId="{9FEE2583-E259-40CA-AD8B-D6E5E6DC2AC4}" srcOrd="2" destOrd="0" parTransId="{F29A7244-5617-40A2-AD9B-31B04D3827DE}" sibTransId="{8578236E-B9A2-4D41-8844-71D3D4CE1033}"/>
    <dgm:cxn modelId="{C1484C4C-0DDB-4329-930B-D3A26CF1893B}" srcId="{B90CB346-E0F7-4AF9-85AD-D520EAF69FAC}" destId="{9FE00618-051D-4D82-B694-1EAAF49A813F}" srcOrd="3" destOrd="0" parTransId="{7C8770CD-3145-44E8-9F25-268A7360776A}" sibTransId="{FB2A4093-7593-4168-8CE2-A477E88E1488}"/>
    <dgm:cxn modelId="{AAEBF06F-4335-481F-8F4F-5D9EF2A30D36}" type="presOf" srcId="{9FE00618-051D-4D82-B694-1EAAF49A813F}" destId="{227F986E-6088-4E5F-AFD5-A72B4456F416}" srcOrd="0" destOrd="0" presId="urn:microsoft.com/office/officeart/2005/8/layout/list1"/>
    <dgm:cxn modelId="{3CD58073-1D50-4CBC-8A43-7B68B6EBD6C4}" type="presOf" srcId="{2F41A297-5C02-4612-8783-195BC78A60A6}" destId="{76A75557-8E2A-4ABD-BE90-ADED19BAA040}" srcOrd="0" destOrd="0" presId="urn:microsoft.com/office/officeart/2005/8/layout/list1"/>
    <dgm:cxn modelId="{07CA5A54-AA5D-48A2-8321-5B623ED093FB}" type="presOf" srcId="{328DEE3E-F92B-4295-8362-913D08AFEB64}" destId="{EDFAC2B6-FE25-4DAB-A175-9E398CA82D35}" srcOrd="1" destOrd="0" presId="urn:microsoft.com/office/officeart/2005/8/layout/list1"/>
    <dgm:cxn modelId="{469EF08E-A0D8-4C6D-951B-2B4F14BE5A9E}" srcId="{B90CB346-E0F7-4AF9-85AD-D520EAF69FAC}" destId="{328DEE3E-F92B-4295-8362-913D08AFEB64}" srcOrd="4" destOrd="0" parTransId="{2D4FBC46-8BBF-43A4-ABAE-47D6BCC7E7C5}" sibTransId="{544876BC-1990-4A92-ACCA-9AF62AE51CAC}"/>
    <dgm:cxn modelId="{8CD61ACC-2145-4177-8BC6-85E707921576}" type="presOf" srcId="{9FEE2583-E259-40CA-AD8B-D6E5E6DC2AC4}" destId="{39850890-A77E-4489-B706-DE6B0459CB2B}" srcOrd="0" destOrd="0" presId="urn:microsoft.com/office/officeart/2005/8/layout/list1"/>
    <dgm:cxn modelId="{7FB649DA-2B12-4772-B1FD-A5B8B695C8BE}" srcId="{B90CB346-E0F7-4AF9-85AD-D520EAF69FAC}" destId="{4893D755-427A-42A6-A745-1C99C1EFDAB5}" srcOrd="1" destOrd="0" parTransId="{E682DA30-A57D-4674-A3C9-CFA60EC2710F}" sibTransId="{72F91950-912C-41EC-9F23-0E861CD7F516}"/>
    <dgm:cxn modelId="{11F304E2-FB3E-43B0-8CC9-79BBB8597131}" type="presOf" srcId="{4893D755-427A-42A6-A745-1C99C1EFDAB5}" destId="{372F981D-F40B-4FA2-8772-76D0D7EFBB06}" srcOrd="1" destOrd="0" presId="urn:microsoft.com/office/officeart/2005/8/layout/list1"/>
    <dgm:cxn modelId="{BA7C06EA-20F0-4760-91E4-18A7CE540352}" type="presOf" srcId="{9FEE2583-E259-40CA-AD8B-D6E5E6DC2AC4}" destId="{FB9F1B34-4BEF-4839-BF94-A96DF677BBE5}" srcOrd="1" destOrd="0" presId="urn:microsoft.com/office/officeart/2005/8/layout/list1"/>
    <dgm:cxn modelId="{20C16EFC-1947-4615-A956-6C9A6E57F43D}" type="presOf" srcId="{2F41A297-5C02-4612-8783-195BC78A60A6}" destId="{D66934C0-B6B1-4BE7-9053-EA6D62889D32}" srcOrd="1" destOrd="0" presId="urn:microsoft.com/office/officeart/2005/8/layout/list1"/>
    <dgm:cxn modelId="{FAEEBCFF-EFA2-4D1B-A3BE-7E0DF1F27F97}" type="presParOf" srcId="{4DFE93D8-844C-48DE-B9A6-62E2B65C22CB}" destId="{EDECF7A8-19CE-45BA-8535-84755E5CFE39}" srcOrd="0" destOrd="0" presId="urn:microsoft.com/office/officeart/2005/8/layout/list1"/>
    <dgm:cxn modelId="{6AAEC413-535E-41A5-AEAF-D43BFBA7FCDF}" type="presParOf" srcId="{EDECF7A8-19CE-45BA-8535-84755E5CFE39}" destId="{76A75557-8E2A-4ABD-BE90-ADED19BAA040}" srcOrd="0" destOrd="0" presId="urn:microsoft.com/office/officeart/2005/8/layout/list1"/>
    <dgm:cxn modelId="{1ED69D60-1582-4A50-9A27-88404A4E11FC}" type="presParOf" srcId="{EDECF7A8-19CE-45BA-8535-84755E5CFE39}" destId="{D66934C0-B6B1-4BE7-9053-EA6D62889D32}" srcOrd="1" destOrd="0" presId="urn:microsoft.com/office/officeart/2005/8/layout/list1"/>
    <dgm:cxn modelId="{76FFB89B-E51A-4589-82C4-4F7E41B639BB}" type="presParOf" srcId="{4DFE93D8-844C-48DE-B9A6-62E2B65C22CB}" destId="{B10113E5-BB62-4364-8C6C-4CFE5545A70E}" srcOrd="1" destOrd="0" presId="urn:microsoft.com/office/officeart/2005/8/layout/list1"/>
    <dgm:cxn modelId="{B54C29E7-395B-4B4F-A50A-93E202225E6B}" type="presParOf" srcId="{4DFE93D8-844C-48DE-B9A6-62E2B65C22CB}" destId="{C12265D2-79AB-4672-85F1-476F7D4CC3DA}" srcOrd="2" destOrd="0" presId="urn:microsoft.com/office/officeart/2005/8/layout/list1"/>
    <dgm:cxn modelId="{3592C8E0-FB2A-4E80-B16F-8A3DFD8E1456}" type="presParOf" srcId="{4DFE93D8-844C-48DE-B9A6-62E2B65C22CB}" destId="{647794C5-D7C0-4383-914D-C5DB158C3A6D}" srcOrd="3" destOrd="0" presId="urn:microsoft.com/office/officeart/2005/8/layout/list1"/>
    <dgm:cxn modelId="{96E78334-BE69-4DF7-8FCE-BF35379734D7}" type="presParOf" srcId="{4DFE93D8-844C-48DE-B9A6-62E2B65C22CB}" destId="{78039CAA-7E2D-417F-AFA9-905B56EE6BCB}" srcOrd="4" destOrd="0" presId="urn:microsoft.com/office/officeart/2005/8/layout/list1"/>
    <dgm:cxn modelId="{5403356C-5FFB-4289-B966-700C52248F84}" type="presParOf" srcId="{78039CAA-7E2D-417F-AFA9-905B56EE6BCB}" destId="{3B9E65BA-243E-4AEB-AB70-DE485C7B11FE}" srcOrd="0" destOrd="0" presId="urn:microsoft.com/office/officeart/2005/8/layout/list1"/>
    <dgm:cxn modelId="{698B5920-11FB-4B22-86FF-EB59FC37B8D6}" type="presParOf" srcId="{78039CAA-7E2D-417F-AFA9-905B56EE6BCB}" destId="{372F981D-F40B-4FA2-8772-76D0D7EFBB06}" srcOrd="1" destOrd="0" presId="urn:microsoft.com/office/officeart/2005/8/layout/list1"/>
    <dgm:cxn modelId="{F276B157-6941-4998-9DCC-1A11C09C07B3}" type="presParOf" srcId="{4DFE93D8-844C-48DE-B9A6-62E2B65C22CB}" destId="{6AF7EDD5-0297-4AE1-A9EE-BD2A8241E992}" srcOrd="5" destOrd="0" presId="urn:microsoft.com/office/officeart/2005/8/layout/list1"/>
    <dgm:cxn modelId="{06258989-3BDE-4DA1-B3F6-1808B2926C4D}" type="presParOf" srcId="{4DFE93D8-844C-48DE-B9A6-62E2B65C22CB}" destId="{9864CE10-F2EF-4500-A0F4-71F26EFABA12}" srcOrd="6" destOrd="0" presId="urn:microsoft.com/office/officeart/2005/8/layout/list1"/>
    <dgm:cxn modelId="{9BED35F2-E902-4BD0-AF1F-50C5DB7BBB34}" type="presParOf" srcId="{4DFE93D8-844C-48DE-B9A6-62E2B65C22CB}" destId="{081DC222-F152-4A81-923D-58F201876939}" srcOrd="7" destOrd="0" presId="urn:microsoft.com/office/officeart/2005/8/layout/list1"/>
    <dgm:cxn modelId="{10DD1545-96C2-4202-B121-C6F896D5461C}" type="presParOf" srcId="{4DFE93D8-844C-48DE-B9A6-62E2B65C22CB}" destId="{5E00BD3F-5CC1-471C-9D5B-3A4CF48688EC}" srcOrd="8" destOrd="0" presId="urn:microsoft.com/office/officeart/2005/8/layout/list1"/>
    <dgm:cxn modelId="{59C667FF-6487-4507-8C61-649B3E0FE4D2}" type="presParOf" srcId="{5E00BD3F-5CC1-471C-9D5B-3A4CF48688EC}" destId="{39850890-A77E-4489-B706-DE6B0459CB2B}" srcOrd="0" destOrd="0" presId="urn:microsoft.com/office/officeart/2005/8/layout/list1"/>
    <dgm:cxn modelId="{973DEF0D-578E-4788-B62B-1202D1AF3B0C}" type="presParOf" srcId="{5E00BD3F-5CC1-471C-9D5B-3A4CF48688EC}" destId="{FB9F1B34-4BEF-4839-BF94-A96DF677BBE5}" srcOrd="1" destOrd="0" presId="urn:microsoft.com/office/officeart/2005/8/layout/list1"/>
    <dgm:cxn modelId="{7DDA8124-B681-47D6-AD65-CEA564A7666E}" type="presParOf" srcId="{4DFE93D8-844C-48DE-B9A6-62E2B65C22CB}" destId="{165A7F58-D2CF-4DA2-930E-24DE50D3645E}" srcOrd="9" destOrd="0" presId="urn:microsoft.com/office/officeart/2005/8/layout/list1"/>
    <dgm:cxn modelId="{25D6F4CB-E048-4500-8DC3-8D31F4AC0AB1}" type="presParOf" srcId="{4DFE93D8-844C-48DE-B9A6-62E2B65C22CB}" destId="{A7976EEE-21BD-4677-8CA0-A0F2BD1D1099}" srcOrd="10" destOrd="0" presId="urn:microsoft.com/office/officeart/2005/8/layout/list1"/>
    <dgm:cxn modelId="{793DDBBD-70DF-4C21-9233-F43F62AFA518}" type="presParOf" srcId="{4DFE93D8-844C-48DE-B9A6-62E2B65C22CB}" destId="{94F3042B-8A90-48CD-BDC8-0EC460D29D49}" srcOrd="11" destOrd="0" presId="urn:microsoft.com/office/officeart/2005/8/layout/list1"/>
    <dgm:cxn modelId="{667FA8D5-6B87-48C0-A115-E537799B81BC}" type="presParOf" srcId="{4DFE93D8-844C-48DE-B9A6-62E2B65C22CB}" destId="{A3621DA1-B366-44A1-8C6D-EA4BA71FC0DF}" srcOrd="12" destOrd="0" presId="urn:microsoft.com/office/officeart/2005/8/layout/list1"/>
    <dgm:cxn modelId="{B1C953EF-877A-4702-A584-BF33C5F712BC}" type="presParOf" srcId="{A3621DA1-B366-44A1-8C6D-EA4BA71FC0DF}" destId="{227F986E-6088-4E5F-AFD5-A72B4456F416}" srcOrd="0" destOrd="0" presId="urn:microsoft.com/office/officeart/2005/8/layout/list1"/>
    <dgm:cxn modelId="{2CFE3EF1-8CDD-4C67-94C9-8A21BCB52BA7}" type="presParOf" srcId="{A3621DA1-B366-44A1-8C6D-EA4BA71FC0DF}" destId="{3437D590-764F-4FCC-AD8E-A065928FD563}" srcOrd="1" destOrd="0" presId="urn:microsoft.com/office/officeart/2005/8/layout/list1"/>
    <dgm:cxn modelId="{855DDB7B-F7F4-42F1-96D9-8DAF318062F6}" type="presParOf" srcId="{4DFE93D8-844C-48DE-B9A6-62E2B65C22CB}" destId="{FB9FC44A-97C6-46AE-ABCF-5FDB16937952}" srcOrd="13" destOrd="0" presId="urn:microsoft.com/office/officeart/2005/8/layout/list1"/>
    <dgm:cxn modelId="{3F7DFFE5-21EA-4519-ACC1-F3C5B3D93B36}" type="presParOf" srcId="{4DFE93D8-844C-48DE-B9A6-62E2B65C22CB}" destId="{93F86F29-B4E6-43FE-8703-D4A062A96789}" srcOrd="14" destOrd="0" presId="urn:microsoft.com/office/officeart/2005/8/layout/list1"/>
    <dgm:cxn modelId="{4660CF44-582D-4BCA-BC21-55CFE7172232}" type="presParOf" srcId="{4DFE93D8-844C-48DE-B9A6-62E2B65C22CB}" destId="{4BB57D54-11F8-422F-AE04-3DD2F9CBCA08}" srcOrd="15" destOrd="0" presId="urn:microsoft.com/office/officeart/2005/8/layout/list1"/>
    <dgm:cxn modelId="{7B06D25C-9FDC-4C7A-97FD-6AA92A327F6F}" type="presParOf" srcId="{4DFE93D8-844C-48DE-B9A6-62E2B65C22CB}" destId="{FE5A1124-B899-4BE9-A239-13CF9FA12207}" srcOrd="16" destOrd="0" presId="urn:microsoft.com/office/officeart/2005/8/layout/list1"/>
    <dgm:cxn modelId="{46E2AFF5-BB40-440D-8A70-B070DF772B28}" type="presParOf" srcId="{FE5A1124-B899-4BE9-A239-13CF9FA12207}" destId="{88BE641C-3391-400C-A3C6-528EA85AB159}" srcOrd="0" destOrd="0" presId="urn:microsoft.com/office/officeart/2005/8/layout/list1"/>
    <dgm:cxn modelId="{1FFC21EB-A1A5-4965-8973-53AC65D320A6}" type="presParOf" srcId="{FE5A1124-B899-4BE9-A239-13CF9FA12207}" destId="{EDFAC2B6-FE25-4DAB-A175-9E398CA82D35}" srcOrd="1" destOrd="0" presId="urn:microsoft.com/office/officeart/2005/8/layout/list1"/>
    <dgm:cxn modelId="{1EF19D42-B68E-4F3B-A9FA-2B46D6A489CA}" type="presParOf" srcId="{4DFE93D8-844C-48DE-B9A6-62E2B65C22CB}" destId="{16138707-5C93-4C01-AC40-E698C8EE789F}" srcOrd="17" destOrd="0" presId="urn:microsoft.com/office/officeart/2005/8/layout/list1"/>
    <dgm:cxn modelId="{AD2B9587-4864-44C8-A19B-DC2E48E8D370}" type="presParOf" srcId="{4DFE93D8-844C-48DE-B9A6-62E2B65C22CB}" destId="{97B70D30-E58A-4158-B651-4DE3D07D0736}" srcOrd="18"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10C50AB-E3B1-470A-9180-3E87EF1BD714}" type="doc">
      <dgm:prSet loTypeId="urn:microsoft.com/office/officeart/2005/8/layout/vList5" loCatId="list" qsTypeId="urn:microsoft.com/office/officeart/2005/8/quickstyle/simple1" qsCatId="simple" csTypeId="urn:microsoft.com/office/officeart/2005/8/colors/colorful3" csCatId="colorful" phldr="1"/>
      <dgm:spPr/>
      <dgm:t>
        <a:bodyPr/>
        <a:lstStyle/>
        <a:p>
          <a:endParaRPr lang="es-PE"/>
        </a:p>
      </dgm:t>
    </dgm:pt>
    <dgm:pt modelId="{8E3D7A79-0F55-4BC1-B0CE-3534CBA81B23}">
      <dgm:prSet phldrT="[Texto]"/>
      <dgm:spPr/>
      <dgm:t>
        <a:bodyPr/>
        <a:lstStyle/>
        <a:p>
          <a:r>
            <a:rPr lang="es-PE" b="1" dirty="0">
              <a:latin typeface="Calibri" panose="020F0502020204030204"/>
              <a:ea typeface="+mn-ea"/>
              <a:cs typeface="+mn-cs"/>
            </a:rPr>
            <a:t>AVIO S.A.</a:t>
          </a:r>
          <a:endParaRPr lang="es-PE" dirty="0"/>
        </a:p>
      </dgm:t>
    </dgm:pt>
    <dgm:pt modelId="{440690E4-DEC5-4481-94B1-C04435D7A22A}" type="parTrans" cxnId="{361A0F1F-757F-427F-99A8-370823BDCB42}">
      <dgm:prSet/>
      <dgm:spPr/>
      <dgm:t>
        <a:bodyPr/>
        <a:lstStyle/>
        <a:p>
          <a:endParaRPr lang="es-PE"/>
        </a:p>
      </dgm:t>
    </dgm:pt>
    <dgm:pt modelId="{DD8A58D8-1194-4C6C-8247-FE23E0C34BDB}" type="sibTrans" cxnId="{361A0F1F-757F-427F-99A8-370823BDCB42}">
      <dgm:prSet/>
      <dgm:spPr/>
      <dgm:t>
        <a:bodyPr/>
        <a:lstStyle/>
        <a:p>
          <a:endParaRPr lang="es-PE"/>
        </a:p>
      </dgm:t>
    </dgm:pt>
    <dgm:pt modelId="{36BAEABC-4915-47C6-923D-2AA588588DA6}">
      <dgm:prSet phldrT="[Texto]" custT="1"/>
      <dgm:spPr/>
      <dgm:t>
        <a:bodyPr/>
        <a:lstStyle/>
        <a:p>
          <a:pPr algn="just"/>
          <a:r>
            <a:rPr lang="es-PE" sz="1100" dirty="0">
              <a:latin typeface="Calibri" panose="020F0502020204030204"/>
              <a:ea typeface="+mn-ea"/>
              <a:cs typeface="+mn-cs"/>
            </a:rPr>
            <a:t>Instalación de oficina para UFA en los aeropuertos de Chiclayo, Iquitos, Piura, Tarapoto, Trujillo. Brinda servicio a Viva Air y Latam</a:t>
          </a:r>
          <a:endParaRPr lang="es-PE" sz="1100" dirty="0"/>
        </a:p>
      </dgm:t>
    </dgm:pt>
    <dgm:pt modelId="{C76F26A8-2A20-47D6-AEA8-B4FA9F0DC7FD}" type="parTrans" cxnId="{62A1489D-F86D-4A6F-8DD7-F71F6C4F1A53}">
      <dgm:prSet/>
      <dgm:spPr/>
      <dgm:t>
        <a:bodyPr/>
        <a:lstStyle/>
        <a:p>
          <a:endParaRPr lang="es-PE"/>
        </a:p>
      </dgm:t>
    </dgm:pt>
    <dgm:pt modelId="{FD8718D9-1ED5-4F43-A4F3-2D47105DF0FF}" type="sibTrans" cxnId="{62A1489D-F86D-4A6F-8DD7-F71F6C4F1A53}">
      <dgm:prSet/>
      <dgm:spPr/>
      <dgm:t>
        <a:bodyPr/>
        <a:lstStyle/>
        <a:p>
          <a:endParaRPr lang="es-PE"/>
        </a:p>
      </dgm:t>
    </dgm:pt>
    <dgm:pt modelId="{65F92B0C-5379-4D0C-93CB-808B0BF1EBD5}">
      <dgm:prSet phldrT="[Texto]"/>
      <dgm:spPr/>
      <dgm:t>
        <a:bodyPr/>
        <a:lstStyle/>
        <a:p>
          <a:r>
            <a:rPr lang="es-PE" b="1" dirty="0">
              <a:latin typeface="Calibri" panose="020F0502020204030204"/>
              <a:ea typeface="+mn-ea"/>
              <a:cs typeface="+mn-cs"/>
            </a:rPr>
            <a:t>AERODELTA S.A.C.</a:t>
          </a:r>
          <a:endParaRPr lang="es-PE" dirty="0"/>
        </a:p>
      </dgm:t>
    </dgm:pt>
    <dgm:pt modelId="{56576843-FD23-42D2-8AD3-26711222C125}" type="parTrans" cxnId="{B4710B3A-69DF-4BA2-805B-89918E061AA6}">
      <dgm:prSet/>
      <dgm:spPr/>
      <dgm:t>
        <a:bodyPr/>
        <a:lstStyle/>
        <a:p>
          <a:endParaRPr lang="es-PE"/>
        </a:p>
      </dgm:t>
    </dgm:pt>
    <dgm:pt modelId="{98309042-6EB1-4924-AD02-D9434A7A5E04}" type="sibTrans" cxnId="{B4710B3A-69DF-4BA2-805B-89918E061AA6}">
      <dgm:prSet/>
      <dgm:spPr/>
      <dgm:t>
        <a:bodyPr/>
        <a:lstStyle/>
        <a:p>
          <a:endParaRPr lang="es-PE"/>
        </a:p>
      </dgm:t>
    </dgm:pt>
    <dgm:pt modelId="{289395E1-FBA1-4608-853D-A8B59594901F}">
      <dgm:prSet phldrT="[Texto]" custT="1"/>
      <dgm:spPr/>
      <dgm:t>
        <a:bodyPr/>
        <a:lstStyle/>
        <a:p>
          <a:pPr algn="just"/>
          <a:r>
            <a:rPr lang="es-PE" sz="1100" dirty="0">
              <a:latin typeface="Calibri" panose="020F0502020204030204"/>
              <a:ea typeface="+mn-ea"/>
              <a:cs typeface="+mn-cs"/>
            </a:rPr>
            <a:t>Instalación de oficina para UFA en los aeropuertos de Tarapoto y Pucallpa. Prestan servicios a SAETA.</a:t>
          </a:r>
          <a:endParaRPr lang="es-PE" sz="1100" dirty="0"/>
        </a:p>
      </dgm:t>
    </dgm:pt>
    <dgm:pt modelId="{C8D7C510-3241-4D0B-91AF-C9177FE5D1F4}" type="parTrans" cxnId="{BA07BC40-2761-4825-A73D-12BA276B2773}">
      <dgm:prSet/>
      <dgm:spPr/>
      <dgm:t>
        <a:bodyPr/>
        <a:lstStyle/>
        <a:p>
          <a:endParaRPr lang="es-PE"/>
        </a:p>
      </dgm:t>
    </dgm:pt>
    <dgm:pt modelId="{5FDB3A16-4200-44EB-A629-F7D5CEBFA0E3}" type="sibTrans" cxnId="{BA07BC40-2761-4825-A73D-12BA276B2773}">
      <dgm:prSet/>
      <dgm:spPr/>
      <dgm:t>
        <a:bodyPr/>
        <a:lstStyle/>
        <a:p>
          <a:endParaRPr lang="es-PE"/>
        </a:p>
      </dgm:t>
    </dgm:pt>
    <dgm:pt modelId="{1CA1C4E9-A41F-4483-8A8C-22591AB07715}">
      <dgm:prSet phldrT="[Texto]"/>
      <dgm:spPr/>
      <dgm:t>
        <a:bodyPr/>
        <a:lstStyle/>
        <a:p>
          <a:r>
            <a:rPr lang="es-PE" b="1" dirty="0">
              <a:latin typeface="Calibri" panose="020F0502020204030204"/>
              <a:ea typeface="+mn-ea"/>
              <a:cs typeface="+mn-cs"/>
            </a:rPr>
            <a:t>Servicios y Mantenimiento Aeronáutico AV &amp; BP</a:t>
          </a:r>
          <a:endParaRPr lang="es-PE" dirty="0"/>
        </a:p>
      </dgm:t>
    </dgm:pt>
    <dgm:pt modelId="{947CCB8B-1FDD-424A-B87F-25F3DC287DB8}" type="parTrans" cxnId="{33CA1160-D7BA-46DE-84A2-EF4AB673AE4C}">
      <dgm:prSet/>
      <dgm:spPr/>
      <dgm:t>
        <a:bodyPr/>
        <a:lstStyle/>
        <a:p>
          <a:endParaRPr lang="es-PE"/>
        </a:p>
      </dgm:t>
    </dgm:pt>
    <dgm:pt modelId="{8867EEA9-B3D7-42B7-B9AE-D0A667F756D3}" type="sibTrans" cxnId="{33CA1160-D7BA-46DE-84A2-EF4AB673AE4C}">
      <dgm:prSet/>
      <dgm:spPr/>
      <dgm:t>
        <a:bodyPr/>
        <a:lstStyle/>
        <a:p>
          <a:endParaRPr lang="es-PE"/>
        </a:p>
      </dgm:t>
    </dgm:pt>
    <dgm:pt modelId="{EEEFA370-9EE3-4659-8108-6F9DF33E6015}">
      <dgm:prSet phldrT="[Texto]" custT="1"/>
      <dgm:spPr/>
      <dgm:t>
        <a:bodyPr/>
        <a:lstStyle/>
        <a:p>
          <a:pPr algn="just"/>
          <a:r>
            <a:rPr lang="es-PE" sz="1100" dirty="0">
              <a:latin typeface="Calibri" panose="020F0502020204030204"/>
              <a:ea typeface="+mn-ea"/>
              <a:cs typeface="+mn-cs"/>
            </a:rPr>
            <a:t>Instalación de oficina para UFA en el aeropuerto Pucallpa</a:t>
          </a:r>
          <a:r>
            <a:rPr lang="es-PE" sz="1100" dirty="0"/>
            <a:t>. Brinda servicio a Movil Air.</a:t>
          </a:r>
        </a:p>
      </dgm:t>
    </dgm:pt>
    <dgm:pt modelId="{FEA2F912-E0F8-4C80-BDBA-F8EA2C68DEDF}" type="parTrans" cxnId="{7F0719CA-3A65-48FC-AB04-3F15D85E7F60}">
      <dgm:prSet/>
      <dgm:spPr/>
      <dgm:t>
        <a:bodyPr/>
        <a:lstStyle/>
        <a:p>
          <a:endParaRPr lang="es-PE"/>
        </a:p>
      </dgm:t>
    </dgm:pt>
    <dgm:pt modelId="{39DF78B0-106E-4256-8B80-F7397F4959E2}" type="sibTrans" cxnId="{7F0719CA-3A65-48FC-AB04-3F15D85E7F60}">
      <dgm:prSet/>
      <dgm:spPr/>
      <dgm:t>
        <a:bodyPr/>
        <a:lstStyle/>
        <a:p>
          <a:endParaRPr lang="es-PE"/>
        </a:p>
      </dgm:t>
    </dgm:pt>
    <dgm:pt modelId="{8F9B3260-FE0C-4E49-85DC-1635C1CF5194}">
      <dgm:prSet phldrT="[Texto]"/>
      <dgm:spPr/>
      <dgm:t>
        <a:bodyPr/>
        <a:lstStyle/>
        <a:p>
          <a:r>
            <a:rPr lang="es-PE" b="1">
              <a:latin typeface="Calibri" panose="020F0502020204030204"/>
              <a:ea typeface="+mn-ea"/>
              <a:cs typeface="+mn-cs"/>
            </a:rPr>
            <a:t>L.C. BUSRE S.A.C.</a:t>
          </a:r>
          <a:endParaRPr lang="es-PE"/>
        </a:p>
      </dgm:t>
    </dgm:pt>
    <dgm:pt modelId="{C50056FD-EE78-42F2-9208-928647B5AD6F}" type="parTrans" cxnId="{A0B5E2B6-A4CD-424C-95B4-AD8BF19F23A5}">
      <dgm:prSet/>
      <dgm:spPr/>
      <dgm:t>
        <a:bodyPr/>
        <a:lstStyle/>
        <a:p>
          <a:endParaRPr lang="es-PE"/>
        </a:p>
      </dgm:t>
    </dgm:pt>
    <dgm:pt modelId="{9E6424EE-CF24-4DA6-B14A-326C93FEDF52}" type="sibTrans" cxnId="{A0B5E2B6-A4CD-424C-95B4-AD8BF19F23A5}">
      <dgm:prSet/>
      <dgm:spPr/>
      <dgm:t>
        <a:bodyPr/>
        <a:lstStyle/>
        <a:p>
          <a:endParaRPr lang="es-PE"/>
        </a:p>
      </dgm:t>
    </dgm:pt>
    <dgm:pt modelId="{9A161E94-247A-48A7-98DC-EC8A7AFD4F6D}">
      <dgm:prSet phldrT="[Texto]" custT="1"/>
      <dgm:spPr/>
      <dgm:t>
        <a:bodyPr/>
        <a:lstStyle/>
        <a:p>
          <a:pPr algn="just"/>
          <a:r>
            <a:rPr lang="es-PE" sz="1100" dirty="0">
              <a:latin typeface="Calibri" panose="020F0502020204030204"/>
              <a:ea typeface="+mn-ea"/>
              <a:cs typeface="+mn-cs"/>
            </a:rPr>
            <a:t>Instalación de oficina para UFA en el aeropuerto Pucallpa</a:t>
          </a:r>
          <a:r>
            <a:rPr lang="es-PE" sz="1100" dirty="0"/>
            <a:t>. Brinda servicio a Movil Air.</a:t>
          </a:r>
        </a:p>
      </dgm:t>
    </dgm:pt>
    <dgm:pt modelId="{7CF97853-987A-4CA4-9919-188736CD9E24}" type="parTrans" cxnId="{0FEBD680-DE0B-4284-AD65-7159A4DBE722}">
      <dgm:prSet/>
      <dgm:spPr/>
      <dgm:t>
        <a:bodyPr/>
        <a:lstStyle/>
        <a:p>
          <a:endParaRPr lang="es-PE"/>
        </a:p>
      </dgm:t>
    </dgm:pt>
    <dgm:pt modelId="{DFFF0568-AB3F-4BF6-A2A8-8B5DF75E6F1D}" type="sibTrans" cxnId="{0FEBD680-DE0B-4284-AD65-7159A4DBE722}">
      <dgm:prSet/>
      <dgm:spPr/>
      <dgm:t>
        <a:bodyPr/>
        <a:lstStyle/>
        <a:p>
          <a:endParaRPr lang="es-PE"/>
        </a:p>
      </dgm:t>
    </dgm:pt>
    <dgm:pt modelId="{B3EF2FB7-1AF9-413A-B1A8-4C7D10C9E267}" type="pres">
      <dgm:prSet presAssocID="{110C50AB-E3B1-470A-9180-3E87EF1BD714}" presName="Name0" presStyleCnt="0">
        <dgm:presLayoutVars>
          <dgm:dir/>
          <dgm:animLvl val="lvl"/>
          <dgm:resizeHandles val="exact"/>
        </dgm:presLayoutVars>
      </dgm:prSet>
      <dgm:spPr/>
    </dgm:pt>
    <dgm:pt modelId="{46397232-23EA-4576-BE4F-2FCCF53D0CB4}" type="pres">
      <dgm:prSet presAssocID="{8E3D7A79-0F55-4BC1-B0CE-3534CBA81B23}" presName="linNode" presStyleCnt="0"/>
      <dgm:spPr/>
    </dgm:pt>
    <dgm:pt modelId="{2B95DA9F-4961-43A5-B0CC-8D721B49AD94}" type="pres">
      <dgm:prSet presAssocID="{8E3D7A79-0F55-4BC1-B0CE-3534CBA81B23}" presName="parentText" presStyleLbl="node1" presStyleIdx="0" presStyleCnt="4">
        <dgm:presLayoutVars>
          <dgm:chMax val="1"/>
          <dgm:bulletEnabled val="1"/>
        </dgm:presLayoutVars>
      </dgm:prSet>
      <dgm:spPr/>
    </dgm:pt>
    <dgm:pt modelId="{916B39BB-51B1-49E0-A566-4613B0FA32C6}" type="pres">
      <dgm:prSet presAssocID="{8E3D7A79-0F55-4BC1-B0CE-3534CBA81B23}" presName="descendantText" presStyleLbl="alignAccFollowNode1" presStyleIdx="0" presStyleCnt="4">
        <dgm:presLayoutVars>
          <dgm:bulletEnabled val="1"/>
        </dgm:presLayoutVars>
      </dgm:prSet>
      <dgm:spPr/>
    </dgm:pt>
    <dgm:pt modelId="{9CF14C85-40D1-4CAA-BD0B-DC0BC5F728C3}" type="pres">
      <dgm:prSet presAssocID="{DD8A58D8-1194-4C6C-8247-FE23E0C34BDB}" presName="sp" presStyleCnt="0"/>
      <dgm:spPr/>
    </dgm:pt>
    <dgm:pt modelId="{48290FD4-C84B-4DA3-9721-CFE2DE42300D}" type="pres">
      <dgm:prSet presAssocID="{65F92B0C-5379-4D0C-93CB-808B0BF1EBD5}" presName="linNode" presStyleCnt="0"/>
      <dgm:spPr/>
    </dgm:pt>
    <dgm:pt modelId="{F1B5A813-E69E-4703-8E89-89A061AB803D}" type="pres">
      <dgm:prSet presAssocID="{65F92B0C-5379-4D0C-93CB-808B0BF1EBD5}" presName="parentText" presStyleLbl="node1" presStyleIdx="1" presStyleCnt="4">
        <dgm:presLayoutVars>
          <dgm:chMax val="1"/>
          <dgm:bulletEnabled val="1"/>
        </dgm:presLayoutVars>
      </dgm:prSet>
      <dgm:spPr/>
    </dgm:pt>
    <dgm:pt modelId="{8300FEBE-8E76-4E84-8A17-ED0B716E4F50}" type="pres">
      <dgm:prSet presAssocID="{65F92B0C-5379-4D0C-93CB-808B0BF1EBD5}" presName="descendantText" presStyleLbl="alignAccFollowNode1" presStyleIdx="1" presStyleCnt="4">
        <dgm:presLayoutVars>
          <dgm:bulletEnabled val="1"/>
        </dgm:presLayoutVars>
      </dgm:prSet>
      <dgm:spPr/>
    </dgm:pt>
    <dgm:pt modelId="{40578ECB-6F1C-4BEA-AAE2-6FB3CA338E37}" type="pres">
      <dgm:prSet presAssocID="{98309042-6EB1-4924-AD02-D9434A7A5E04}" presName="sp" presStyleCnt="0"/>
      <dgm:spPr/>
    </dgm:pt>
    <dgm:pt modelId="{FE22E173-D12F-4D97-AA57-61C911CB7166}" type="pres">
      <dgm:prSet presAssocID="{1CA1C4E9-A41F-4483-8A8C-22591AB07715}" presName="linNode" presStyleCnt="0"/>
      <dgm:spPr/>
    </dgm:pt>
    <dgm:pt modelId="{C6BD58F5-DD60-4962-89D4-89CAE328850A}" type="pres">
      <dgm:prSet presAssocID="{1CA1C4E9-A41F-4483-8A8C-22591AB07715}" presName="parentText" presStyleLbl="node1" presStyleIdx="2" presStyleCnt="4">
        <dgm:presLayoutVars>
          <dgm:chMax val="1"/>
          <dgm:bulletEnabled val="1"/>
        </dgm:presLayoutVars>
      </dgm:prSet>
      <dgm:spPr/>
    </dgm:pt>
    <dgm:pt modelId="{A6B1AABC-9CB5-4084-BF53-8AB202D31C82}" type="pres">
      <dgm:prSet presAssocID="{1CA1C4E9-A41F-4483-8A8C-22591AB07715}" presName="descendantText" presStyleLbl="alignAccFollowNode1" presStyleIdx="2" presStyleCnt="4">
        <dgm:presLayoutVars>
          <dgm:bulletEnabled val="1"/>
        </dgm:presLayoutVars>
      </dgm:prSet>
      <dgm:spPr/>
    </dgm:pt>
    <dgm:pt modelId="{5108CDF2-4DCF-42DC-9D4D-113D8C8E7F9F}" type="pres">
      <dgm:prSet presAssocID="{8867EEA9-B3D7-42B7-B9AE-D0A667F756D3}" presName="sp" presStyleCnt="0"/>
      <dgm:spPr/>
    </dgm:pt>
    <dgm:pt modelId="{FF301806-AC8F-4E8F-9D24-3B07F79C1BC7}" type="pres">
      <dgm:prSet presAssocID="{8F9B3260-FE0C-4E49-85DC-1635C1CF5194}" presName="linNode" presStyleCnt="0"/>
      <dgm:spPr/>
    </dgm:pt>
    <dgm:pt modelId="{D007F758-ED40-4182-82D4-54E9564D70DD}" type="pres">
      <dgm:prSet presAssocID="{8F9B3260-FE0C-4E49-85DC-1635C1CF5194}" presName="parentText" presStyleLbl="node1" presStyleIdx="3" presStyleCnt="4">
        <dgm:presLayoutVars>
          <dgm:chMax val="1"/>
          <dgm:bulletEnabled val="1"/>
        </dgm:presLayoutVars>
      </dgm:prSet>
      <dgm:spPr/>
    </dgm:pt>
    <dgm:pt modelId="{08EE3CB8-CA71-4E2B-A7A8-EE0E564F7E7A}" type="pres">
      <dgm:prSet presAssocID="{8F9B3260-FE0C-4E49-85DC-1635C1CF5194}" presName="descendantText" presStyleLbl="alignAccFollowNode1" presStyleIdx="3" presStyleCnt="4">
        <dgm:presLayoutVars>
          <dgm:bulletEnabled val="1"/>
        </dgm:presLayoutVars>
      </dgm:prSet>
      <dgm:spPr/>
    </dgm:pt>
  </dgm:ptLst>
  <dgm:cxnLst>
    <dgm:cxn modelId="{361A0F1F-757F-427F-99A8-370823BDCB42}" srcId="{110C50AB-E3B1-470A-9180-3E87EF1BD714}" destId="{8E3D7A79-0F55-4BC1-B0CE-3534CBA81B23}" srcOrd="0" destOrd="0" parTransId="{440690E4-DEC5-4481-94B1-C04435D7A22A}" sibTransId="{DD8A58D8-1194-4C6C-8247-FE23E0C34BDB}"/>
    <dgm:cxn modelId="{3ADF7B20-F8FD-46FB-BF31-81A081285374}" type="presOf" srcId="{36BAEABC-4915-47C6-923D-2AA588588DA6}" destId="{916B39BB-51B1-49E0-A566-4613B0FA32C6}" srcOrd="0" destOrd="0" presId="urn:microsoft.com/office/officeart/2005/8/layout/vList5"/>
    <dgm:cxn modelId="{B4710B3A-69DF-4BA2-805B-89918E061AA6}" srcId="{110C50AB-E3B1-470A-9180-3E87EF1BD714}" destId="{65F92B0C-5379-4D0C-93CB-808B0BF1EBD5}" srcOrd="1" destOrd="0" parTransId="{56576843-FD23-42D2-8AD3-26711222C125}" sibTransId="{98309042-6EB1-4924-AD02-D9434A7A5E04}"/>
    <dgm:cxn modelId="{BA07BC40-2761-4825-A73D-12BA276B2773}" srcId="{65F92B0C-5379-4D0C-93CB-808B0BF1EBD5}" destId="{289395E1-FBA1-4608-853D-A8B59594901F}" srcOrd="0" destOrd="0" parTransId="{C8D7C510-3241-4D0B-91AF-C9177FE5D1F4}" sibTransId="{5FDB3A16-4200-44EB-A629-F7D5CEBFA0E3}"/>
    <dgm:cxn modelId="{33CA1160-D7BA-46DE-84A2-EF4AB673AE4C}" srcId="{110C50AB-E3B1-470A-9180-3E87EF1BD714}" destId="{1CA1C4E9-A41F-4483-8A8C-22591AB07715}" srcOrd="2" destOrd="0" parTransId="{947CCB8B-1FDD-424A-B87F-25F3DC287DB8}" sibTransId="{8867EEA9-B3D7-42B7-B9AE-D0A667F756D3}"/>
    <dgm:cxn modelId="{EB15476F-D33D-48D6-B5E9-91DE7B5A9C15}" type="presOf" srcId="{8E3D7A79-0F55-4BC1-B0CE-3534CBA81B23}" destId="{2B95DA9F-4961-43A5-B0CC-8D721B49AD94}" srcOrd="0" destOrd="0" presId="urn:microsoft.com/office/officeart/2005/8/layout/vList5"/>
    <dgm:cxn modelId="{6114AA52-986D-4212-B5D9-BAC20DEE4BE1}" type="presOf" srcId="{9A161E94-247A-48A7-98DC-EC8A7AFD4F6D}" destId="{08EE3CB8-CA71-4E2B-A7A8-EE0E564F7E7A}" srcOrd="0" destOrd="0" presId="urn:microsoft.com/office/officeart/2005/8/layout/vList5"/>
    <dgm:cxn modelId="{A69F6A54-AE5A-492B-BB43-4710ABAABAEF}" type="presOf" srcId="{1CA1C4E9-A41F-4483-8A8C-22591AB07715}" destId="{C6BD58F5-DD60-4962-89D4-89CAE328850A}" srcOrd="0" destOrd="0" presId="urn:microsoft.com/office/officeart/2005/8/layout/vList5"/>
    <dgm:cxn modelId="{0FEBD680-DE0B-4284-AD65-7159A4DBE722}" srcId="{8F9B3260-FE0C-4E49-85DC-1635C1CF5194}" destId="{9A161E94-247A-48A7-98DC-EC8A7AFD4F6D}" srcOrd="0" destOrd="0" parTransId="{7CF97853-987A-4CA4-9919-188736CD9E24}" sibTransId="{DFFF0568-AB3F-4BF6-A2A8-8B5DF75E6F1D}"/>
    <dgm:cxn modelId="{2611C887-1742-446A-9A21-86A9AA7CB8A7}" type="presOf" srcId="{289395E1-FBA1-4608-853D-A8B59594901F}" destId="{8300FEBE-8E76-4E84-8A17-ED0B716E4F50}" srcOrd="0" destOrd="0" presId="urn:microsoft.com/office/officeart/2005/8/layout/vList5"/>
    <dgm:cxn modelId="{8CB5DF8F-F699-485C-8BE2-C50B86E57E8E}" type="presOf" srcId="{110C50AB-E3B1-470A-9180-3E87EF1BD714}" destId="{B3EF2FB7-1AF9-413A-B1A8-4C7D10C9E267}" srcOrd="0" destOrd="0" presId="urn:microsoft.com/office/officeart/2005/8/layout/vList5"/>
    <dgm:cxn modelId="{62A1489D-F86D-4A6F-8DD7-F71F6C4F1A53}" srcId="{8E3D7A79-0F55-4BC1-B0CE-3534CBA81B23}" destId="{36BAEABC-4915-47C6-923D-2AA588588DA6}" srcOrd="0" destOrd="0" parTransId="{C76F26A8-2A20-47D6-AEA8-B4FA9F0DC7FD}" sibTransId="{FD8718D9-1ED5-4F43-A4F3-2D47105DF0FF}"/>
    <dgm:cxn modelId="{A0B5E2B6-A4CD-424C-95B4-AD8BF19F23A5}" srcId="{110C50AB-E3B1-470A-9180-3E87EF1BD714}" destId="{8F9B3260-FE0C-4E49-85DC-1635C1CF5194}" srcOrd="3" destOrd="0" parTransId="{C50056FD-EE78-42F2-9208-928647B5AD6F}" sibTransId="{9E6424EE-CF24-4DA6-B14A-326C93FEDF52}"/>
    <dgm:cxn modelId="{7F0719CA-3A65-48FC-AB04-3F15D85E7F60}" srcId="{1CA1C4E9-A41F-4483-8A8C-22591AB07715}" destId="{EEEFA370-9EE3-4659-8108-6F9DF33E6015}" srcOrd="0" destOrd="0" parTransId="{FEA2F912-E0F8-4C80-BDBA-F8EA2C68DEDF}" sibTransId="{39DF78B0-106E-4256-8B80-F7397F4959E2}"/>
    <dgm:cxn modelId="{66A655CC-4812-4A8E-B55E-AABE93431B64}" type="presOf" srcId="{EEEFA370-9EE3-4659-8108-6F9DF33E6015}" destId="{A6B1AABC-9CB5-4084-BF53-8AB202D31C82}" srcOrd="0" destOrd="0" presId="urn:microsoft.com/office/officeart/2005/8/layout/vList5"/>
    <dgm:cxn modelId="{F0FD48E3-8514-493B-821D-81C2E5023FA7}" type="presOf" srcId="{8F9B3260-FE0C-4E49-85DC-1635C1CF5194}" destId="{D007F758-ED40-4182-82D4-54E9564D70DD}" srcOrd="0" destOrd="0" presId="urn:microsoft.com/office/officeart/2005/8/layout/vList5"/>
    <dgm:cxn modelId="{D76A2BFC-98D4-4343-A184-1D080E2A85D9}" type="presOf" srcId="{65F92B0C-5379-4D0C-93CB-808B0BF1EBD5}" destId="{F1B5A813-E69E-4703-8E89-89A061AB803D}" srcOrd="0" destOrd="0" presId="urn:microsoft.com/office/officeart/2005/8/layout/vList5"/>
    <dgm:cxn modelId="{4C4B1B2D-DFB2-400F-98D7-CA61597313FF}" type="presParOf" srcId="{B3EF2FB7-1AF9-413A-B1A8-4C7D10C9E267}" destId="{46397232-23EA-4576-BE4F-2FCCF53D0CB4}" srcOrd="0" destOrd="0" presId="urn:microsoft.com/office/officeart/2005/8/layout/vList5"/>
    <dgm:cxn modelId="{53C3FD24-2672-416E-A749-A7C1B2BED9F3}" type="presParOf" srcId="{46397232-23EA-4576-BE4F-2FCCF53D0CB4}" destId="{2B95DA9F-4961-43A5-B0CC-8D721B49AD94}" srcOrd="0" destOrd="0" presId="urn:microsoft.com/office/officeart/2005/8/layout/vList5"/>
    <dgm:cxn modelId="{3A788307-2DE7-45BB-985D-53F5D128299B}" type="presParOf" srcId="{46397232-23EA-4576-BE4F-2FCCF53D0CB4}" destId="{916B39BB-51B1-49E0-A566-4613B0FA32C6}" srcOrd="1" destOrd="0" presId="urn:microsoft.com/office/officeart/2005/8/layout/vList5"/>
    <dgm:cxn modelId="{471B7C10-55C4-445A-9BC4-07CFD89EE9F8}" type="presParOf" srcId="{B3EF2FB7-1AF9-413A-B1A8-4C7D10C9E267}" destId="{9CF14C85-40D1-4CAA-BD0B-DC0BC5F728C3}" srcOrd="1" destOrd="0" presId="urn:microsoft.com/office/officeart/2005/8/layout/vList5"/>
    <dgm:cxn modelId="{99E0581C-B433-4EA7-8570-7647DB17131E}" type="presParOf" srcId="{B3EF2FB7-1AF9-413A-B1A8-4C7D10C9E267}" destId="{48290FD4-C84B-4DA3-9721-CFE2DE42300D}" srcOrd="2" destOrd="0" presId="urn:microsoft.com/office/officeart/2005/8/layout/vList5"/>
    <dgm:cxn modelId="{ABC43485-E5C8-4519-A77C-5D74F6CC7FFC}" type="presParOf" srcId="{48290FD4-C84B-4DA3-9721-CFE2DE42300D}" destId="{F1B5A813-E69E-4703-8E89-89A061AB803D}" srcOrd="0" destOrd="0" presId="urn:microsoft.com/office/officeart/2005/8/layout/vList5"/>
    <dgm:cxn modelId="{EADE950F-3839-4337-87DD-EFCEF9DC1500}" type="presParOf" srcId="{48290FD4-C84B-4DA3-9721-CFE2DE42300D}" destId="{8300FEBE-8E76-4E84-8A17-ED0B716E4F50}" srcOrd="1" destOrd="0" presId="urn:microsoft.com/office/officeart/2005/8/layout/vList5"/>
    <dgm:cxn modelId="{6A035834-17E2-41ED-8AC3-F9A206D21577}" type="presParOf" srcId="{B3EF2FB7-1AF9-413A-B1A8-4C7D10C9E267}" destId="{40578ECB-6F1C-4BEA-AAE2-6FB3CA338E37}" srcOrd="3" destOrd="0" presId="urn:microsoft.com/office/officeart/2005/8/layout/vList5"/>
    <dgm:cxn modelId="{6FA87292-77F1-4FBC-A53D-CE5C79440887}" type="presParOf" srcId="{B3EF2FB7-1AF9-413A-B1A8-4C7D10C9E267}" destId="{FE22E173-D12F-4D97-AA57-61C911CB7166}" srcOrd="4" destOrd="0" presId="urn:microsoft.com/office/officeart/2005/8/layout/vList5"/>
    <dgm:cxn modelId="{586EE8DA-CAA0-4891-91AD-D79E649D1052}" type="presParOf" srcId="{FE22E173-D12F-4D97-AA57-61C911CB7166}" destId="{C6BD58F5-DD60-4962-89D4-89CAE328850A}" srcOrd="0" destOrd="0" presId="urn:microsoft.com/office/officeart/2005/8/layout/vList5"/>
    <dgm:cxn modelId="{BEDF2160-56F5-43BB-966C-E03DAB21342A}" type="presParOf" srcId="{FE22E173-D12F-4D97-AA57-61C911CB7166}" destId="{A6B1AABC-9CB5-4084-BF53-8AB202D31C82}" srcOrd="1" destOrd="0" presId="urn:microsoft.com/office/officeart/2005/8/layout/vList5"/>
    <dgm:cxn modelId="{86FF1BF0-DCF1-4AFA-8B84-1333813C41FB}" type="presParOf" srcId="{B3EF2FB7-1AF9-413A-B1A8-4C7D10C9E267}" destId="{5108CDF2-4DCF-42DC-9D4D-113D8C8E7F9F}" srcOrd="5" destOrd="0" presId="urn:microsoft.com/office/officeart/2005/8/layout/vList5"/>
    <dgm:cxn modelId="{D019984B-35C7-4AE8-9E2B-AF7CAD340479}" type="presParOf" srcId="{B3EF2FB7-1AF9-413A-B1A8-4C7D10C9E267}" destId="{FF301806-AC8F-4E8F-9D24-3B07F79C1BC7}" srcOrd="6" destOrd="0" presId="urn:microsoft.com/office/officeart/2005/8/layout/vList5"/>
    <dgm:cxn modelId="{8B7F4640-34D8-42F6-A270-7FD2F768D091}" type="presParOf" srcId="{FF301806-AC8F-4E8F-9D24-3B07F79C1BC7}" destId="{D007F758-ED40-4182-82D4-54E9564D70DD}" srcOrd="0" destOrd="0" presId="urn:microsoft.com/office/officeart/2005/8/layout/vList5"/>
    <dgm:cxn modelId="{41E69163-AB7B-4A1A-BDB3-A87A36AF4549}" type="presParOf" srcId="{FF301806-AC8F-4E8F-9D24-3B07F79C1BC7}" destId="{08EE3CB8-CA71-4E2B-A7A8-EE0E564F7E7A}"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90CB346-E0F7-4AF9-85AD-D520EAF69FAC}"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s-PE"/>
        </a:p>
      </dgm:t>
    </dgm:pt>
    <dgm:pt modelId="{2F41A297-5C02-4612-8783-195BC78A60A6}">
      <dgm:prSet phldrT="[Texto]" custT="1"/>
      <dgm:spPr/>
      <dgm:t>
        <a:bodyPr/>
        <a:lstStyle/>
        <a:p>
          <a:r>
            <a:rPr lang="es-PE" sz="1200" b="1" dirty="0"/>
            <a:t>Gestión de Reclamos</a:t>
          </a:r>
        </a:p>
      </dgm:t>
    </dgm:pt>
    <dgm:pt modelId="{712828FE-E1DB-4ADB-80BE-CECC1D65795C}" type="parTrans" cxnId="{D7F4355B-0A29-4587-97E1-942C86CCD834}">
      <dgm:prSet/>
      <dgm:spPr/>
      <dgm:t>
        <a:bodyPr/>
        <a:lstStyle/>
        <a:p>
          <a:endParaRPr lang="es-PE" sz="1800"/>
        </a:p>
      </dgm:t>
    </dgm:pt>
    <dgm:pt modelId="{61C288A5-C5CA-47F0-8153-93710EA2663E}" type="sibTrans" cxnId="{D7F4355B-0A29-4587-97E1-942C86CCD834}">
      <dgm:prSet/>
      <dgm:spPr/>
      <dgm:t>
        <a:bodyPr/>
        <a:lstStyle/>
        <a:p>
          <a:endParaRPr lang="es-PE" sz="1800"/>
        </a:p>
      </dgm:t>
    </dgm:pt>
    <dgm:pt modelId="{4893D755-427A-42A6-A745-1C99C1EFDAB5}">
      <dgm:prSet phldrT="[Texto]" custT="1"/>
      <dgm:spPr/>
      <dgm:t>
        <a:bodyPr/>
        <a:lstStyle/>
        <a:p>
          <a:r>
            <a:rPr lang="es-PE" sz="1200" b="1" dirty="0"/>
            <a:t>Fauna Silvestre</a:t>
          </a:r>
        </a:p>
      </dgm:t>
    </dgm:pt>
    <dgm:pt modelId="{E682DA30-A57D-4674-A3C9-CFA60EC2710F}" type="parTrans" cxnId="{7FB649DA-2B12-4772-B1FD-A5B8B695C8BE}">
      <dgm:prSet/>
      <dgm:spPr/>
      <dgm:t>
        <a:bodyPr/>
        <a:lstStyle/>
        <a:p>
          <a:endParaRPr lang="es-PE" sz="1800"/>
        </a:p>
      </dgm:t>
    </dgm:pt>
    <dgm:pt modelId="{72F91950-912C-41EC-9F23-0E861CD7F516}" type="sibTrans" cxnId="{7FB649DA-2B12-4772-B1FD-A5B8B695C8BE}">
      <dgm:prSet/>
      <dgm:spPr/>
      <dgm:t>
        <a:bodyPr/>
        <a:lstStyle/>
        <a:p>
          <a:endParaRPr lang="es-PE" sz="1800"/>
        </a:p>
      </dgm:t>
    </dgm:pt>
    <dgm:pt modelId="{9FEE2583-E259-40CA-AD8B-D6E5E6DC2AC4}">
      <dgm:prSet phldrT="[Texto]" custT="1"/>
      <dgm:spPr/>
      <dgm:t>
        <a:bodyPr/>
        <a:lstStyle/>
        <a:p>
          <a:r>
            <a:rPr lang="es-PE" sz="1200" b="1" dirty="0"/>
            <a:t>Safety Management </a:t>
          </a:r>
          <a:r>
            <a:rPr lang="es-PE" sz="1200" b="1" dirty="0" err="1"/>
            <a:t>System</a:t>
          </a:r>
          <a:r>
            <a:rPr lang="es-PE" sz="1200" b="1" dirty="0"/>
            <a:t> (Sistema de Gestión de la Seguridad Operacional) </a:t>
          </a:r>
        </a:p>
      </dgm:t>
    </dgm:pt>
    <dgm:pt modelId="{F29A7244-5617-40A2-AD9B-31B04D3827DE}" type="parTrans" cxnId="{343B0A49-45A6-4A96-AE97-2E7E1407139A}">
      <dgm:prSet/>
      <dgm:spPr/>
      <dgm:t>
        <a:bodyPr/>
        <a:lstStyle/>
        <a:p>
          <a:endParaRPr lang="es-PE" sz="1800"/>
        </a:p>
      </dgm:t>
    </dgm:pt>
    <dgm:pt modelId="{8578236E-B9A2-4D41-8844-71D3D4CE1033}" type="sibTrans" cxnId="{343B0A49-45A6-4A96-AE97-2E7E1407139A}">
      <dgm:prSet/>
      <dgm:spPr/>
      <dgm:t>
        <a:bodyPr/>
        <a:lstStyle/>
        <a:p>
          <a:endParaRPr lang="es-PE" sz="1800"/>
        </a:p>
      </dgm:t>
    </dgm:pt>
    <dgm:pt modelId="{9FE00618-051D-4D82-B694-1EAAF49A813F}">
      <dgm:prSet phldrT="[Texto]" custT="1"/>
      <dgm:spPr/>
      <dgm:t>
        <a:bodyPr/>
        <a:lstStyle/>
        <a:p>
          <a:r>
            <a:rPr lang="es-PE" sz="1200" b="1"/>
            <a:t>Niveles de Amenaza</a:t>
          </a:r>
          <a:endParaRPr lang="es-PE" sz="1200" b="1" dirty="0"/>
        </a:p>
      </dgm:t>
    </dgm:pt>
    <dgm:pt modelId="{7C8770CD-3145-44E8-9F25-268A7360776A}" type="parTrans" cxnId="{C1484C4C-0DDB-4329-930B-D3A26CF1893B}">
      <dgm:prSet/>
      <dgm:spPr/>
      <dgm:t>
        <a:bodyPr/>
        <a:lstStyle/>
        <a:p>
          <a:endParaRPr lang="es-PE" sz="1800"/>
        </a:p>
      </dgm:t>
    </dgm:pt>
    <dgm:pt modelId="{FB2A4093-7593-4168-8CE2-A477E88E1488}" type="sibTrans" cxnId="{C1484C4C-0DDB-4329-930B-D3A26CF1893B}">
      <dgm:prSet/>
      <dgm:spPr/>
      <dgm:t>
        <a:bodyPr/>
        <a:lstStyle/>
        <a:p>
          <a:endParaRPr lang="es-PE" sz="1800"/>
        </a:p>
      </dgm:t>
    </dgm:pt>
    <dgm:pt modelId="{328DEE3E-F92B-4295-8362-913D08AFEB64}">
      <dgm:prSet phldrT="[Texto]" custT="1"/>
      <dgm:spPr/>
      <dgm:t>
        <a:bodyPr/>
        <a:lstStyle/>
        <a:p>
          <a:r>
            <a:rPr lang="es-PE" sz="1200" b="1" dirty="0"/>
            <a:t>Actas de OSITRAN </a:t>
          </a:r>
        </a:p>
      </dgm:t>
    </dgm:pt>
    <dgm:pt modelId="{2D4FBC46-8BBF-43A4-ABAE-47D6BCC7E7C5}" type="parTrans" cxnId="{469EF08E-A0D8-4C6D-951B-2B4F14BE5A9E}">
      <dgm:prSet/>
      <dgm:spPr/>
      <dgm:t>
        <a:bodyPr/>
        <a:lstStyle/>
        <a:p>
          <a:endParaRPr lang="es-PE" sz="1800"/>
        </a:p>
      </dgm:t>
    </dgm:pt>
    <dgm:pt modelId="{544876BC-1990-4A92-ACCA-9AF62AE51CAC}" type="sibTrans" cxnId="{469EF08E-A0D8-4C6D-951B-2B4F14BE5A9E}">
      <dgm:prSet/>
      <dgm:spPr/>
      <dgm:t>
        <a:bodyPr/>
        <a:lstStyle/>
        <a:p>
          <a:endParaRPr lang="es-PE" sz="1800"/>
        </a:p>
      </dgm:t>
    </dgm:pt>
    <dgm:pt modelId="{C5DA17D3-EA6C-44EA-97E2-CDED50335700}" type="pres">
      <dgm:prSet presAssocID="{B90CB346-E0F7-4AF9-85AD-D520EAF69FAC}" presName="Name0" presStyleCnt="0">
        <dgm:presLayoutVars>
          <dgm:chMax val="7"/>
          <dgm:chPref val="7"/>
          <dgm:dir/>
        </dgm:presLayoutVars>
      </dgm:prSet>
      <dgm:spPr/>
    </dgm:pt>
    <dgm:pt modelId="{9E663865-0C7C-47F7-9A1B-65C73977D6A6}" type="pres">
      <dgm:prSet presAssocID="{B90CB346-E0F7-4AF9-85AD-D520EAF69FAC}" presName="Name1" presStyleCnt="0"/>
      <dgm:spPr/>
    </dgm:pt>
    <dgm:pt modelId="{DF70B3CF-C4D4-4BB8-AC5E-684BA0DC4190}" type="pres">
      <dgm:prSet presAssocID="{B90CB346-E0F7-4AF9-85AD-D520EAF69FAC}" presName="cycle" presStyleCnt="0"/>
      <dgm:spPr/>
    </dgm:pt>
    <dgm:pt modelId="{3DCC9420-7A42-4B1F-92F5-4E0A11E115DB}" type="pres">
      <dgm:prSet presAssocID="{B90CB346-E0F7-4AF9-85AD-D520EAF69FAC}" presName="srcNode" presStyleLbl="node1" presStyleIdx="0" presStyleCnt="5"/>
      <dgm:spPr/>
    </dgm:pt>
    <dgm:pt modelId="{6751B5EE-7C53-4363-80D5-EC9FCF9CD5AC}" type="pres">
      <dgm:prSet presAssocID="{B90CB346-E0F7-4AF9-85AD-D520EAF69FAC}" presName="conn" presStyleLbl="parChTrans1D2" presStyleIdx="0" presStyleCnt="1"/>
      <dgm:spPr/>
    </dgm:pt>
    <dgm:pt modelId="{AC116498-0CDA-4AE8-B30F-B7C46889C3C7}" type="pres">
      <dgm:prSet presAssocID="{B90CB346-E0F7-4AF9-85AD-D520EAF69FAC}" presName="extraNode" presStyleLbl="node1" presStyleIdx="0" presStyleCnt="5"/>
      <dgm:spPr/>
    </dgm:pt>
    <dgm:pt modelId="{28F66982-518F-406B-970E-01DA9ACA3E60}" type="pres">
      <dgm:prSet presAssocID="{B90CB346-E0F7-4AF9-85AD-D520EAF69FAC}" presName="dstNode" presStyleLbl="node1" presStyleIdx="0" presStyleCnt="5"/>
      <dgm:spPr/>
    </dgm:pt>
    <dgm:pt modelId="{80B874BB-A1C7-4751-9EF1-40E122B8D75B}" type="pres">
      <dgm:prSet presAssocID="{2F41A297-5C02-4612-8783-195BC78A60A6}" presName="text_1" presStyleLbl="node1" presStyleIdx="0" presStyleCnt="5">
        <dgm:presLayoutVars>
          <dgm:bulletEnabled val="1"/>
        </dgm:presLayoutVars>
      </dgm:prSet>
      <dgm:spPr/>
    </dgm:pt>
    <dgm:pt modelId="{AAFF1DD0-C030-4E13-95DC-FB7F8E9E05BF}" type="pres">
      <dgm:prSet presAssocID="{2F41A297-5C02-4612-8783-195BC78A60A6}" presName="accent_1" presStyleCnt="0"/>
      <dgm:spPr/>
    </dgm:pt>
    <dgm:pt modelId="{07EF5C98-9ED5-434D-B388-AF9EFDC19695}" type="pres">
      <dgm:prSet presAssocID="{2F41A297-5C02-4612-8783-195BC78A60A6}" presName="accentRepeatNode" presStyleLbl="solidFgAcc1" presStyleIdx="0" presStyleCnt="5"/>
      <dgm:spPr/>
    </dgm:pt>
    <dgm:pt modelId="{16600608-B0FD-40DC-B950-09BCC74D5BE9}" type="pres">
      <dgm:prSet presAssocID="{4893D755-427A-42A6-A745-1C99C1EFDAB5}" presName="text_2" presStyleLbl="node1" presStyleIdx="1" presStyleCnt="5">
        <dgm:presLayoutVars>
          <dgm:bulletEnabled val="1"/>
        </dgm:presLayoutVars>
      </dgm:prSet>
      <dgm:spPr/>
    </dgm:pt>
    <dgm:pt modelId="{5851A827-F0C2-49DB-BBB3-48167C309C1F}" type="pres">
      <dgm:prSet presAssocID="{4893D755-427A-42A6-A745-1C99C1EFDAB5}" presName="accent_2" presStyleCnt="0"/>
      <dgm:spPr/>
    </dgm:pt>
    <dgm:pt modelId="{C484CA25-4C61-4687-990E-3B6885717D79}" type="pres">
      <dgm:prSet presAssocID="{4893D755-427A-42A6-A745-1C99C1EFDAB5}" presName="accentRepeatNode" presStyleLbl="solidFgAcc1" presStyleIdx="1" presStyleCnt="5"/>
      <dgm:spPr/>
    </dgm:pt>
    <dgm:pt modelId="{337807BB-E5B5-4A97-B00F-835B0ECC1BB1}" type="pres">
      <dgm:prSet presAssocID="{9FEE2583-E259-40CA-AD8B-D6E5E6DC2AC4}" presName="text_3" presStyleLbl="node1" presStyleIdx="2" presStyleCnt="5">
        <dgm:presLayoutVars>
          <dgm:bulletEnabled val="1"/>
        </dgm:presLayoutVars>
      </dgm:prSet>
      <dgm:spPr/>
    </dgm:pt>
    <dgm:pt modelId="{A419B40F-5D16-4C7B-AAB7-573046C5CCD4}" type="pres">
      <dgm:prSet presAssocID="{9FEE2583-E259-40CA-AD8B-D6E5E6DC2AC4}" presName="accent_3" presStyleCnt="0"/>
      <dgm:spPr/>
    </dgm:pt>
    <dgm:pt modelId="{EE1E7DDB-D2BB-42F6-928F-A6FB54905D3F}" type="pres">
      <dgm:prSet presAssocID="{9FEE2583-E259-40CA-AD8B-D6E5E6DC2AC4}" presName="accentRepeatNode" presStyleLbl="solidFgAcc1" presStyleIdx="2" presStyleCnt="5"/>
      <dgm:spPr/>
    </dgm:pt>
    <dgm:pt modelId="{250C64E4-77D7-46ED-A228-8A7EA26280CF}" type="pres">
      <dgm:prSet presAssocID="{9FE00618-051D-4D82-B694-1EAAF49A813F}" presName="text_4" presStyleLbl="node1" presStyleIdx="3" presStyleCnt="5">
        <dgm:presLayoutVars>
          <dgm:bulletEnabled val="1"/>
        </dgm:presLayoutVars>
      </dgm:prSet>
      <dgm:spPr/>
    </dgm:pt>
    <dgm:pt modelId="{03055620-6000-4326-B78C-64088B6C449D}" type="pres">
      <dgm:prSet presAssocID="{9FE00618-051D-4D82-B694-1EAAF49A813F}" presName="accent_4" presStyleCnt="0"/>
      <dgm:spPr/>
    </dgm:pt>
    <dgm:pt modelId="{B75D2EDE-1F08-4799-8A78-5E399875F3ED}" type="pres">
      <dgm:prSet presAssocID="{9FE00618-051D-4D82-B694-1EAAF49A813F}" presName="accentRepeatNode" presStyleLbl="solidFgAcc1" presStyleIdx="3" presStyleCnt="5"/>
      <dgm:spPr/>
    </dgm:pt>
    <dgm:pt modelId="{2E8D71A1-5ECC-41D8-9342-FA75A730A7DF}" type="pres">
      <dgm:prSet presAssocID="{328DEE3E-F92B-4295-8362-913D08AFEB64}" presName="text_5" presStyleLbl="node1" presStyleIdx="4" presStyleCnt="5">
        <dgm:presLayoutVars>
          <dgm:bulletEnabled val="1"/>
        </dgm:presLayoutVars>
      </dgm:prSet>
      <dgm:spPr/>
    </dgm:pt>
    <dgm:pt modelId="{9C90E057-20C2-4F0A-969C-E4E1AF24DA74}" type="pres">
      <dgm:prSet presAssocID="{328DEE3E-F92B-4295-8362-913D08AFEB64}" presName="accent_5" presStyleCnt="0"/>
      <dgm:spPr/>
    </dgm:pt>
    <dgm:pt modelId="{970939F1-A99A-45DD-826B-2032408D33AD}" type="pres">
      <dgm:prSet presAssocID="{328DEE3E-F92B-4295-8362-913D08AFEB64}" presName="accentRepeatNode" presStyleLbl="solidFgAcc1" presStyleIdx="4" presStyleCnt="5"/>
      <dgm:spPr/>
    </dgm:pt>
  </dgm:ptLst>
  <dgm:cxnLst>
    <dgm:cxn modelId="{D7F4355B-0A29-4587-97E1-942C86CCD834}" srcId="{B90CB346-E0F7-4AF9-85AD-D520EAF69FAC}" destId="{2F41A297-5C02-4612-8783-195BC78A60A6}" srcOrd="0" destOrd="0" parTransId="{712828FE-E1DB-4ADB-80BE-CECC1D65795C}" sibTransId="{61C288A5-C5CA-47F0-8153-93710EA2663E}"/>
    <dgm:cxn modelId="{266DB362-7F94-4888-912F-79A1127B13FC}" type="presOf" srcId="{2F41A297-5C02-4612-8783-195BC78A60A6}" destId="{80B874BB-A1C7-4751-9EF1-40E122B8D75B}" srcOrd="0" destOrd="0" presId="urn:microsoft.com/office/officeart/2008/layout/VerticalCurvedList"/>
    <dgm:cxn modelId="{343B0A49-45A6-4A96-AE97-2E7E1407139A}" srcId="{B90CB346-E0F7-4AF9-85AD-D520EAF69FAC}" destId="{9FEE2583-E259-40CA-AD8B-D6E5E6DC2AC4}" srcOrd="2" destOrd="0" parTransId="{F29A7244-5617-40A2-AD9B-31B04D3827DE}" sibTransId="{8578236E-B9A2-4D41-8844-71D3D4CE1033}"/>
    <dgm:cxn modelId="{C1484C4C-0DDB-4329-930B-D3A26CF1893B}" srcId="{B90CB346-E0F7-4AF9-85AD-D520EAF69FAC}" destId="{9FE00618-051D-4D82-B694-1EAAF49A813F}" srcOrd="3" destOrd="0" parTransId="{7C8770CD-3145-44E8-9F25-268A7360776A}" sibTransId="{FB2A4093-7593-4168-8CE2-A477E88E1488}"/>
    <dgm:cxn modelId="{8437705A-960E-4762-9D63-70416BB72E83}" type="presOf" srcId="{B90CB346-E0F7-4AF9-85AD-D520EAF69FAC}" destId="{C5DA17D3-EA6C-44EA-97E2-CDED50335700}" srcOrd="0" destOrd="0" presId="urn:microsoft.com/office/officeart/2008/layout/VerticalCurvedList"/>
    <dgm:cxn modelId="{C0BBEE84-AD1A-43F5-AB9A-0A044A9F0749}" type="presOf" srcId="{61C288A5-C5CA-47F0-8153-93710EA2663E}" destId="{6751B5EE-7C53-4363-80D5-EC9FCF9CD5AC}" srcOrd="0" destOrd="0" presId="urn:microsoft.com/office/officeart/2008/layout/VerticalCurvedList"/>
    <dgm:cxn modelId="{176FFD8C-7E0C-46F4-BEC5-D0D18FCE0EA2}" type="presOf" srcId="{4893D755-427A-42A6-A745-1C99C1EFDAB5}" destId="{16600608-B0FD-40DC-B950-09BCC74D5BE9}" srcOrd="0" destOrd="0" presId="urn:microsoft.com/office/officeart/2008/layout/VerticalCurvedList"/>
    <dgm:cxn modelId="{469EF08E-A0D8-4C6D-951B-2B4F14BE5A9E}" srcId="{B90CB346-E0F7-4AF9-85AD-D520EAF69FAC}" destId="{328DEE3E-F92B-4295-8362-913D08AFEB64}" srcOrd="4" destOrd="0" parTransId="{2D4FBC46-8BBF-43A4-ABAE-47D6BCC7E7C5}" sibTransId="{544876BC-1990-4A92-ACCA-9AF62AE51CAC}"/>
    <dgm:cxn modelId="{C9799F96-EE81-4941-9552-AB584EDF3B90}" type="presOf" srcId="{9FE00618-051D-4D82-B694-1EAAF49A813F}" destId="{250C64E4-77D7-46ED-A228-8A7EA26280CF}" srcOrd="0" destOrd="0" presId="urn:microsoft.com/office/officeart/2008/layout/VerticalCurvedList"/>
    <dgm:cxn modelId="{C9CBECB1-E40D-46D2-91E9-F82D885E8D7D}" type="presOf" srcId="{328DEE3E-F92B-4295-8362-913D08AFEB64}" destId="{2E8D71A1-5ECC-41D8-9342-FA75A730A7DF}" srcOrd="0" destOrd="0" presId="urn:microsoft.com/office/officeart/2008/layout/VerticalCurvedList"/>
    <dgm:cxn modelId="{E3D882C9-6741-4F34-A570-9234874C3FCF}" type="presOf" srcId="{9FEE2583-E259-40CA-AD8B-D6E5E6DC2AC4}" destId="{337807BB-E5B5-4A97-B00F-835B0ECC1BB1}" srcOrd="0" destOrd="0" presId="urn:microsoft.com/office/officeart/2008/layout/VerticalCurvedList"/>
    <dgm:cxn modelId="{7FB649DA-2B12-4772-B1FD-A5B8B695C8BE}" srcId="{B90CB346-E0F7-4AF9-85AD-D520EAF69FAC}" destId="{4893D755-427A-42A6-A745-1C99C1EFDAB5}" srcOrd="1" destOrd="0" parTransId="{E682DA30-A57D-4674-A3C9-CFA60EC2710F}" sibTransId="{72F91950-912C-41EC-9F23-0E861CD7F516}"/>
    <dgm:cxn modelId="{50967312-9C80-49E7-AF34-8AE28FAA7173}" type="presParOf" srcId="{C5DA17D3-EA6C-44EA-97E2-CDED50335700}" destId="{9E663865-0C7C-47F7-9A1B-65C73977D6A6}" srcOrd="0" destOrd="0" presId="urn:microsoft.com/office/officeart/2008/layout/VerticalCurvedList"/>
    <dgm:cxn modelId="{1A37645C-4EA1-449C-9A12-176783A7D14A}" type="presParOf" srcId="{9E663865-0C7C-47F7-9A1B-65C73977D6A6}" destId="{DF70B3CF-C4D4-4BB8-AC5E-684BA0DC4190}" srcOrd="0" destOrd="0" presId="urn:microsoft.com/office/officeart/2008/layout/VerticalCurvedList"/>
    <dgm:cxn modelId="{1625F685-9C9E-4C54-880A-551C6A4700D8}" type="presParOf" srcId="{DF70B3CF-C4D4-4BB8-AC5E-684BA0DC4190}" destId="{3DCC9420-7A42-4B1F-92F5-4E0A11E115DB}" srcOrd="0" destOrd="0" presId="urn:microsoft.com/office/officeart/2008/layout/VerticalCurvedList"/>
    <dgm:cxn modelId="{A65B0EB7-C46D-4979-82D0-D24764999B00}" type="presParOf" srcId="{DF70B3CF-C4D4-4BB8-AC5E-684BA0DC4190}" destId="{6751B5EE-7C53-4363-80D5-EC9FCF9CD5AC}" srcOrd="1" destOrd="0" presId="urn:microsoft.com/office/officeart/2008/layout/VerticalCurvedList"/>
    <dgm:cxn modelId="{17CC7824-CE6E-4AA7-BA4C-85AC125AA97E}" type="presParOf" srcId="{DF70B3CF-C4D4-4BB8-AC5E-684BA0DC4190}" destId="{AC116498-0CDA-4AE8-B30F-B7C46889C3C7}" srcOrd="2" destOrd="0" presId="urn:microsoft.com/office/officeart/2008/layout/VerticalCurvedList"/>
    <dgm:cxn modelId="{8320E1E4-FD9A-4968-B503-3C53D4AC58BB}" type="presParOf" srcId="{DF70B3CF-C4D4-4BB8-AC5E-684BA0DC4190}" destId="{28F66982-518F-406B-970E-01DA9ACA3E60}" srcOrd="3" destOrd="0" presId="urn:microsoft.com/office/officeart/2008/layout/VerticalCurvedList"/>
    <dgm:cxn modelId="{F82EF490-09E2-48F1-8E2E-146F3F378F70}" type="presParOf" srcId="{9E663865-0C7C-47F7-9A1B-65C73977D6A6}" destId="{80B874BB-A1C7-4751-9EF1-40E122B8D75B}" srcOrd="1" destOrd="0" presId="urn:microsoft.com/office/officeart/2008/layout/VerticalCurvedList"/>
    <dgm:cxn modelId="{42BE9B14-C418-4A2B-B9E4-78FCFA47C4E3}" type="presParOf" srcId="{9E663865-0C7C-47F7-9A1B-65C73977D6A6}" destId="{AAFF1DD0-C030-4E13-95DC-FB7F8E9E05BF}" srcOrd="2" destOrd="0" presId="urn:microsoft.com/office/officeart/2008/layout/VerticalCurvedList"/>
    <dgm:cxn modelId="{C6EA5A9C-CC33-484E-B84C-9B447B711ED9}" type="presParOf" srcId="{AAFF1DD0-C030-4E13-95DC-FB7F8E9E05BF}" destId="{07EF5C98-9ED5-434D-B388-AF9EFDC19695}" srcOrd="0" destOrd="0" presId="urn:microsoft.com/office/officeart/2008/layout/VerticalCurvedList"/>
    <dgm:cxn modelId="{35ECF7D9-34B6-4743-A5BE-019A5F8C3BD5}" type="presParOf" srcId="{9E663865-0C7C-47F7-9A1B-65C73977D6A6}" destId="{16600608-B0FD-40DC-B950-09BCC74D5BE9}" srcOrd="3" destOrd="0" presId="urn:microsoft.com/office/officeart/2008/layout/VerticalCurvedList"/>
    <dgm:cxn modelId="{A0A7C468-1B3B-4F17-AC6C-6BE4D61711A7}" type="presParOf" srcId="{9E663865-0C7C-47F7-9A1B-65C73977D6A6}" destId="{5851A827-F0C2-49DB-BBB3-48167C309C1F}" srcOrd="4" destOrd="0" presId="urn:microsoft.com/office/officeart/2008/layout/VerticalCurvedList"/>
    <dgm:cxn modelId="{A8155DD7-05BD-459F-AB85-0FD8DAC8A0A1}" type="presParOf" srcId="{5851A827-F0C2-49DB-BBB3-48167C309C1F}" destId="{C484CA25-4C61-4687-990E-3B6885717D79}" srcOrd="0" destOrd="0" presId="urn:microsoft.com/office/officeart/2008/layout/VerticalCurvedList"/>
    <dgm:cxn modelId="{76A7676D-CEF9-4948-BACA-4EA34958E4D5}" type="presParOf" srcId="{9E663865-0C7C-47F7-9A1B-65C73977D6A6}" destId="{337807BB-E5B5-4A97-B00F-835B0ECC1BB1}" srcOrd="5" destOrd="0" presId="urn:microsoft.com/office/officeart/2008/layout/VerticalCurvedList"/>
    <dgm:cxn modelId="{3E3CBD68-5F8E-4CE1-876F-FE1890911E35}" type="presParOf" srcId="{9E663865-0C7C-47F7-9A1B-65C73977D6A6}" destId="{A419B40F-5D16-4C7B-AAB7-573046C5CCD4}" srcOrd="6" destOrd="0" presId="urn:microsoft.com/office/officeart/2008/layout/VerticalCurvedList"/>
    <dgm:cxn modelId="{2ACA31E2-3E93-46F7-A53F-DBB4C5E1A944}" type="presParOf" srcId="{A419B40F-5D16-4C7B-AAB7-573046C5CCD4}" destId="{EE1E7DDB-D2BB-42F6-928F-A6FB54905D3F}" srcOrd="0" destOrd="0" presId="urn:microsoft.com/office/officeart/2008/layout/VerticalCurvedList"/>
    <dgm:cxn modelId="{EA04979F-28B7-4927-BB5E-62E0E475D291}" type="presParOf" srcId="{9E663865-0C7C-47F7-9A1B-65C73977D6A6}" destId="{250C64E4-77D7-46ED-A228-8A7EA26280CF}" srcOrd="7" destOrd="0" presId="urn:microsoft.com/office/officeart/2008/layout/VerticalCurvedList"/>
    <dgm:cxn modelId="{DE486C69-97FB-4292-9DE2-60148AB067DB}" type="presParOf" srcId="{9E663865-0C7C-47F7-9A1B-65C73977D6A6}" destId="{03055620-6000-4326-B78C-64088B6C449D}" srcOrd="8" destOrd="0" presId="urn:microsoft.com/office/officeart/2008/layout/VerticalCurvedList"/>
    <dgm:cxn modelId="{2432ADBB-AD78-4BB6-BC9B-10512F9F4A43}" type="presParOf" srcId="{03055620-6000-4326-B78C-64088B6C449D}" destId="{B75D2EDE-1F08-4799-8A78-5E399875F3ED}" srcOrd="0" destOrd="0" presId="urn:microsoft.com/office/officeart/2008/layout/VerticalCurvedList"/>
    <dgm:cxn modelId="{0E2EB39F-C4B3-42EF-82EC-A0BB1ABC7560}" type="presParOf" srcId="{9E663865-0C7C-47F7-9A1B-65C73977D6A6}" destId="{2E8D71A1-5ECC-41D8-9342-FA75A730A7DF}" srcOrd="9" destOrd="0" presId="urn:microsoft.com/office/officeart/2008/layout/VerticalCurvedList"/>
    <dgm:cxn modelId="{EA58C989-5E31-45B0-89C4-00A2FF41E6D6}" type="presParOf" srcId="{9E663865-0C7C-47F7-9A1B-65C73977D6A6}" destId="{9C90E057-20C2-4F0A-969C-E4E1AF24DA74}" srcOrd="10" destOrd="0" presId="urn:microsoft.com/office/officeart/2008/layout/VerticalCurvedList"/>
    <dgm:cxn modelId="{251F3A11-28D2-4EE7-8202-54B5296E5CEE}" type="presParOf" srcId="{9C90E057-20C2-4F0A-969C-E4E1AF24DA74}" destId="{970939F1-A99A-45DD-826B-2032408D33AD}"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02691B2-3608-4F98-AB24-36F1F5E40221}"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s-PE"/>
        </a:p>
      </dgm:t>
    </dgm:pt>
    <dgm:pt modelId="{ED8FECD9-4408-4604-BBF1-A08946ADAD88}">
      <dgm:prSet phldrT="[Texto]" custT="1"/>
      <dgm:spPr/>
      <dgm:t>
        <a:bodyPr/>
        <a:lstStyle/>
        <a:p>
          <a:r>
            <a:rPr lang="es-PE" sz="1200">
              <a:latin typeface="Arial Narrow" panose="020B0606020202030204" pitchFamily="34" charset="0"/>
            </a:rPr>
            <a:t> Trujillo </a:t>
          </a:r>
        </a:p>
      </dgm:t>
    </dgm:pt>
    <dgm:pt modelId="{1A3B107E-4AB3-4BF4-BF2C-04495A92AE46}" type="parTrans" cxnId="{C90C989C-5A09-405A-A838-7EC8096655C1}">
      <dgm:prSet/>
      <dgm:spPr/>
      <dgm:t>
        <a:bodyPr/>
        <a:lstStyle/>
        <a:p>
          <a:endParaRPr lang="es-PE" sz="900">
            <a:latin typeface="Arial Narrow" panose="020B0606020202030204" pitchFamily="34" charset="0"/>
          </a:endParaRPr>
        </a:p>
      </dgm:t>
    </dgm:pt>
    <dgm:pt modelId="{D496D7BC-17BC-46FC-BB4E-8E97B5D3F804}" type="sibTrans" cxnId="{C90C989C-5A09-405A-A838-7EC8096655C1}">
      <dgm:prSet/>
      <dgm:spPr/>
      <dgm:t>
        <a:bodyPr/>
        <a:lstStyle/>
        <a:p>
          <a:endParaRPr lang="es-PE" sz="900">
            <a:latin typeface="Arial Narrow" panose="020B0606020202030204" pitchFamily="34" charset="0"/>
          </a:endParaRPr>
        </a:p>
      </dgm:t>
    </dgm:pt>
    <dgm:pt modelId="{E9FD1949-5E43-40CA-95D6-F5479F0FD531}">
      <dgm:prSet phldrT="[Texto]" custT="1"/>
      <dgm:spPr/>
      <dgm:t>
        <a:bodyPr/>
        <a:lstStyle/>
        <a:p>
          <a:r>
            <a:rPr lang="es-PE" sz="1200">
              <a:latin typeface="Arial Narrow" panose="020B0606020202030204" pitchFamily="34" charset="0"/>
            </a:rPr>
            <a:t>Papachay Market</a:t>
          </a:r>
        </a:p>
      </dgm:t>
    </dgm:pt>
    <dgm:pt modelId="{F2ABE03E-2406-43E1-9D99-F4DA3FFBD564}" type="parTrans" cxnId="{16E20A7F-E5C4-4689-BE02-4A19911DD221}">
      <dgm:prSet/>
      <dgm:spPr/>
      <dgm:t>
        <a:bodyPr/>
        <a:lstStyle/>
        <a:p>
          <a:endParaRPr lang="es-PE" sz="900">
            <a:latin typeface="Arial Narrow" panose="020B0606020202030204" pitchFamily="34" charset="0"/>
          </a:endParaRPr>
        </a:p>
      </dgm:t>
    </dgm:pt>
    <dgm:pt modelId="{20150732-800A-4837-8F33-F9222763C71A}" type="sibTrans" cxnId="{16E20A7F-E5C4-4689-BE02-4A19911DD221}">
      <dgm:prSet/>
      <dgm:spPr/>
      <dgm:t>
        <a:bodyPr/>
        <a:lstStyle/>
        <a:p>
          <a:endParaRPr lang="es-PE" sz="900">
            <a:latin typeface="Arial Narrow" panose="020B0606020202030204" pitchFamily="34" charset="0"/>
          </a:endParaRPr>
        </a:p>
      </dgm:t>
    </dgm:pt>
    <dgm:pt modelId="{A5B1FB09-362B-4F44-99BE-AE3AC9DB9707}">
      <dgm:prSet phldrT="[Texto]" custT="1"/>
      <dgm:spPr/>
      <dgm:t>
        <a:bodyPr/>
        <a:lstStyle/>
        <a:p>
          <a:r>
            <a:rPr lang="es-PE" sz="1200" b="1">
              <a:latin typeface="Arial Narrow" panose="020B0606020202030204" pitchFamily="34" charset="0"/>
            </a:rPr>
            <a:t>Tumbes</a:t>
          </a:r>
        </a:p>
      </dgm:t>
    </dgm:pt>
    <dgm:pt modelId="{96F593C4-0448-40D9-AC35-0168ED958C13}" type="parTrans" cxnId="{A54C1227-7633-4336-BD54-EE97A0FA78B8}">
      <dgm:prSet/>
      <dgm:spPr/>
      <dgm:t>
        <a:bodyPr/>
        <a:lstStyle/>
        <a:p>
          <a:endParaRPr lang="es-PE" sz="900">
            <a:latin typeface="Arial Narrow" panose="020B0606020202030204" pitchFamily="34" charset="0"/>
          </a:endParaRPr>
        </a:p>
      </dgm:t>
    </dgm:pt>
    <dgm:pt modelId="{7368F76F-8FD6-4B24-8140-EF75C00B7E78}" type="sibTrans" cxnId="{A54C1227-7633-4336-BD54-EE97A0FA78B8}">
      <dgm:prSet/>
      <dgm:spPr/>
      <dgm:t>
        <a:bodyPr/>
        <a:lstStyle/>
        <a:p>
          <a:endParaRPr lang="es-PE" sz="900">
            <a:latin typeface="Arial Narrow" panose="020B0606020202030204" pitchFamily="34" charset="0"/>
          </a:endParaRPr>
        </a:p>
      </dgm:t>
    </dgm:pt>
    <dgm:pt modelId="{5C8CDA99-CBFC-473D-A930-5DC07AC25045}">
      <dgm:prSet phldrT="[Texto]" custT="1"/>
      <dgm:spPr/>
      <dgm:t>
        <a:bodyPr/>
        <a:lstStyle/>
        <a:p>
          <a:r>
            <a:rPr lang="es-PE" sz="1200">
              <a:latin typeface="Arial Narrow" panose="020B0606020202030204" pitchFamily="34" charset="0"/>
            </a:rPr>
            <a:t>Empresa de Transportes Chilimasa - Taxi y Alquiler de Vehículos. </a:t>
          </a:r>
        </a:p>
      </dgm:t>
    </dgm:pt>
    <dgm:pt modelId="{E7849119-89D5-479C-B654-9DEA4D709400}" type="parTrans" cxnId="{D26C7E09-7DA8-4953-8033-0A195981666E}">
      <dgm:prSet/>
      <dgm:spPr/>
      <dgm:t>
        <a:bodyPr/>
        <a:lstStyle/>
        <a:p>
          <a:endParaRPr lang="es-PE" sz="900">
            <a:latin typeface="Arial Narrow" panose="020B0606020202030204" pitchFamily="34" charset="0"/>
          </a:endParaRPr>
        </a:p>
      </dgm:t>
    </dgm:pt>
    <dgm:pt modelId="{52BC9C49-DB7A-4132-BA69-76C03DB5548F}" type="sibTrans" cxnId="{D26C7E09-7DA8-4953-8033-0A195981666E}">
      <dgm:prSet/>
      <dgm:spPr/>
      <dgm:t>
        <a:bodyPr/>
        <a:lstStyle/>
        <a:p>
          <a:endParaRPr lang="es-PE" sz="900">
            <a:latin typeface="Arial Narrow" panose="020B0606020202030204" pitchFamily="34" charset="0"/>
          </a:endParaRPr>
        </a:p>
      </dgm:t>
    </dgm:pt>
    <dgm:pt modelId="{5095530F-BAFE-4240-B75C-E0E8AE1BEB1D}">
      <dgm:prSet phldrT="[Texto]" custT="1"/>
      <dgm:spPr/>
      <dgm:t>
        <a:bodyPr/>
        <a:lstStyle/>
        <a:p>
          <a:r>
            <a:rPr lang="es-PE" sz="1200" b="1">
              <a:latin typeface="Arial Narrow" panose="020B0606020202030204" pitchFamily="34" charset="0"/>
            </a:rPr>
            <a:t>Iquitos</a:t>
          </a:r>
        </a:p>
      </dgm:t>
    </dgm:pt>
    <dgm:pt modelId="{B3A4426E-6419-454E-8224-DC39CD53BD34}" type="parTrans" cxnId="{FBC08982-78A7-4524-8ECF-7F54FFFCD3A5}">
      <dgm:prSet/>
      <dgm:spPr/>
      <dgm:t>
        <a:bodyPr/>
        <a:lstStyle/>
        <a:p>
          <a:endParaRPr lang="es-PE" sz="900">
            <a:latin typeface="Arial Narrow" panose="020B0606020202030204" pitchFamily="34" charset="0"/>
          </a:endParaRPr>
        </a:p>
      </dgm:t>
    </dgm:pt>
    <dgm:pt modelId="{5F394656-2797-4EA5-8B01-FFF4BFC1EAA8}" type="sibTrans" cxnId="{FBC08982-78A7-4524-8ECF-7F54FFFCD3A5}">
      <dgm:prSet/>
      <dgm:spPr/>
      <dgm:t>
        <a:bodyPr/>
        <a:lstStyle/>
        <a:p>
          <a:endParaRPr lang="es-PE" sz="900">
            <a:latin typeface="Arial Narrow" panose="020B0606020202030204" pitchFamily="34" charset="0"/>
          </a:endParaRPr>
        </a:p>
      </dgm:t>
    </dgm:pt>
    <dgm:pt modelId="{0272DF43-B494-4FA2-913A-916CF095629D}">
      <dgm:prSet phldrT="[Texto]" custT="1"/>
      <dgm:spPr/>
      <dgm:t>
        <a:bodyPr/>
        <a:lstStyle/>
        <a:p>
          <a:r>
            <a:rPr lang="es-PE" sz="1200">
              <a:latin typeface="Arial Narrow" panose="020B0606020202030204" pitchFamily="34" charset="0"/>
            </a:rPr>
            <a:t>Papachay Market - ampliación de local</a:t>
          </a:r>
        </a:p>
      </dgm:t>
    </dgm:pt>
    <dgm:pt modelId="{2AFEB340-670C-40F3-8487-5535CCBF7068}" type="parTrans" cxnId="{6A32E8CE-43A8-4457-85CE-8A9A5671E525}">
      <dgm:prSet/>
      <dgm:spPr/>
      <dgm:t>
        <a:bodyPr/>
        <a:lstStyle/>
        <a:p>
          <a:endParaRPr lang="es-PE" sz="900">
            <a:latin typeface="Arial Narrow" panose="020B0606020202030204" pitchFamily="34" charset="0"/>
          </a:endParaRPr>
        </a:p>
      </dgm:t>
    </dgm:pt>
    <dgm:pt modelId="{6D9B4E4B-5FA5-4B9A-83CB-5CDB135EF150}" type="sibTrans" cxnId="{6A32E8CE-43A8-4457-85CE-8A9A5671E525}">
      <dgm:prSet/>
      <dgm:spPr/>
      <dgm:t>
        <a:bodyPr/>
        <a:lstStyle/>
        <a:p>
          <a:endParaRPr lang="es-PE" sz="900">
            <a:latin typeface="Arial Narrow" panose="020B0606020202030204" pitchFamily="34" charset="0"/>
          </a:endParaRPr>
        </a:p>
      </dgm:t>
    </dgm:pt>
    <dgm:pt modelId="{F32A931D-46BD-4761-9F90-A6045FBE78FB}">
      <dgm:prSet phldrT="[Texto]" custT="1"/>
      <dgm:spPr/>
      <dgm:t>
        <a:bodyPr/>
        <a:lstStyle/>
        <a:p>
          <a:r>
            <a:rPr lang="es-PE" sz="1200">
              <a:latin typeface="Arial Narrow" panose="020B0606020202030204" pitchFamily="34" charset="0"/>
            </a:rPr>
            <a:t>Maloka - helados </a:t>
          </a:r>
        </a:p>
      </dgm:t>
    </dgm:pt>
    <dgm:pt modelId="{56325CB7-D9BF-4DC8-B161-46E9426C3728}" type="parTrans" cxnId="{1CFCBCC8-4A56-48C0-904C-324C127575F6}">
      <dgm:prSet/>
      <dgm:spPr/>
      <dgm:t>
        <a:bodyPr/>
        <a:lstStyle/>
        <a:p>
          <a:endParaRPr lang="es-PE"/>
        </a:p>
      </dgm:t>
    </dgm:pt>
    <dgm:pt modelId="{315167C9-CD9A-4D9B-8FF2-EA2DC531DA94}" type="sibTrans" cxnId="{1CFCBCC8-4A56-48C0-904C-324C127575F6}">
      <dgm:prSet/>
      <dgm:spPr/>
      <dgm:t>
        <a:bodyPr/>
        <a:lstStyle/>
        <a:p>
          <a:endParaRPr lang="es-PE"/>
        </a:p>
      </dgm:t>
    </dgm:pt>
    <dgm:pt modelId="{E1FCC183-AC5E-4D9F-B2FE-67C97433548B}">
      <dgm:prSet phldrT="[Texto]" custT="1"/>
      <dgm:spPr/>
      <dgm:t>
        <a:bodyPr/>
        <a:lstStyle/>
        <a:p>
          <a:r>
            <a:rPr lang="es-PE" sz="1200">
              <a:latin typeface="Arial Narrow" panose="020B0606020202030204" pitchFamily="34" charset="0"/>
            </a:rPr>
            <a:t>Raga Retail - Gift Shop</a:t>
          </a:r>
        </a:p>
      </dgm:t>
    </dgm:pt>
    <dgm:pt modelId="{2203302E-72AA-4DC9-8BBA-F2B6B518F8B5}" type="parTrans" cxnId="{E29A1CD3-477B-481A-9C33-1FDA6E9C565A}">
      <dgm:prSet/>
      <dgm:spPr/>
      <dgm:t>
        <a:bodyPr/>
        <a:lstStyle/>
        <a:p>
          <a:endParaRPr lang="es-PE"/>
        </a:p>
      </dgm:t>
    </dgm:pt>
    <dgm:pt modelId="{C5D0ABC1-3443-43E1-8A25-E9BC4122DB31}" type="sibTrans" cxnId="{E29A1CD3-477B-481A-9C33-1FDA6E9C565A}">
      <dgm:prSet/>
      <dgm:spPr/>
      <dgm:t>
        <a:bodyPr/>
        <a:lstStyle/>
        <a:p>
          <a:endParaRPr lang="es-PE"/>
        </a:p>
      </dgm:t>
    </dgm:pt>
    <dgm:pt modelId="{BDDFFC30-B534-4DCF-BCB8-AAEC87B7F4CC}" type="pres">
      <dgm:prSet presAssocID="{B02691B2-3608-4F98-AB24-36F1F5E40221}" presName="Name0" presStyleCnt="0">
        <dgm:presLayoutVars>
          <dgm:dir/>
          <dgm:animLvl val="lvl"/>
          <dgm:resizeHandles val="exact"/>
        </dgm:presLayoutVars>
      </dgm:prSet>
      <dgm:spPr/>
    </dgm:pt>
    <dgm:pt modelId="{B7C7F3BB-D9DC-4CCB-BBF6-43319AE77E64}" type="pres">
      <dgm:prSet presAssocID="{ED8FECD9-4408-4604-BBF1-A08946ADAD88}" presName="composite" presStyleCnt="0"/>
      <dgm:spPr/>
    </dgm:pt>
    <dgm:pt modelId="{7A194C4F-4286-4267-952D-806364954E34}" type="pres">
      <dgm:prSet presAssocID="{ED8FECD9-4408-4604-BBF1-A08946ADAD88}" presName="parTx" presStyleLbl="alignNode1" presStyleIdx="0" presStyleCnt="3">
        <dgm:presLayoutVars>
          <dgm:chMax val="0"/>
          <dgm:chPref val="0"/>
          <dgm:bulletEnabled val="1"/>
        </dgm:presLayoutVars>
      </dgm:prSet>
      <dgm:spPr/>
    </dgm:pt>
    <dgm:pt modelId="{4B2D870B-F548-4CCC-9C05-EF1978396F2D}" type="pres">
      <dgm:prSet presAssocID="{ED8FECD9-4408-4604-BBF1-A08946ADAD88}" presName="desTx" presStyleLbl="alignAccFollowNode1" presStyleIdx="0" presStyleCnt="3">
        <dgm:presLayoutVars>
          <dgm:bulletEnabled val="1"/>
        </dgm:presLayoutVars>
      </dgm:prSet>
      <dgm:spPr/>
    </dgm:pt>
    <dgm:pt modelId="{8E3748FD-1E5F-4798-B84E-7CABC8A69453}" type="pres">
      <dgm:prSet presAssocID="{D496D7BC-17BC-46FC-BB4E-8E97B5D3F804}" presName="space" presStyleCnt="0"/>
      <dgm:spPr/>
    </dgm:pt>
    <dgm:pt modelId="{68D2C8E4-A653-458C-9A32-3C6E97FEEEA7}" type="pres">
      <dgm:prSet presAssocID="{A5B1FB09-362B-4F44-99BE-AE3AC9DB9707}" presName="composite" presStyleCnt="0"/>
      <dgm:spPr/>
    </dgm:pt>
    <dgm:pt modelId="{D0CB31FC-1DDB-4BD9-910F-5CB12D03E0E2}" type="pres">
      <dgm:prSet presAssocID="{A5B1FB09-362B-4F44-99BE-AE3AC9DB9707}" presName="parTx" presStyleLbl="alignNode1" presStyleIdx="1" presStyleCnt="3">
        <dgm:presLayoutVars>
          <dgm:chMax val="0"/>
          <dgm:chPref val="0"/>
          <dgm:bulletEnabled val="1"/>
        </dgm:presLayoutVars>
      </dgm:prSet>
      <dgm:spPr/>
    </dgm:pt>
    <dgm:pt modelId="{220228E7-C9B6-4844-9F72-54404F571DD1}" type="pres">
      <dgm:prSet presAssocID="{A5B1FB09-362B-4F44-99BE-AE3AC9DB9707}" presName="desTx" presStyleLbl="alignAccFollowNode1" presStyleIdx="1" presStyleCnt="3">
        <dgm:presLayoutVars>
          <dgm:bulletEnabled val="1"/>
        </dgm:presLayoutVars>
      </dgm:prSet>
      <dgm:spPr/>
    </dgm:pt>
    <dgm:pt modelId="{8CCA2450-8182-47B0-A518-3F1918A08CC2}" type="pres">
      <dgm:prSet presAssocID="{7368F76F-8FD6-4B24-8140-EF75C00B7E78}" presName="space" presStyleCnt="0"/>
      <dgm:spPr/>
    </dgm:pt>
    <dgm:pt modelId="{85A27BBE-744A-4CEB-8E37-E07DB9F4764C}" type="pres">
      <dgm:prSet presAssocID="{5095530F-BAFE-4240-B75C-E0E8AE1BEB1D}" presName="composite" presStyleCnt="0"/>
      <dgm:spPr/>
    </dgm:pt>
    <dgm:pt modelId="{00ADBB2F-4BD1-4134-AB9C-5FCBE44A65E2}" type="pres">
      <dgm:prSet presAssocID="{5095530F-BAFE-4240-B75C-E0E8AE1BEB1D}" presName="parTx" presStyleLbl="alignNode1" presStyleIdx="2" presStyleCnt="3">
        <dgm:presLayoutVars>
          <dgm:chMax val="0"/>
          <dgm:chPref val="0"/>
          <dgm:bulletEnabled val="1"/>
        </dgm:presLayoutVars>
      </dgm:prSet>
      <dgm:spPr/>
    </dgm:pt>
    <dgm:pt modelId="{803EB0DE-54FA-4DBB-A953-121163F37588}" type="pres">
      <dgm:prSet presAssocID="{5095530F-BAFE-4240-B75C-E0E8AE1BEB1D}" presName="desTx" presStyleLbl="alignAccFollowNode1" presStyleIdx="2" presStyleCnt="3">
        <dgm:presLayoutVars>
          <dgm:bulletEnabled val="1"/>
        </dgm:presLayoutVars>
      </dgm:prSet>
      <dgm:spPr/>
    </dgm:pt>
  </dgm:ptLst>
  <dgm:cxnLst>
    <dgm:cxn modelId="{D26C7E09-7DA8-4953-8033-0A195981666E}" srcId="{A5B1FB09-362B-4F44-99BE-AE3AC9DB9707}" destId="{5C8CDA99-CBFC-473D-A930-5DC07AC25045}" srcOrd="0" destOrd="0" parTransId="{E7849119-89D5-479C-B654-9DEA4D709400}" sibTransId="{52BC9C49-DB7A-4132-BA69-76C03DB5548F}"/>
    <dgm:cxn modelId="{A8114115-442D-491A-933D-D8E1F474783A}" type="presOf" srcId="{E9FD1949-5E43-40CA-95D6-F5479F0FD531}" destId="{4B2D870B-F548-4CCC-9C05-EF1978396F2D}" srcOrd="0" destOrd="0" presId="urn:microsoft.com/office/officeart/2005/8/layout/hList1"/>
    <dgm:cxn modelId="{0D300A26-C29D-482D-A1B4-17E975B89CA4}" type="presOf" srcId="{B02691B2-3608-4F98-AB24-36F1F5E40221}" destId="{BDDFFC30-B534-4DCF-BCB8-AAEC87B7F4CC}" srcOrd="0" destOrd="0" presId="urn:microsoft.com/office/officeart/2005/8/layout/hList1"/>
    <dgm:cxn modelId="{A54C1227-7633-4336-BD54-EE97A0FA78B8}" srcId="{B02691B2-3608-4F98-AB24-36F1F5E40221}" destId="{A5B1FB09-362B-4F44-99BE-AE3AC9DB9707}" srcOrd="1" destOrd="0" parTransId="{96F593C4-0448-40D9-AC35-0168ED958C13}" sibTransId="{7368F76F-8FD6-4B24-8140-EF75C00B7E78}"/>
    <dgm:cxn modelId="{16E20A7F-E5C4-4689-BE02-4A19911DD221}" srcId="{ED8FECD9-4408-4604-BBF1-A08946ADAD88}" destId="{E9FD1949-5E43-40CA-95D6-F5479F0FD531}" srcOrd="0" destOrd="0" parTransId="{F2ABE03E-2406-43E1-9D99-F4DA3FFBD564}" sibTransId="{20150732-800A-4837-8F33-F9222763C71A}"/>
    <dgm:cxn modelId="{157D857F-BD4F-47C2-8CD2-87D8AE2713CD}" type="presOf" srcId="{A5B1FB09-362B-4F44-99BE-AE3AC9DB9707}" destId="{D0CB31FC-1DDB-4BD9-910F-5CB12D03E0E2}" srcOrd="0" destOrd="0" presId="urn:microsoft.com/office/officeart/2005/8/layout/hList1"/>
    <dgm:cxn modelId="{FBC08982-78A7-4524-8ECF-7F54FFFCD3A5}" srcId="{B02691B2-3608-4F98-AB24-36F1F5E40221}" destId="{5095530F-BAFE-4240-B75C-E0E8AE1BEB1D}" srcOrd="2" destOrd="0" parTransId="{B3A4426E-6419-454E-8224-DC39CD53BD34}" sibTransId="{5F394656-2797-4EA5-8B01-FFF4BFC1EAA8}"/>
    <dgm:cxn modelId="{C921C996-0655-428F-A7E8-6127C6B8CBA1}" type="presOf" srcId="{F32A931D-46BD-4761-9F90-A6045FBE78FB}" destId="{803EB0DE-54FA-4DBB-A953-121163F37588}" srcOrd="0" destOrd="1" presId="urn:microsoft.com/office/officeart/2005/8/layout/hList1"/>
    <dgm:cxn modelId="{633C7297-4EAF-41CA-B980-499CC8883192}" type="presOf" srcId="{E1FCC183-AC5E-4D9F-B2FE-67C97433548B}" destId="{4B2D870B-F548-4CCC-9C05-EF1978396F2D}" srcOrd="0" destOrd="1" presId="urn:microsoft.com/office/officeart/2005/8/layout/hList1"/>
    <dgm:cxn modelId="{D9FEAD9A-DCB2-4DC1-8121-9A9F3E67D3B2}" type="presOf" srcId="{5095530F-BAFE-4240-B75C-E0E8AE1BEB1D}" destId="{00ADBB2F-4BD1-4134-AB9C-5FCBE44A65E2}" srcOrd="0" destOrd="0" presId="urn:microsoft.com/office/officeart/2005/8/layout/hList1"/>
    <dgm:cxn modelId="{C90C989C-5A09-405A-A838-7EC8096655C1}" srcId="{B02691B2-3608-4F98-AB24-36F1F5E40221}" destId="{ED8FECD9-4408-4604-BBF1-A08946ADAD88}" srcOrd="0" destOrd="0" parTransId="{1A3B107E-4AB3-4BF4-BF2C-04495A92AE46}" sibTransId="{D496D7BC-17BC-46FC-BB4E-8E97B5D3F804}"/>
    <dgm:cxn modelId="{A474A0A7-3312-44C4-85DF-6D569BFB6C14}" type="presOf" srcId="{ED8FECD9-4408-4604-BBF1-A08946ADAD88}" destId="{7A194C4F-4286-4267-952D-806364954E34}" srcOrd="0" destOrd="0" presId="urn:microsoft.com/office/officeart/2005/8/layout/hList1"/>
    <dgm:cxn modelId="{1CFCBCC8-4A56-48C0-904C-324C127575F6}" srcId="{5095530F-BAFE-4240-B75C-E0E8AE1BEB1D}" destId="{F32A931D-46BD-4761-9F90-A6045FBE78FB}" srcOrd="1" destOrd="0" parTransId="{56325CB7-D9BF-4DC8-B161-46E9426C3728}" sibTransId="{315167C9-CD9A-4D9B-8FF2-EA2DC531DA94}"/>
    <dgm:cxn modelId="{6A32E8CE-43A8-4457-85CE-8A9A5671E525}" srcId="{5095530F-BAFE-4240-B75C-E0E8AE1BEB1D}" destId="{0272DF43-B494-4FA2-913A-916CF095629D}" srcOrd="0" destOrd="0" parTransId="{2AFEB340-670C-40F3-8487-5535CCBF7068}" sibTransId="{6D9B4E4B-5FA5-4B9A-83CB-5CDB135EF150}"/>
    <dgm:cxn modelId="{E29A1CD3-477B-481A-9C33-1FDA6E9C565A}" srcId="{ED8FECD9-4408-4604-BBF1-A08946ADAD88}" destId="{E1FCC183-AC5E-4D9F-B2FE-67C97433548B}" srcOrd="1" destOrd="0" parTransId="{2203302E-72AA-4DC9-8BBA-F2B6B518F8B5}" sibTransId="{C5D0ABC1-3443-43E1-8A25-E9BC4122DB31}"/>
    <dgm:cxn modelId="{AA2EDCE1-F7CD-415D-8317-B6AAF83BDF43}" type="presOf" srcId="{0272DF43-B494-4FA2-913A-916CF095629D}" destId="{803EB0DE-54FA-4DBB-A953-121163F37588}" srcOrd="0" destOrd="0" presId="urn:microsoft.com/office/officeart/2005/8/layout/hList1"/>
    <dgm:cxn modelId="{2B1057E2-B1BA-4946-A45A-808C04B1C5D8}" type="presOf" srcId="{5C8CDA99-CBFC-473D-A930-5DC07AC25045}" destId="{220228E7-C9B6-4844-9F72-54404F571DD1}" srcOrd="0" destOrd="0" presId="urn:microsoft.com/office/officeart/2005/8/layout/hList1"/>
    <dgm:cxn modelId="{4CEFD668-6427-4E10-95B2-8386E5CDFACD}" type="presParOf" srcId="{BDDFFC30-B534-4DCF-BCB8-AAEC87B7F4CC}" destId="{B7C7F3BB-D9DC-4CCB-BBF6-43319AE77E64}" srcOrd="0" destOrd="0" presId="urn:microsoft.com/office/officeart/2005/8/layout/hList1"/>
    <dgm:cxn modelId="{357F3B68-26B6-4601-96D3-26207F490A6B}" type="presParOf" srcId="{B7C7F3BB-D9DC-4CCB-BBF6-43319AE77E64}" destId="{7A194C4F-4286-4267-952D-806364954E34}" srcOrd="0" destOrd="0" presId="urn:microsoft.com/office/officeart/2005/8/layout/hList1"/>
    <dgm:cxn modelId="{69A385F5-14D5-4FBD-966B-CD4610AD1032}" type="presParOf" srcId="{B7C7F3BB-D9DC-4CCB-BBF6-43319AE77E64}" destId="{4B2D870B-F548-4CCC-9C05-EF1978396F2D}" srcOrd="1" destOrd="0" presId="urn:microsoft.com/office/officeart/2005/8/layout/hList1"/>
    <dgm:cxn modelId="{DCE3AB5C-4931-42C2-A5C0-9E8B7E466956}" type="presParOf" srcId="{BDDFFC30-B534-4DCF-BCB8-AAEC87B7F4CC}" destId="{8E3748FD-1E5F-4798-B84E-7CABC8A69453}" srcOrd="1" destOrd="0" presId="urn:microsoft.com/office/officeart/2005/8/layout/hList1"/>
    <dgm:cxn modelId="{DCA36175-40AC-425A-B657-9A8ADBFA24F5}" type="presParOf" srcId="{BDDFFC30-B534-4DCF-BCB8-AAEC87B7F4CC}" destId="{68D2C8E4-A653-458C-9A32-3C6E97FEEEA7}" srcOrd="2" destOrd="0" presId="urn:microsoft.com/office/officeart/2005/8/layout/hList1"/>
    <dgm:cxn modelId="{52C3FFF3-0F14-4182-A298-E62DBE3FC4FC}" type="presParOf" srcId="{68D2C8E4-A653-458C-9A32-3C6E97FEEEA7}" destId="{D0CB31FC-1DDB-4BD9-910F-5CB12D03E0E2}" srcOrd="0" destOrd="0" presId="urn:microsoft.com/office/officeart/2005/8/layout/hList1"/>
    <dgm:cxn modelId="{C165FE4F-0F46-433E-92E4-0FDE3FECD80C}" type="presParOf" srcId="{68D2C8E4-A653-458C-9A32-3C6E97FEEEA7}" destId="{220228E7-C9B6-4844-9F72-54404F571DD1}" srcOrd="1" destOrd="0" presId="urn:microsoft.com/office/officeart/2005/8/layout/hList1"/>
    <dgm:cxn modelId="{015138A8-CEEE-4113-8C83-08B57811687E}" type="presParOf" srcId="{BDDFFC30-B534-4DCF-BCB8-AAEC87B7F4CC}" destId="{8CCA2450-8182-47B0-A518-3F1918A08CC2}" srcOrd="3" destOrd="0" presId="urn:microsoft.com/office/officeart/2005/8/layout/hList1"/>
    <dgm:cxn modelId="{5E35DF2B-F199-4A6F-9CE7-06A76437A142}" type="presParOf" srcId="{BDDFFC30-B534-4DCF-BCB8-AAEC87B7F4CC}" destId="{85A27BBE-744A-4CEB-8E37-E07DB9F4764C}" srcOrd="4" destOrd="0" presId="urn:microsoft.com/office/officeart/2005/8/layout/hList1"/>
    <dgm:cxn modelId="{C9987A3A-3610-4550-A9E6-D0AED82D28A3}" type="presParOf" srcId="{85A27BBE-744A-4CEB-8E37-E07DB9F4764C}" destId="{00ADBB2F-4BD1-4134-AB9C-5FCBE44A65E2}" srcOrd="0" destOrd="0" presId="urn:microsoft.com/office/officeart/2005/8/layout/hList1"/>
    <dgm:cxn modelId="{D6995ECD-58B2-4AEF-957E-288E5E694BDF}" type="presParOf" srcId="{85A27BBE-744A-4CEB-8E37-E07DB9F4764C}" destId="{803EB0DE-54FA-4DBB-A953-121163F37588}"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02691B2-3608-4F98-AB24-36F1F5E40221}"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s-PE"/>
        </a:p>
      </dgm:t>
    </dgm:pt>
    <dgm:pt modelId="{ED8FECD9-4408-4604-BBF1-A08946ADAD88}">
      <dgm:prSet phldrT="[Texto]" custT="1"/>
      <dgm:spPr/>
      <dgm:t>
        <a:bodyPr/>
        <a:lstStyle/>
        <a:p>
          <a:r>
            <a:rPr lang="es-PE" sz="1200" b="1">
              <a:latin typeface="Arial Narrow" panose="020B0606020202030204" pitchFamily="34" charset="0"/>
            </a:rPr>
            <a:t>Huaraz</a:t>
          </a:r>
          <a:r>
            <a:rPr lang="es-PE" sz="1200">
              <a:latin typeface="Arial Narrow" panose="020B0606020202030204" pitchFamily="34" charset="0"/>
            </a:rPr>
            <a:t> </a:t>
          </a:r>
        </a:p>
      </dgm:t>
    </dgm:pt>
    <dgm:pt modelId="{1A3B107E-4AB3-4BF4-BF2C-04495A92AE46}" type="parTrans" cxnId="{C90C989C-5A09-405A-A838-7EC8096655C1}">
      <dgm:prSet/>
      <dgm:spPr/>
      <dgm:t>
        <a:bodyPr/>
        <a:lstStyle/>
        <a:p>
          <a:endParaRPr lang="es-PE" sz="900">
            <a:latin typeface="Arial Narrow" panose="020B0606020202030204" pitchFamily="34" charset="0"/>
          </a:endParaRPr>
        </a:p>
      </dgm:t>
    </dgm:pt>
    <dgm:pt modelId="{D496D7BC-17BC-46FC-BB4E-8E97B5D3F804}" type="sibTrans" cxnId="{C90C989C-5A09-405A-A838-7EC8096655C1}">
      <dgm:prSet/>
      <dgm:spPr/>
      <dgm:t>
        <a:bodyPr/>
        <a:lstStyle/>
        <a:p>
          <a:endParaRPr lang="es-PE" sz="900">
            <a:latin typeface="Arial Narrow" panose="020B0606020202030204" pitchFamily="34" charset="0"/>
          </a:endParaRPr>
        </a:p>
      </dgm:t>
    </dgm:pt>
    <dgm:pt modelId="{E9FD1949-5E43-40CA-95D6-F5479F0FD531}">
      <dgm:prSet phldrT="[Texto]" custT="1"/>
      <dgm:spPr/>
      <dgm:t>
        <a:bodyPr/>
        <a:lstStyle/>
        <a:p>
          <a:r>
            <a:rPr lang="es-PE" sz="1200">
              <a:latin typeface="Arial Narrow" panose="020B0606020202030204" pitchFamily="34" charset="0"/>
            </a:rPr>
            <a:t>Corporacion Servicios D'luxe - servicios turisticos</a:t>
          </a:r>
        </a:p>
      </dgm:t>
    </dgm:pt>
    <dgm:pt modelId="{F2ABE03E-2406-43E1-9D99-F4DA3FFBD564}" type="parTrans" cxnId="{16E20A7F-E5C4-4689-BE02-4A19911DD221}">
      <dgm:prSet/>
      <dgm:spPr/>
      <dgm:t>
        <a:bodyPr/>
        <a:lstStyle/>
        <a:p>
          <a:endParaRPr lang="es-PE" sz="900">
            <a:latin typeface="Arial Narrow" panose="020B0606020202030204" pitchFamily="34" charset="0"/>
          </a:endParaRPr>
        </a:p>
      </dgm:t>
    </dgm:pt>
    <dgm:pt modelId="{20150732-800A-4837-8F33-F9222763C71A}" type="sibTrans" cxnId="{16E20A7F-E5C4-4689-BE02-4A19911DD221}">
      <dgm:prSet/>
      <dgm:spPr/>
      <dgm:t>
        <a:bodyPr/>
        <a:lstStyle/>
        <a:p>
          <a:endParaRPr lang="es-PE" sz="900">
            <a:latin typeface="Arial Narrow" panose="020B0606020202030204" pitchFamily="34" charset="0"/>
          </a:endParaRPr>
        </a:p>
      </dgm:t>
    </dgm:pt>
    <dgm:pt modelId="{A5B1FB09-362B-4F44-99BE-AE3AC9DB9707}">
      <dgm:prSet phldrT="[Texto]" custT="1"/>
      <dgm:spPr/>
      <dgm:t>
        <a:bodyPr/>
        <a:lstStyle/>
        <a:p>
          <a:r>
            <a:rPr lang="es-PE" sz="1200" b="1">
              <a:latin typeface="Arial Narrow" panose="020B0606020202030204" pitchFamily="34" charset="0"/>
            </a:rPr>
            <a:t>Pucallpa</a:t>
          </a:r>
        </a:p>
      </dgm:t>
    </dgm:pt>
    <dgm:pt modelId="{96F593C4-0448-40D9-AC35-0168ED958C13}" type="parTrans" cxnId="{A54C1227-7633-4336-BD54-EE97A0FA78B8}">
      <dgm:prSet/>
      <dgm:spPr/>
      <dgm:t>
        <a:bodyPr/>
        <a:lstStyle/>
        <a:p>
          <a:endParaRPr lang="es-PE" sz="900">
            <a:latin typeface="Arial Narrow" panose="020B0606020202030204" pitchFamily="34" charset="0"/>
          </a:endParaRPr>
        </a:p>
      </dgm:t>
    </dgm:pt>
    <dgm:pt modelId="{7368F76F-8FD6-4B24-8140-EF75C00B7E78}" type="sibTrans" cxnId="{A54C1227-7633-4336-BD54-EE97A0FA78B8}">
      <dgm:prSet/>
      <dgm:spPr/>
      <dgm:t>
        <a:bodyPr/>
        <a:lstStyle/>
        <a:p>
          <a:endParaRPr lang="es-PE" sz="900">
            <a:latin typeface="Arial Narrow" panose="020B0606020202030204" pitchFamily="34" charset="0"/>
          </a:endParaRPr>
        </a:p>
      </dgm:t>
    </dgm:pt>
    <dgm:pt modelId="{5C8CDA99-CBFC-473D-A930-5DC07AC25045}">
      <dgm:prSet phldrT="[Texto]" custT="1"/>
      <dgm:spPr/>
      <dgm:t>
        <a:bodyPr/>
        <a:lstStyle/>
        <a:p>
          <a:r>
            <a:rPr lang="es-PE" sz="1200">
              <a:latin typeface="Arial Narrow" panose="020B0606020202030204" pitchFamily="34" charset="0"/>
            </a:rPr>
            <a:t>D´Karos - Helados y Cremoladas</a:t>
          </a:r>
        </a:p>
      </dgm:t>
    </dgm:pt>
    <dgm:pt modelId="{E7849119-89D5-479C-B654-9DEA4D709400}" type="parTrans" cxnId="{D26C7E09-7DA8-4953-8033-0A195981666E}">
      <dgm:prSet/>
      <dgm:spPr/>
      <dgm:t>
        <a:bodyPr/>
        <a:lstStyle/>
        <a:p>
          <a:endParaRPr lang="es-PE" sz="900">
            <a:latin typeface="Arial Narrow" panose="020B0606020202030204" pitchFamily="34" charset="0"/>
          </a:endParaRPr>
        </a:p>
      </dgm:t>
    </dgm:pt>
    <dgm:pt modelId="{52BC9C49-DB7A-4132-BA69-76C03DB5548F}" type="sibTrans" cxnId="{D26C7E09-7DA8-4953-8033-0A195981666E}">
      <dgm:prSet/>
      <dgm:spPr/>
      <dgm:t>
        <a:bodyPr/>
        <a:lstStyle/>
        <a:p>
          <a:endParaRPr lang="es-PE" sz="900">
            <a:latin typeface="Arial Narrow" panose="020B0606020202030204" pitchFamily="34" charset="0"/>
          </a:endParaRPr>
        </a:p>
      </dgm:t>
    </dgm:pt>
    <dgm:pt modelId="{5095530F-BAFE-4240-B75C-E0E8AE1BEB1D}">
      <dgm:prSet phldrT="[Texto]" custT="1"/>
      <dgm:spPr/>
      <dgm:t>
        <a:bodyPr/>
        <a:lstStyle/>
        <a:p>
          <a:r>
            <a:rPr lang="es-PE" sz="1200" b="1">
              <a:latin typeface="Arial Narrow" panose="020B0606020202030204" pitchFamily="34" charset="0"/>
            </a:rPr>
            <a:t>Tarapoto</a:t>
          </a:r>
        </a:p>
      </dgm:t>
    </dgm:pt>
    <dgm:pt modelId="{B3A4426E-6419-454E-8224-DC39CD53BD34}" type="parTrans" cxnId="{FBC08982-78A7-4524-8ECF-7F54FFFCD3A5}">
      <dgm:prSet/>
      <dgm:spPr/>
      <dgm:t>
        <a:bodyPr/>
        <a:lstStyle/>
        <a:p>
          <a:endParaRPr lang="es-PE" sz="900">
            <a:latin typeface="Arial Narrow" panose="020B0606020202030204" pitchFamily="34" charset="0"/>
          </a:endParaRPr>
        </a:p>
      </dgm:t>
    </dgm:pt>
    <dgm:pt modelId="{5F394656-2797-4EA5-8B01-FFF4BFC1EAA8}" type="sibTrans" cxnId="{FBC08982-78A7-4524-8ECF-7F54FFFCD3A5}">
      <dgm:prSet/>
      <dgm:spPr/>
      <dgm:t>
        <a:bodyPr/>
        <a:lstStyle/>
        <a:p>
          <a:endParaRPr lang="es-PE" sz="900">
            <a:latin typeface="Arial Narrow" panose="020B0606020202030204" pitchFamily="34" charset="0"/>
          </a:endParaRPr>
        </a:p>
      </dgm:t>
    </dgm:pt>
    <dgm:pt modelId="{0272DF43-B494-4FA2-913A-916CF095629D}">
      <dgm:prSet phldrT="[Texto]" custT="1"/>
      <dgm:spPr/>
      <dgm:t>
        <a:bodyPr/>
        <a:lstStyle/>
        <a:p>
          <a:r>
            <a:rPr lang="es-PE" sz="1200" dirty="0" err="1">
              <a:latin typeface="Arial Narrow" panose="020B0606020202030204" pitchFamily="34" charset="0"/>
            </a:rPr>
            <a:t>D´Karos</a:t>
          </a:r>
          <a:r>
            <a:rPr lang="es-PE" sz="1200" dirty="0">
              <a:latin typeface="Arial Narrow" panose="020B0606020202030204" pitchFamily="34" charset="0"/>
            </a:rPr>
            <a:t> - Helados y Cremoladas</a:t>
          </a:r>
        </a:p>
      </dgm:t>
    </dgm:pt>
    <dgm:pt modelId="{2AFEB340-670C-40F3-8487-5535CCBF7068}" type="parTrans" cxnId="{6A32E8CE-43A8-4457-85CE-8A9A5671E525}">
      <dgm:prSet/>
      <dgm:spPr/>
      <dgm:t>
        <a:bodyPr/>
        <a:lstStyle/>
        <a:p>
          <a:endParaRPr lang="es-PE" sz="900">
            <a:latin typeface="Arial Narrow" panose="020B0606020202030204" pitchFamily="34" charset="0"/>
          </a:endParaRPr>
        </a:p>
      </dgm:t>
    </dgm:pt>
    <dgm:pt modelId="{6D9B4E4B-5FA5-4B9A-83CB-5CDB135EF150}" type="sibTrans" cxnId="{6A32E8CE-43A8-4457-85CE-8A9A5671E525}">
      <dgm:prSet/>
      <dgm:spPr/>
      <dgm:t>
        <a:bodyPr/>
        <a:lstStyle/>
        <a:p>
          <a:endParaRPr lang="es-PE" sz="900">
            <a:latin typeface="Arial Narrow" panose="020B0606020202030204" pitchFamily="34" charset="0"/>
          </a:endParaRPr>
        </a:p>
      </dgm:t>
    </dgm:pt>
    <dgm:pt modelId="{F8CF2FBA-578F-4F77-93B5-A512A88F896A}">
      <dgm:prSet custT="1"/>
      <dgm:spPr/>
      <dgm:t>
        <a:bodyPr/>
        <a:lstStyle/>
        <a:p>
          <a:r>
            <a:rPr lang="es-PE" sz="1200">
              <a:latin typeface="Arial Narrow" panose="020B0606020202030204" pitchFamily="34" charset="0"/>
            </a:rPr>
            <a:t>Corporacion Transcons - Taxi </a:t>
          </a:r>
        </a:p>
      </dgm:t>
    </dgm:pt>
    <dgm:pt modelId="{D93FAEF0-6627-4AB9-AB2B-E6EBC7573D75}" type="parTrans" cxnId="{42DBB84A-826B-4F3C-B2BB-95F63885C55B}">
      <dgm:prSet/>
      <dgm:spPr/>
      <dgm:t>
        <a:bodyPr/>
        <a:lstStyle/>
        <a:p>
          <a:endParaRPr lang="es-PE" sz="1400"/>
        </a:p>
      </dgm:t>
    </dgm:pt>
    <dgm:pt modelId="{3637FF87-E11B-41FD-BA24-575F23CA2C34}" type="sibTrans" cxnId="{42DBB84A-826B-4F3C-B2BB-95F63885C55B}">
      <dgm:prSet/>
      <dgm:spPr/>
      <dgm:t>
        <a:bodyPr/>
        <a:lstStyle/>
        <a:p>
          <a:endParaRPr lang="es-PE" sz="1400"/>
        </a:p>
      </dgm:t>
    </dgm:pt>
    <dgm:pt modelId="{51BC359F-5143-45FE-8F6A-D14FB8986901}">
      <dgm:prSet phldrT="[Texto]" custT="1"/>
      <dgm:spPr/>
      <dgm:t>
        <a:bodyPr/>
        <a:lstStyle/>
        <a:p>
          <a:r>
            <a:rPr lang="es-PE" sz="1200">
              <a:latin typeface="Arial Narrow" panose="020B0606020202030204" pitchFamily="34" charset="0"/>
            </a:rPr>
            <a:t>Secure Bag - Custodia y Embalaje de Equipaje</a:t>
          </a:r>
        </a:p>
      </dgm:t>
    </dgm:pt>
    <dgm:pt modelId="{A235D1C2-36D7-4FEC-8D14-4341CCBF303A}" type="parTrans" cxnId="{D7C96DD5-C1B6-4EBF-8C44-4AC0953ADE10}">
      <dgm:prSet/>
      <dgm:spPr/>
      <dgm:t>
        <a:bodyPr/>
        <a:lstStyle/>
        <a:p>
          <a:endParaRPr lang="es-PE"/>
        </a:p>
      </dgm:t>
    </dgm:pt>
    <dgm:pt modelId="{FA05B69A-B02E-4F36-8942-BAACE33DF7F5}" type="sibTrans" cxnId="{D7C96DD5-C1B6-4EBF-8C44-4AC0953ADE10}">
      <dgm:prSet/>
      <dgm:spPr/>
      <dgm:t>
        <a:bodyPr/>
        <a:lstStyle/>
        <a:p>
          <a:endParaRPr lang="es-PE"/>
        </a:p>
      </dgm:t>
    </dgm:pt>
    <dgm:pt modelId="{BDDFFC30-B534-4DCF-BCB8-AAEC87B7F4CC}" type="pres">
      <dgm:prSet presAssocID="{B02691B2-3608-4F98-AB24-36F1F5E40221}" presName="Name0" presStyleCnt="0">
        <dgm:presLayoutVars>
          <dgm:dir/>
          <dgm:animLvl val="lvl"/>
          <dgm:resizeHandles val="exact"/>
        </dgm:presLayoutVars>
      </dgm:prSet>
      <dgm:spPr/>
    </dgm:pt>
    <dgm:pt modelId="{B7C7F3BB-D9DC-4CCB-BBF6-43319AE77E64}" type="pres">
      <dgm:prSet presAssocID="{ED8FECD9-4408-4604-BBF1-A08946ADAD88}" presName="composite" presStyleCnt="0"/>
      <dgm:spPr/>
    </dgm:pt>
    <dgm:pt modelId="{7A194C4F-4286-4267-952D-806364954E34}" type="pres">
      <dgm:prSet presAssocID="{ED8FECD9-4408-4604-BBF1-A08946ADAD88}" presName="parTx" presStyleLbl="alignNode1" presStyleIdx="0" presStyleCnt="3">
        <dgm:presLayoutVars>
          <dgm:chMax val="0"/>
          <dgm:chPref val="0"/>
          <dgm:bulletEnabled val="1"/>
        </dgm:presLayoutVars>
      </dgm:prSet>
      <dgm:spPr/>
    </dgm:pt>
    <dgm:pt modelId="{4B2D870B-F548-4CCC-9C05-EF1978396F2D}" type="pres">
      <dgm:prSet presAssocID="{ED8FECD9-4408-4604-BBF1-A08946ADAD88}" presName="desTx" presStyleLbl="alignAccFollowNode1" presStyleIdx="0" presStyleCnt="3">
        <dgm:presLayoutVars>
          <dgm:bulletEnabled val="1"/>
        </dgm:presLayoutVars>
      </dgm:prSet>
      <dgm:spPr/>
    </dgm:pt>
    <dgm:pt modelId="{8E3748FD-1E5F-4798-B84E-7CABC8A69453}" type="pres">
      <dgm:prSet presAssocID="{D496D7BC-17BC-46FC-BB4E-8E97B5D3F804}" presName="space" presStyleCnt="0"/>
      <dgm:spPr/>
    </dgm:pt>
    <dgm:pt modelId="{68D2C8E4-A653-458C-9A32-3C6E97FEEEA7}" type="pres">
      <dgm:prSet presAssocID="{A5B1FB09-362B-4F44-99BE-AE3AC9DB9707}" presName="composite" presStyleCnt="0"/>
      <dgm:spPr/>
    </dgm:pt>
    <dgm:pt modelId="{D0CB31FC-1DDB-4BD9-910F-5CB12D03E0E2}" type="pres">
      <dgm:prSet presAssocID="{A5B1FB09-362B-4F44-99BE-AE3AC9DB9707}" presName="parTx" presStyleLbl="alignNode1" presStyleIdx="1" presStyleCnt="3">
        <dgm:presLayoutVars>
          <dgm:chMax val="0"/>
          <dgm:chPref val="0"/>
          <dgm:bulletEnabled val="1"/>
        </dgm:presLayoutVars>
      </dgm:prSet>
      <dgm:spPr/>
    </dgm:pt>
    <dgm:pt modelId="{220228E7-C9B6-4844-9F72-54404F571DD1}" type="pres">
      <dgm:prSet presAssocID="{A5B1FB09-362B-4F44-99BE-AE3AC9DB9707}" presName="desTx" presStyleLbl="alignAccFollowNode1" presStyleIdx="1" presStyleCnt="3">
        <dgm:presLayoutVars>
          <dgm:bulletEnabled val="1"/>
        </dgm:presLayoutVars>
      </dgm:prSet>
      <dgm:spPr/>
    </dgm:pt>
    <dgm:pt modelId="{8CCA2450-8182-47B0-A518-3F1918A08CC2}" type="pres">
      <dgm:prSet presAssocID="{7368F76F-8FD6-4B24-8140-EF75C00B7E78}" presName="space" presStyleCnt="0"/>
      <dgm:spPr/>
    </dgm:pt>
    <dgm:pt modelId="{85A27BBE-744A-4CEB-8E37-E07DB9F4764C}" type="pres">
      <dgm:prSet presAssocID="{5095530F-BAFE-4240-B75C-E0E8AE1BEB1D}" presName="composite" presStyleCnt="0"/>
      <dgm:spPr/>
    </dgm:pt>
    <dgm:pt modelId="{00ADBB2F-4BD1-4134-AB9C-5FCBE44A65E2}" type="pres">
      <dgm:prSet presAssocID="{5095530F-BAFE-4240-B75C-E0E8AE1BEB1D}" presName="parTx" presStyleLbl="alignNode1" presStyleIdx="2" presStyleCnt="3">
        <dgm:presLayoutVars>
          <dgm:chMax val="0"/>
          <dgm:chPref val="0"/>
          <dgm:bulletEnabled val="1"/>
        </dgm:presLayoutVars>
      </dgm:prSet>
      <dgm:spPr/>
    </dgm:pt>
    <dgm:pt modelId="{803EB0DE-54FA-4DBB-A953-121163F37588}" type="pres">
      <dgm:prSet presAssocID="{5095530F-BAFE-4240-B75C-E0E8AE1BEB1D}" presName="desTx" presStyleLbl="alignAccFollowNode1" presStyleIdx="2" presStyleCnt="3">
        <dgm:presLayoutVars>
          <dgm:bulletEnabled val="1"/>
        </dgm:presLayoutVars>
      </dgm:prSet>
      <dgm:spPr/>
    </dgm:pt>
  </dgm:ptLst>
  <dgm:cxnLst>
    <dgm:cxn modelId="{D26C7E09-7DA8-4953-8033-0A195981666E}" srcId="{A5B1FB09-362B-4F44-99BE-AE3AC9DB9707}" destId="{5C8CDA99-CBFC-473D-A930-5DC07AC25045}" srcOrd="0" destOrd="0" parTransId="{E7849119-89D5-479C-B654-9DEA4D709400}" sibTransId="{52BC9C49-DB7A-4132-BA69-76C03DB5548F}"/>
    <dgm:cxn modelId="{A8114115-442D-491A-933D-D8E1F474783A}" type="presOf" srcId="{E9FD1949-5E43-40CA-95D6-F5479F0FD531}" destId="{4B2D870B-F548-4CCC-9C05-EF1978396F2D}" srcOrd="0" destOrd="0" presId="urn:microsoft.com/office/officeart/2005/8/layout/hList1"/>
    <dgm:cxn modelId="{0D300A26-C29D-482D-A1B4-17E975B89CA4}" type="presOf" srcId="{B02691B2-3608-4F98-AB24-36F1F5E40221}" destId="{BDDFFC30-B534-4DCF-BCB8-AAEC87B7F4CC}" srcOrd="0" destOrd="0" presId="urn:microsoft.com/office/officeart/2005/8/layout/hList1"/>
    <dgm:cxn modelId="{A54C1227-7633-4336-BD54-EE97A0FA78B8}" srcId="{B02691B2-3608-4F98-AB24-36F1F5E40221}" destId="{A5B1FB09-362B-4F44-99BE-AE3AC9DB9707}" srcOrd="1" destOrd="0" parTransId="{96F593C4-0448-40D9-AC35-0168ED958C13}" sibTransId="{7368F76F-8FD6-4B24-8140-EF75C00B7E78}"/>
    <dgm:cxn modelId="{4A47F13A-AFD5-4437-A417-70895A4073F7}" type="presOf" srcId="{51BC359F-5143-45FE-8F6A-D14FB8986901}" destId="{220228E7-C9B6-4844-9F72-54404F571DD1}" srcOrd="0" destOrd="1" presId="urn:microsoft.com/office/officeart/2005/8/layout/hList1"/>
    <dgm:cxn modelId="{42DBB84A-826B-4F3C-B2BB-95F63885C55B}" srcId="{ED8FECD9-4408-4604-BBF1-A08946ADAD88}" destId="{F8CF2FBA-578F-4F77-93B5-A512A88F896A}" srcOrd="1" destOrd="0" parTransId="{D93FAEF0-6627-4AB9-AB2B-E6EBC7573D75}" sibTransId="{3637FF87-E11B-41FD-BA24-575F23CA2C34}"/>
    <dgm:cxn modelId="{16E20A7F-E5C4-4689-BE02-4A19911DD221}" srcId="{ED8FECD9-4408-4604-BBF1-A08946ADAD88}" destId="{E9FD1949-5E43-40CA-95D6-F5479F0FD531}" srcOrd="0" destOrd="0" parTransId="{F2ABE03E-2406-43E1-9D99-F4DA3FFBD564}" sibTransId="{20150732-800A-4837-8F33-F9222763C71A}"/>
    <dgm:cxn modelId="{157D857F-BD4F-47C2-8CD2-87D8AE2713CD}" type="presOf" srcId="{A5B1FB09-362B-4F44-99BE-AE3AC9DB9707}" destId="{D0CB31FC-1DDB-4BD9-910F-5CB12D03E0E2}" srcOrd="0" destOrd="0" presId="urn:microsoft.com/office/officeart/2005/8/layout/hList1"/>
    <dgm:cxn modelId="{FBC08982-78A7-4524-8ECF-7F54FFFCD3A5}" srcId="{B02691B2-3608-4F98-AB24-36F1F5E40221}" destId="{5095530F-BAFE-4240-B75C-E0E8AE1BEB1D}" srcOrd="2" destOrd="0" parTransId="{B3A4426E-6419-454E-8224-DC39CD53BD34}" sibTransId="{5F394656-2797-4EA5-8B01-FFF4BFC1EAA8}"/>
    <dgm:cxn modelId="{D9FEAD9A-DCB2-4DC1-8121-9A9F3E67D3B2}" type="presOf" srcId="{5095530F-BAFE-4240-B75C-E0E8AE1BEB1D}" destId="{00ADBB2F-4BD1-4134-AB9C-5FCBE44A65E2}" srcOrd="0" destOrd="0" presId="urn:microsoft.com/office/officeart/2005/8/layout/hList1"/>
    <dgm:cxn modelId="{C90C989C-5A09-405A-A838-7EC8096655C1}" srcId="{B02691B2-3608-4F98-AB24-36F1F5E40221}" destId="{ED8FECD9-4408-4604-BBF1-A08946ADAD88}" srcOrd="0" destOrd="0" parTransId="{1A3B107E-4AB3-4BF4-BF2C-04495A92AE46}" sibTransId="{D496D7BC-17BC-46FC-BB4E-8E97B5D3F804}"/>
    <dgm:cxn modelId="{E53326A4-D852-4F32-B798-6D64F2FFC9B2}" type="presOf" srcId="{F8CF2FBA-578F-4F77-93B5-A512A88F896A}" destId="{4B2D870B-F548-4CCC-9C05-EF1978396F2D}" srcOrd="0" destOrd="1" presId="urn:microsoft.com/office/officeart/2005/8/layout/hList1"/>
    <dgm:cxn modelId="{A474A0A7-3312-44C4-85DF-6D569BFB6C14}" type="presOf" srcId="{ED8FECD9-4408-4604-BBF1-A08946ADAD88}" destId="{7A194C4F-4286-4267-952D-806364954E34}" srcOrd="0" destOrd="0" presId="urn:microsoft.com/office/officeart/2005/8/layout/hList1"/>
    <dgm:cxn modelId="{6A32E8CE-43A8-4457-85CE-8A9A5671E525}" srcId="{5095530F-BAFE-4240-B75C-E0E8AE1BEB1D}" destId="{0272DF43-B494-4FA2-913A-916CF095629D}" srcOrd="0" destOrd="0" parTransId="{2AFEB340-670C-40F3-8487-5535CCBF7068}" sibTransId="{6D9B4E4B-5FA5-4B9A-83CB-5CDB135EF150}"/>
    <dgm:cxn modelId="{D7C96DD5-C1B6-4EBF-8C44-4AC0953ADE10}" srcId="{A5B1FB09-362B-4F44-99BE-AE3AC9DB9707}" destId="{51BC359F-5143-45FE-8F6A-D14FB8986901}" srcOrd="1" destOrd="0" parTransId="{A235D1C2-36D7-4FEC-8D14-4341CCBF303A}" sibTransId="{FA05B69A-B02E-4F36-8942-BAACE33DF7F5}"/>
    <dgm:cxn modelId="{AA2EDCE1-F7CD-415D-8317-B6AAF83BDF43}" type="presOf" srcId="{0272DF43-B494-4FA2-913A-916CF095629D}" destId="{803EB0DE-54FA-4DBB-A953-121163F37588}" srcOrd="0" destOrd="0" presId="urn:microsoft.com/office/officeart/2005/8/layout/hList1"/>
    <dgm:cxn modelId="{2B1057E2-B1BA-4946-A45A-808C04B1C5D8}" type="presOf" srcId="{5C8CDA99-CBFC-473D-A930-5DC07AC25045}" destId="{220228E7-C9B6-4844-9F72-54404F571DD1}" srcOrd="0" destOrd="0" presId="urn:microsoft.com/office/officeart/2005/8/layout/hList1"/>
    <dgm:cxn modelId="{4CEFD668-6427-4E10-95B2-8386E5CDFACD}" type="presParOf" srcId="{BDDFFC30-B534-4DCF-BCB8-AAEC87B7F4CC}" destId="{B7C7F3BB-D9DC-4CCB-BBF6-43319AE77E64}" srcOrd="0" destOrd="0" presId="urn:microsoft.com/office/officeart/2005/8/layout/hList1"/>
    <dgm:cxn modelId="{357F3B68-26B6-4601-96D3-26207F490A6B}" type="presParOf" srcId="{B7C7F3BB-D9DC-4CCB-BBF6-43319AE77E64}" destId="{7A194C4F-4286-4267-952D-806364954E34}" srcOrd="0" destOrd="0" presId="urn:microsoft.com/office/officeart/2005/8/layout/hList1"/>
    <dgm:cxn modelId="{69A385F5-14D5-4FBD-966B-CD4610AD1032}" type="presParOf" srcId="{B7C7F3BB-D9DC-4CCB-BBF6-43319AE77E64}" destId="{4B2D870B-F548-4CCC-9C05-EF1978396F2D}" srcOrd="1" destOrd="0" presId="urn:microsoft.com/office/officeart/2005/8/layout/hList1"/>
    <dgm:cxn modelId="{DCE3AB5C-4931-42C2-A5C0-9E8B7E466956}" type="presParOf" srcId="{BDDFFC30-B534-4DCF-BCB8-AAEC87B7F4CC}" destId="{8E3748FD-1E5F-4798-B84E-7CABC8A69453}" srcOrd="1" destOrd="0" presId="urn:microsoft.com/office/officeart/2005/8/layout/hList1"/>
    <dgm:cxn modelId="{DCA36175-40AC-425A-B657-9A8ADBFA24F5}" type="presParOf" srcId="{BDDFFC30-B534-4DCF-BCB8-AAEC87B7F4CC}" destId="{68D2C8E4-A653-458C-9A32-3C6E97FEEEA7}" srcOrd="2" destOrd="0" presId="urn:microsoft.com/office/officeart/2005/8/layout/hList1"/>
    <dgm:cxn modelId="{52C3FFF3-0F14-4182-A298-E62DBE3FC4FC}" type="presParOf" srcId="{68D2C8E4-A653-458C-9A32-3C6E97FEEEA7}" destId="{D0CB31FC-1DDB-4BD9-910F-5CB12D03E0E2}" srcOrd="0" destOrd="0" presId="urn:microsoft.com/office/officeart/2005/8/layout/hList1"/>
    <dgm:cxn modelId="{C165FE4F-0F46-433E-92E4-0FDE3FECD80C}" type="presParOf" srcId="{68D2C8E4-A653-458C-9A32-3C6E97FEEEA7}" destId="{220228E7-C9B6-4844-9F72-54404F571DD1}" srcOrd="1" destOrd="0" presId="urn:microsoft.com/office/officeart/2005/8/layout/hList1"/>
    <dgm:cxn modelId="{015138A8-CEEE-4113-8C83-08B57811687E}" type="presParOf" srcId="{BDDFFC30-B534-4DCF-BCB8-AAEC87B7F4CC}" destId="{8CCA2450-8182-47B0-A518-3F1918A08CC2}" srcOrd="3" destOrd="0" presId="urn:microsoft.com/office/officeart/2005/8/layout/hList1"/>
    <dgm:cxn modelId="{5E35DF2B-F199-4A6F-9CE7-06A76437A142}" type="presParOf" srcId="{BDDFFC30-B534-4DCF-BCB8-AAEC87B7F4CC}" destId="{85A27BBE-744A-4CEB-8E37-E07DB9F4764C}" srcOrd="4" destOrd="0" presId="urn:microsoft.com/office/officeart/2005/8/layout/hList1"/>
    <dgm:cxn modelId="{C9987A3A-3610-4550-A9E6-D0AED82D28A3}" type="presParOf" srcId="{85A27BBE-744A-4CEB-8E37-E07DB9F4764C}" destId="{00ADBB2F-4BD1-4134-AB9C-5FCBE44A65E2}" srcOrd="0" destOrd="0" presId="urn:microsoft.com/office/officeart/2005/8/layout/hList1"/>
    <dgm:cxn modelId="{D6995ECD-58B2-4AEF-957E-288E5E694BDF}" type="presParOf" srcId="{85A27BBE-744A-4CEB-8E37-E07DB9F4764C}" destId="{803EB0DE-54FA-4DBB-A953-121163F37588}" srcOrd="1" destOrd="0" presId="urn:microsoft.com/office/officeart/2005/8/layout/hList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C65547-D3A9-4C1A-9080-BBF61DBCE808}">
      <dsp:nvSpPr>
        <dsp:cNvPr id="0" name=""/>
        <dsp:cNvSpPr/>
      </dsp:nvSpPr>
      <dsp:spPr>
        <a:xfrm rot="5400000">
          <a:off x="2841709" y="-1621645"/>
          <a:ext cx="821968" cy="4218161"/>
        </a:xfrm>
        <a:prstGeom prst="round2SameRect">
          <a:avLst/>
        </a:prstGeom>
        <a:solidFill>
          <a:srgbClr val="E1F2CE">
            <a:alpha val="89804"/>
          </a:srgbClr>
        </a:solidFill>
        <a:ln w="25400" cap="flat" cmpd="sng" algn="ctr">
          <a:solidFill>
            <a:srgbClr val="78A343">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lvl="1" indent="0" algn="just" defTabSz="533400">
            <a:lnSpc>
              <a:spcPct val="90000"/>
            </a:lnSpc>
            <a:spcBef>
              <a:spcPct val="0"/>
            </a:spcBef>
            <a:spcAft>
              <a:spcPct val="15000"/>
            </a:spcAft>
            <a:buChar char="•"/>
          </a:pPr>
          <a:endParaRPr lang="es-PE" sz="1200" kern="1200" dirty="0"/>
        </a:p>
        <a:p>
          <a:pPr marL="90488" lvl="1" indent="-90488" algn="just" defTabSz="488950">
            <a:lnSpc>
              <a:spcPct val="90000"/>
            </a:lnSpc>
            <a:spcBef>
              <a:spcPct val="0"/>
            </a:spcBef>
            <a:spcAft>
              <a:spcPct val="15000"/>
            </a:spcAft>
            <a:buChar char="•"/>
          </a:pPr>
          <a:r>
            <a:rPr lang="es-MX" sz="1100" kern="1200" dirty="0">
              <a:latin typeface="HelveticaNeueLT Pro 47 LtCn" panose="020B0406020202030204" pitchFamily="34" charset="0"/>
            </a:rPr>
            <a:t>Remisión PMD Tarapoto al MTC con último LOB en dic. 2017. </a:t>
          </a:r>
          <a:endParaRPr lang="es-PE" sz="1100" kern="1200" dirty="0"/>
        </a:p>
        <a:p>
          <a:pPr marL="90488" lvl="1" indent="-90488" algn="just" defTabSz="488950">
            <a:lnSpc>
              <a:spcPct val="90000"/>
            </a:lnSpc>
            <a:spcBef>
              <a:spcPct val="0"/>
            </a:spcBef>
            <a:spcAft>
              <a:spcPct val="15000"/>
            </a:spcAft>
            <a:buChar char="•"/>
          </a:pPr>
          <a:r>
            <a:rPr lang="es-PE" sz="1100" kern="1200" dirty="0">
              <a:solidFill>
                <a:prstClr val="black">
                  <a:hueOff val="0"/>
                  <a:satOff val="0"/>
                  <a:lumOff val="0"/>
                  <a:alphaOff val="0"/>
                </a:prstClr>
              </a:solidFill>
              <a:latin typeface="HelveticaNeueLT Pro 47 LtCn" panose="020B0406020202030204" pitchFamily="34" charset="0"/>
              <a:ea typeface="+mn-ea"/>
              <a:cs typeface="+mn-cs"/>
            </a:rPr>
            <a:t>Remisión PMD Pisco y Tumbes con último LOB en feb. 2018</a:t>
          </a:r>
        </a:p>
        <a:p>
          <a:pPr marL="0" lvl="1" indent="0" algn="just" defTabSz="488950">
            <a:lnSpc>
              <a:spcPct val="90000"/>
            </a:lnSpc>
            <a:spcBef>
              <a:spcPct val="0"/>
            </a:spcBef>
            <a:spcAft>
              <a:spcPct val="15000"/>
            </a:spcAft>
            <a:buChar char="•"/>
          </a:pPr>
          <a:r>
            <a:rPr lang="es-MX" sz="1100" b="1" kern="1200" dirty="0">
              <a:latin typeface="HelveticaNeueLT Pro 47 LtCn" panose="020B0406020202030204" pitchFamily="34" charset="0"/>
            </a:rPr>
            <a:t>A la fecha en revisión del MTC.</a:t>
          </a:r>
          <a:endParaRPr lang="es-PE" sz="1100" kern="1200" dirty="0">
            <a:latin typeface="HelveticaNeueLT Pro 47 LtCn" panose="020B0406020202030204" pitchFamily="34" charset="0"/>
          </a:endParaRPr>
        </a:p>
        <a:p>
          <a:pPr marL="114300" lvl="1" indent="0" algn="just" defTabSz="533400">
            <a:lnSpc>
              <a:spcPct val="90000"/>
            </a:lnSpc>
            <a:spcBef>
              <a:spcPct val="0"/>
            </a:spcBef>
            <a:spcAft>
              <a:spcPct val="15000"/>
            </a:spcAft>
            <a:buChar char="•"/>
          </a:pPr>
          <a:endParaRPr lang="es-PE" sz="1200" kern="1200" dirty="0">
            <a:latin typeface="HelveticaNeueLT Pro 47 LtCn" panose="020B0406020202030204" pitchFamily="34" charset="0"/>
          </a:endParaRPr>
        </a:p>
      </dsp:txBody>
      <dsp:txXfrm rot="-5400000">
        <a:off x="1143613" y="116576"/>
        <a:ext cx="4178036" cy="741718"/>
      </dsp:txXfrm>
    </dsp:sp>
    <dsp:sp modelId="{FCD175F1-5FAE-46E9-A1E4-2A3F57CE3B64}">
      <dsp:nvSpPr>
        <dsp:cNvPr id="0" name=""/>
        <dsp:cNvSpPr/>
      </dsp:nvSpPr>
      <dsp:spPr>
        <a:xfrm>
          <a:off x="39961" y="0"/>
          <a:ext cx="1012870" cy="981543"/>
        </a:xfrm>
        <a:prstGeom prst="roundRect">
          <a:avLst/>
        </a:prstGeom>
        <a:solidFill>
          <a:srgbClr val="78A34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es-PE" sz="1200" kern="1200" dirty="0">
              <a:latin typeface="HelveticaNeueLT Pro 47 LtCn" panose="020B0406020202030204" pitchFamily="34" charset="0"/>
            </a:rPr>
            <a:t>GRUPO 1</a:t>
          </a:r>
        </a:p>
        <a:p>
          <a:pPr marL="0" lvl="0" indent="0" algn="ctr" defTabSz="533400">
            <a:lnSpc>
              <a:spcPct val="90000"/>
            </a:lnSpc>
            <a:spcBef>
              <a:spcPct val="0"/>
            </a:spcBef>
            <a:spcAft>
              <a:spcPct val="35000"/>
            </a:spcAft>
            <a:buNone/>
          </a:pPr>
          <a:r>
            <a:rPr lang="es-PE" sz="1200" kern="1200" dirty="0">
              <a:solidFill>
                <a:prstClr val="black">
                  <a:hueOff val="0"/>
                  <a:satOff val="0"/>
                  <a:lumOff val="0"/>
                  <a:alphaOff val="0"/>
                </a:prstClr>
              </a:solidFill>
              <a:latin typeface="HelveticaNeueLT Pro 47 LtCn" panose="020B0406020202030204" pitchFamily="34" charset="0"/>
            </a:rPr>
            <a:t>Tarapoto</a:t>
          </a:r>
        </a:p>
        <a:p>
          <a:pPr marL="0" lvl="0" indent="0" algn="ctr" defTabSz="533400">
            <a:lnSpc>
              <a:spcPct val="90000"/>
            </a:lnSpc>
            <a:spcBef>
              <a:spcPct val="0"/>
            </a:spcBef>
            <a:spcAft>
              <a:spcPct val="35000"/>
            </a:spcAft>
            <a:buNone/>
          </a:pPr>
          <a:r>
            <a:rPr lang="es-PE" sz="1200" kern="1200" dirty="0">
              <a:solidFill>
                <a:prstClr val="black">
                  <a:hueOff val="0"/>
                  <a:satOff val="0"/>
                  <a:lumOff val="0"/>
                  <a:alphaOff val="0"/>
                </a:prstClr>
              </a:solidFill>
              <a:latin typeface="HelveticaNeueLT Pro 47 LtCn" panose="020B0406020202030204" pitchFamily="34" charset="0"/>
            </a:rPr>
            <a:t>Pisco</a:t>
          </a:r>
        </a:p>
        <a:p>
          <a:pPr marL="0" lvl="0" indent="0" algn="ctr" defTabSz="533400">
            <a:lnSpc>
              <a:spcPct val="90000"/>
            </a:lnSpc>
            <a:spcBef>
              <a:spcPct val="0"/>
            </a:spcBef>
            <a:spcAft>
              <a:spcPct val="35000"/>
            </a:spcAft>
            <a:buNone/>
          </a:pPr>
          <a:r>
            <a:rPr lang="es-PE" sz="1200" kern="1200" dirty="0">
              <a:solidFill>
                <a:prstClr val="black">
                  <a:hueOff val="0"/>
                  <a:satOff val="0"/>
                  <a:lumOff val="0"/>
                  <a:alphaOff val="0"/>
                </a:prstClr>
              </a:solidFill>
              <a:latin typeface="HelveticaNeueLT Pro 47 LtCn" panose="020B0406020202030204" pitchFamily="34" charset="0"/>
            </a:rPr>
            <a:t>Tumbes</a:t>
          </a:r>
          <a:endParaRPr lang="es-PE" sz="1200" kern="1200" dirty="0">
            <a:latin typeface="HelveticaNeueLT Pro 47 LtCn" panose="020B0406020202030204" pitchFamily="34" charset="0"/>
          </a:endParaRPr>
        </a:p>
      </dsp:txBody>
      <dsp:txXfrm>
        <a:off x="87876" y="47915"/>
        <a:ext cx="917040" cy="8857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C65547-D3A9-4C1A-9080-BBF61DBCE808}">
      <dsp:nvSpPr>
        <dsp:cNvPr id="0" name=""/>
        <dsp:cNvSpPr/>
      </dsp:nvSpPr>
      <dsp:spPr>
        <a:xfrm rot="5400000">
          <a:off x="2933842" y="-1583374"/>
          <a:ext cx="648580" cy="4141619"/>
        </a:xfrm>
        <a:prstGeom prst="round2SameRect">
          <a:avLst/>
        </a:prstGeom>
        <a:solidFill>
          <a:srgbClr val="E1F2CE">
            <a:alpha val="89804"/>
          </a:srgbClr>
        </a:solidFill>
        <a:ln w="25400" cap="flat" cmpd="sng" algn="ctr">
          <a:solidFill>
            <a:srgbClr val="78A343">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lvl="1" indent="0" algn="just" defTabSz="533400">
            <a:lnSpc>
              <a:spcPct val="90000"/>
            </a:lnSpc>
            <a:spcBef>
              <a:spcPct val="0"/>
            </a:spcBef>
            <a:spcAft>
              <a:spcPct val="15000"/>
            </a:spcAft>
            <a:buChar char="•"/>
          </a:pPr>
          <a:endParaRPr lang="es-PE" sz="1200" kern="1200" dirty="0"/>
        </a:p>
        <a:p>
          <a:pPr marL="90488" lvl="1" indent="-90488" algn="just" defTabSz="488950">
            <a:lnSpc>
              <a:spcPct val="90000"/>
            </a:lnSpc>
            <a:spcBef>
              <a:spcPct val="0"/>
            </a:spcBef>
            <a:spcAft>
              <a:spcPct val="15000"/>
            </a:spcAft>
            <a:buChar char="•"/>
          </a:pPr>
          <a:r>
            <a:rPr lang="es-MX" sz="1100" kern="1200" dirty="0">
              <a:latin typeface="HelveticaNeueLT Pro 47 LtCn" panose="020B0406020202030204" pitchFamily="34" charset="0"/>
            </a:rPr>
            <a:t>Remisión de PMD al MTC con último LOB en dic. 2017. </a:t>
          </a:r>
          <a:endParaRPr lang="es-PE" sz="1100" kern="1200" dirty="0"/>
        </a:p>
        <a:p>
          <a:pPr marL="90488" lvl="1" indent="-90488" algn="just" defTabSz="488950">
            <a:lnSpc>
              <a:spcPct val="90000"/>
            </a:lnSpc>
            <a:spcBef>
              <a:spcPct val="0"/>
            </a:spcBef>
            <a:spcAft>
              <a:spcPct val="15000"/>
            </a:spcAft>
            <a:buChar char="•"/>
          </a:pPr>
          <a:r>
            <a:rPr lang="es-MX" sz="1100" b="1" kern="1200" dirty="0">
              <a:latin typeface="HelveticaNeueLT Pro 47 LtCn" panose="020B0406020202030204" pitchFamily="34" charset="0"/>
            </a:rPr>
            <a:t>A la fecha en revisión del MTC.</a:t>
          </a:r>
          <a:endParaRPr lang="es-PE" sz="1100" kern="1200" dirty="0">
            <a:latin typeface="HelveticaNeueLT Pro 47 LtCn" panose="020B0406020202030204" pitchFamily="34" charset="0"/>
          </a:endParaRPr>
        </a:p>
        <a:p>
          <a:pPr marL="114300" lvl="1" indent="0" algn="just" defTabSz="533400">
            <a:lnSpc>
              <a:spcPct val="90000"/>
            </a:lnSpc>
            <a:spcBef>
              <a:spcPct val="0"/>
            </a:spcBef>
            <a:spcAft>
              <a:spcPct val="15000"/>
            </a:spcAft>
            <a:buChar char="•"/>
          </a:pPr>
          <a:endParaRPr lang="es-PE" sz="1200" kern="1200" dirty="0">
            <a:latin typeface="HelveticaNeueLT Pro 47 LtCn" panose="020B0406020202030204" pitchFamily="34" charset="0"/>
          </a:endParaRPr>
        </a:p>
      </dsp:txBody>
      <dsp:txXfrm rot="-5400000">
        <a:off x="1187323" y="194806"/>
        <a:ext cx="4109958" cy="585258"/>
      </dsp:txXfrm>
    </dsp:sp>
    <dsp:sp modelId="{FCD175F1-5FAE-46E9-A1E4-2A3F57CE3B64}">
      <dsp:nvSpPr>
        <dsp:cNvPr id="0" name=""/>
        <dsp:cNvSpPr/>
      </dsp:nvSpPr>
      <dsp:spPr>
        <a:xfrm>
          <a:off x="72793" y="0"/>
          <a:ext cx="1023747" cy="981543"/>
        </a:xfrm>
        <a:prstGeom prst="roundRect">
          <a:avLst/>
        </a:prstGeom>
        <a:solidFill>
          <a:srgbClr val="78A34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es-PE" sz="1200" kern="1200" dirty="0">
              <a:latin typeface="HelveticaNeueLT Pro 47 LtCn" panose="020B0406020202030204" pitchFamily="34" charset="0"/>
            </a:rPr>
            <a:t>GRUPO 2</a:t>
          </a:r>
        </a:p>
        <a:p>
          <a:pPr marL="0" lvl="0" indent="0" algn="ctr" defTabSz="533400">
            <a:lnSpc>
              <a:spcPct val="90000"/>
            </a:lnSpc>
            <a:spcBef>
              <a:spcPct val="0"/>
            </a:spcBef>
            <a:spcAft>
              <a:spcPct val="35000"/>
            </a:spcAft>
            <a:buNone/>
          </a:pPr>
          <a:r>
            <a:rPr lang="es-PE" sz="1200" kern="1200" dirty="0">
              <a:solidFill>
                <a:prstClr val="black">
                  <a:hueOff val="0"/>
                  <a:satOff val="0"/>
                  <a:lumOff val="0"/>
                  <a:alphaOff val="0"/>
                </a:prstClr>
              </a:solidFill>
              <a:latin typeface="HelveticaNeueLT Pro 47 LtCn" panose="020B0406020202030204" pitchFamily="34" charset="0"/>
            </a:rPr>
            <a:t>Anta</a:t>
          </a:r>
        </a:p>
        <a:p>
          <a:pPr marL="0" lvl="0" indent="0" algn="ctr" defTabSz="533400">
            <a:lnSpc>
              <a:spcPct val="90000"/>
            </a:lnSpc>
            <a:spcBef>
              <a:spcPct val="0"/>
            </a:spcBef>
            <a:spcAft>
              <a:spcPct val="35000"/>
            </a:spcAft>
            <a:buNone/>
          </a:pPr>
          <a:r>
            <a:rPr lang="es-PE" sz="1200" kern="1200" dirty="0">
              <a:solidFill>
                <a:prstClr val="black">
                  <a:hueOff val="0"/>
                  <a:satOff val="0"/>
                  <a:lumOff val="0"/>
                  <a:alphaOff val="0"/>
                </a:prstClr>
              </a:solidFill>
              <a:latin typeface="HelveticaNeueLT Pro 47 LtCn" panose="020B0406020202030204" pitchFamily="34" charset="0"/>
            </a:rPr>
            <a:t>Pucallpa</a:t>
          </a:r>
        </a:p>
        <a:p>
          <a:pPr marL="0" lvl="0" indent="0" algn="ctr" defTabSz="533400">
            <a:lnSpc>
              <a:spcPct val="90000"/>
            </a:lnSpc>
            <a:spcBef>
              <a:spcPct val="0"/>
            </a:spcBef>
            <a:spcAft>
              <a:spcPct val="35000"/>
            </a:spcAft>
            <a:buNone/>
          </a:pPr>
          <a:r>
            <a:rPr lang="es-PE" sz="1200" kern="1200" dirty="0">
              <a:solidFill>
                <a:prstClr val="black">
                  <a:hueOff val="0"/>
                  <a:satOff val="0"/>
                  <a:lumOff val="0"/>
                  <a:alphaOff val="0"/>
                </a:prstClr>
              </a:solidFill>
              <a:latin typeface="HelveticaNeueLT Pro 47 LtCn" panose="020B0406020202030204" pitchFamily="34" charset="0"/>
            </a:rPr>
            <a:t>Chiclayo</a:t>
          </a:r>
          <a:endParaRPr lang="es-PE" sz="1200" kern="1200" dirty="0">
            <a:latin typeface="HelveticaNeueLT Pro 47 LtCn" panose="020B0406020202030204" pitchFamily="34" charset="0"/>
          </a:endParaRPr>
        </a:p>
      </dsp:txBody>
      <dsp:txXfrm>
        <a:off x="120708" y="47915"/>
        <a:ext cx="927917" cy="8857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C65547-D3A9-4C1A-9080-BBF61DBCE808}">
      <dsp:nvSpPr>
        <dsp:cNvPr id="0" name=""/>
        <dsp:cNvSpPr/>
      </dsp:nvSpPr>
      <dsp:spPr>
        <a:xfrm rot="5400000">
          <a:off x="2973360" y="-1583374"/>
          <a:ext cx="648580" cy="4141619"/>
        </a:xfrm>
        <a:prstGeom prst="round2SameRect">
          <a:avLst/>
        </a:prstGeom>
        <a:solidFill>
          <a:srgbClr val="E1F2CE">
            <a:alpha val="89804"/>
          </a:srgbClr>
        </a:solidFill>
        <a:ln w="25400" cap="flat" cmpd="sng" algn="ctr">
          <a:solidFill>
            <a:srgbClr val="78A343">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lvl="1" indent="0" algn="just" defTabSz="533400">
            <a:lnSpc>
              <a:spcPct val="90000"/>
            </a:lnSpc>
            <a:spcBef>
              <a:spcPct val="0"/>
            </a:spcBef>
            <a:spcAft>
              <a:spcPct val="15000"/>
            </a:spcAft>
            <a:buChar char="•"/>
          </a:pPr>
          <a:endParaRPr lang="es-PE" sz="1200" kern="1200" dirty="0"/>
        </a:p>
        <a:p>
          <a:pPr marL="90488" lvl="1" indent="-90488" algn="just" defTabSz="533400">
            <a:lnSpc>
              <a:spcPct val="90000"/>
            </a:lnSpc>
            <a:spcBef>
              <a:spcPct val="0"/>
            </a:spcBef>
            <a:spcAft>
              <a:spcPct val="15000"/>
            </a:spcAft>
            <a:buChar char="•"/>
          </a:pPr>
          <a:r>
            <a:rPr lang="es-MX" sz="1200" kern="1200" dirty="0">
              <a:latin typeface="HelveticaNeueLT Pro 47 LtCn" panose="020B0406020202030204" pitchFamily="34" charset="0"/>
            </a:rPr>
            <a:t>Remisión PMD al MTC con LOB del OSITRAN entre julio y agosto de 2017 </a:t>
          </a:r>
          <a:endParaRPr lang="es-PE" sz="1200" kern="1200" dirty="0"/>
        </a:p>
        <a:p>
          <a:pPr marL="90488" lvl="1" indent="-90488" algn="just" defTabSz="533400">
            <a:lnSpc>
              <a:spcPct val="90000"/>
            </a:lnSpc>
            <a:spcBef>
              <a:spcPct val="0"/>
            </a:spcBef>
            <a:spcAft>
              <a:spcPct val="15000"/>
            </a:spcAft>
            <a:buChar char="•"/>
          </a:pPr>
          <a:r>
            <a:rPr lang="es-MX" sz="1200" b="1" kern="1200" dirty="0">
              <a:latin typeface="HelveticaNeueLT Pro 47 LtCn" panose="020B0406020202030204" pitchFamily="34" charset="0"/>
            </a:rPr>
            <a:t>A la fecha en revisión del MTC.</a:t>
          </a:r>
          <a:endParaRPr lang="es-PE" sz="1200" kern="1200" dirty="0">
            <a:latin typeface="HelveticaNeueLT Pro 47 LtCn" panose="020B0406020202030204" pitchFamily="34" charset="0"/>
          </a:endParaRPr>
        </a:p>
        <a:p>
          <a:pPr marL="114300" lvl="1" indent="0" algn="just" defTabSz="533400">
            <a:lnSpc>
              <a:spcPct val="90000"/>
            </a:lnSpc>
            <a:spcBef>
              <a:spcPct val="0"/>
            </a:spcBef>
            <a:spcAft>
              <a:spcPct val="15000"/>
            </a:spcAft>
            <a:buChar char="•"/>
          </a:pPr>
          <a:endParaRPr lang="es-PE" sz="1200" kern="1200" dirty="0">
            <a:latin typeface="HelveticaNeueLT Pro 47 LtCn" panose="020B0406020202030204" pitchFamily="34" charset="0"/>
          </a:endParaRPr>
        </a:p>
      </dsp:txBody>
      <dsp:txXfrm rot="-5400000">
        <a:off x="1226841" y="194806"/>
        <a:ext cx="4109958" cy="585258"/>
      </dsp:txXfrm>
    </dsp:sp>
    <dsp:sp modelId="{FCD175F1-5FAE-46E9-A1E4-2A3F57CE3B64}">
      <dsp:nvSpPr>
        <dsp:cNvPr id="0" name=""/>
        <dsp:cNvSpPr/>
      </dsp:nvSpPr>
      <dsp:spPr>
        <a:xfrm>
          <a:off x="33275" y="0"/>
          <a:ext cx="1102784" cy="981543"/>
        </a:xfrm>
        <a:prstGeom prst="roundRect">
          <a:avLst/>
        </a:prstGeom>
        <a:solidFill>
          <a:srgbClr val="78A34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es-PE" sz="1200" kern="1200" dirty="0">
              <a:latin typeface="HelveticaNeueLT Pro 47 LtCn" panose="020B0406020202030204" pitchFamily="34" charset="0"/>
            </a:rPr>
            <a:t>GRUPO 3</a:t>
          </a:r>
        </a:p>
        <a:p>
          <a:pPr marL="0" lvl="0" indent="0" algn="ctr" defTabSz="533400">
            <a:lnSpc>
              <a:spcPct val="90000"/>
            </a:lnSpc>
            <a:spcBef>
              <a:spcPct val="0"/>
            </a:spcBef>
            <a:spcAft>
              <a:spcPct val="35000"/>
            </a:spcAft>
            <a:buNone/>
          </a:pPr>
          <a:r>
            <a:rPr lang="es-PE" sz="1100" kern="1200" dirty="0">
              <a:solidFill>
                <a:prstClr val="black">
                  <a:hueOff val="0"/>
                  <a:satOff val="0"/>
                  <a:lumOff val="0"/>
                  <a:alphaOff val="0"/>
                </a:prstClr>
              </a:solidFill>
              <a:latin typeface="HelveticaNeueLT Pro 47 LtCn" panose="020B0406020202030204" pitchFamily="34" charset="0"/>
            </a:rPr>
            <a:t>Iquitos </a:t>
          </a:r>
        </a:p>
        <a:p>
          <a:pPr marL="0" lvl="0" indent="0" algn="ctr" defTabSz="533400">
            <a:lnSpc>
              <a:spcPct val="90000"/>
            </a:lnSpc>
            <a:spcBef>
              <a:spcPct val="0"/>
            </a:spcBef>
            <a:spcAft>
              <a:spcPct val="35000"/>
            </a:spcAft>
            <a:buNone/>
          </a:pPr>
          <a:r>
            <a:rPr lang="es-PE" sz="1100" kern="1200" dirty="0">
              <a:solidFill>
                <a:prstClr val="black">
                  <a:hueOff val="0"/>
                  <a:satOff val="0"/>
                  <a:lumOff val="0"/>
                  <a:alphaOff val="0"/>
                </a:prstClr>
              </a:solidFill>
              <a:latin typeface="HelveticaNeueLT Pro 47 LtCn" panose="020B0406020202030204" pitchFamily="34" charset="0"/>
            </a:rPr>
            <a:t>Cajamarca</a:t>
          </a:r>
        </a:p>
        <a:p>
          <a:pPr marL="0" lvl="0" indent="0" algn="ctr" defTabSz="533400">
            <a:lnSpc>
              <a:spcPct val="90000"/>
            </a:lnSpc>
            <a:spcBef>
              <a:spcPct val="0"/>
            </a:spcBef>
            <a:spcAft>
              <a:spcPct val="35000"/>
            </a:spcAft>
            <a:buNone/>
          </a:pPr>
          <a:r>
            <a:rPr lang="es-PE" sz="1100" kern="1200" dirty="0">
              <a:solidFill>
                <a:prstClr val="black">
                  <a:hueOff val="0"/>
                  <a:satOff val="0"/>
                  <a:lumOff val="0"/>
                  <a:alphaOff val="0"/>
                </a:prstClr>
              </a:solidFill>
              <a:latin typeface="HelveticaNeueLT Pro 47 LtCn" panose="020B0406020202030204" pitchFamily="34" charset="0"/>
            </a:rPr>
            <a:t>Chachapoyas</a:t>
          </a:r>
          <a:endParaRPr lang="es-PE" sz="1100" kern="1200" dirty="0">
            <a:latin typeface="HelveticaNeueLT Pro 47 LtCn" panose="020B0406020202030204" pitchFamily="34" charset="0"/>
          </a:endParaRPr>
        </a:p>
      </dsp:txBody>
      <dsp:txXfrm>
        <a:off x="81190" y="47915"/>
        <a:ext cx="1006954" cy="88571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C65547-D3A9-4C1A-9080-BBF61DBCE808}">
      <dsp:nvSpPr>
        <dsp:cNvPr id="0" name=""/>
        <dsp:cNvSpPr/>
      </dsp:nvSpPr>
      <dsp:spPr>
        <a:xfrm rot="5400000">
          <a:off x="2995938" y="-1583374"/>
          <a:ext cx="648580" cy="4141619"/>
        </a:xfrm>
        <a:prstGeom prst="round2SameRect">
          <a:avLst/>
        </a:prstGeom>
        <a:solidFill>
          <a:srgbClr val="E1F2CE">
            <a:alpha val="89804"/>
          </a:srgbClr>
        </a:solidFill>
        <a:ln w="25400" cap="flat" cmpd="sng" algn="ctr">
          <a:solidFill>
            <a:srgbClr val="78A343">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lvl="1" indent="0" algn="just" defTabSz="533400">
            <a:lnSpc>
              <a:spcPct val="90000"/>
            </a:lnSpc>
            <a:spcBef>
              <a:spcPct val="0"/>
            </a:spcBef>
            <a:spcAft>
              <a:spcPct val="15000"/>
            </a:spcAft>
            <a:buChar char="•"/>
          </a:pPr>
          <a:endParaRPr lang="es-PE" sz="1200" kern="1200" dirty="0"/>
        </a:p>
        <a:p>
          <a:pPr marL="90488" lvl="1" indent="-90488" algn="just" defTabSz="533400">
            <a:lnSpc>
              <a:spcPct val="90000"/>
            </a:lnSpc>
            <a:spcBef>
              <a:spcPct val="0"/>
            </a:spcBef>
            <a:spcAft>
              <a:spcPct val="15000"/>
            </a:spcAft>
            <a:buChar char="•"/>
          </a:pPr>
          <a:r>
            <a:rPr lang="es-MX" sz="1200" kern="1200" dirty="0">
              <a:latin typeface="HelveticaNeueLT Pro 47 LtCn" panose="020B0406020202030204" pitchFamily="34" charset="0"/>
            </a:rPr>
            <a:t>Remisión PMD al MTC con LOB del OSITRAN entre julio y agosto de 2017 </a:t>
          </a:r>
          <a:endParaRPr lang="es-PE" sz="1200" kern="1200" dirty="0"/>
        </a:p>
        <a:p>
          <a:pPr marL="90488" lvl="1" indent="-90488" algn="just" defTabSz="533400">
            <a:lnSpc>
              <a:spcPct val="90000"/>
            </a:lnSpc>
            <a:spcBef>
              <a:spcPct val="0"/>
            </a:spcBef>
            <a:spcAft>
              <a:spcPct val="15000"/>
            </a:spcAft>
            <a:buChar char="•"/>
          </a:pPr>
          <a:r>
            <a:rPr lang="es-MX" sz="1200" b="1" kern="1200" dirty="0">
              <a:latin typeface="HelveticaNeueLT Pro 47 LtCn" panose="020B0406020202030204" pitchFamily="34" charset="0"/>
            </a:rPr>
            <a:t>A la fecha en revisión del MTC.</a:t>
          </a:r>
          <a:endParaRPr lang="es-PE" sz="1200" kern="1200" dirty="0">
            <a:latin typeface="HelveticaNeueLT Pro 47 LtCn" panose="020B0406020202030204" pitchFamily="34" charset="0"/>
          </a:endParaRPr>
        </a:p>
        <a:p>
          <a:pPr marL="114300" lvl="1" indent="0" algn="just" defTabSz="533400">
            <a:lnSpc>
              <a:spcPct val="90000"/>
            </a:lnSpc>
            <a:spcBef>
              <a:spcPct val="0"/>
            </a:spcBef>
            <a:spcAft>
              <a:spcPct val="15000"/>
            </a:spcAft>
            <a:buChar char="•"/>
          </a:pPr>
          <a:endParaRPr lang="es-PE" sz="1200" kern="1200" dirty="0">
            <a:latin typeface="HelveticaNeueLT Pro 47 LtCn" panose="020B0406020202030204" pitchFamily="34" charset="0"/>
          </a:endParaRPr>
        </a:p>
      </dsp:txBody>
      <dsp:txXfrm rot="-5400000">
        <a:off x="1249419" y="194806"/>
        <a:ext cx="4109958" cy="585258"/>
      </dsp:txXfrm>
    </dsp:sp>
    <dsp:sp modelId="{FCD175F1-5FAE-46E9-A1E4-2A3F57CE3B64}">
      <dsp:nvSpPr>
        <dsp:cNvPr id="0" name=""/>
        <dsp:cNvSpPr/>
      </dsp:nvSpPr>
      <dsp:spPr>
        <a:xfrm>
          <a:off x="10698" y="0"/>
          <a:ext cx="1147939" cy="981543"/>
        </a:xfrm>
        <a:prstGeom prst="roundRect">
          <a:avLst/>
        </a:prstGeom>
        <a:solidFill>
          <a:srgbClr val="78A34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es-PE" sz="1200" kern="1200" dirty="0">
              <a:latin typeface="HelveticaNeueLT Pro 47 LtCn" panose="020B0406020202030204" pitchFamily="34" charset="0"/>
            </a:rPr>
            <a:t>GRUPO 4</a:t>
          </a:r>
        </a:p>
        <a:p>
          <a:pPr marL="0" lvl="0" indent="0" algn="ctr" defTabSz="533400">
            <a:lnSpc>
              <a:spcPct val="90000"/>
            </a:lnSpc>
            <a:spcBef>
              <a:spcPct val="0"/>
            </a:spcBef>
            <a:spcAft>
              <a:spcPct val="35000"/>
            </a:spcAft>
            <a:buNone/>
          </a:pPr>
          <a:r>
            <a:rPr lang="es-PE" sz="1200" kern="1200" dirty="0">
              <a:solidFill>
                <a:prstClr val="black">
                  <a:hueOff val="0"/>
                  <a:satOff val="0"/>
                  <a:lumOff val="0"/>
                  <a:alphaOff val="0"/>
                </a:prstClr>
              </a:solidFill>
              <a:latin typeface="HelveticaNeueLT Pro 47 LtCn" panose="020B0406020202030204" pitchFamily="34" charset="0"/>
            </a:rPr>
            <a:t>Talara</a:t>
          </a:r>
        </a:p>
        <a:p>
          <a:pPr marL="0" lvl="0" indent="0" algn="ctr" defTabSz="533400">
            <a:lnSpc>
              <a:spcPct val="90000"/>
            </a:lnSpc>
            <a:spcBef>
              <a:spcPct val="0"/>
            </a:spcBef>
            <a:spcAft>
              <a:spcPct val="35000"/>
            </a:spcAft>
            <a:buNone/>
          </a:pPr>
          <a:r>
            <a:rPr lang="es-PE" sz="1200" kern="1200" dirty="0">
              <a:solidFill>
                <a:prstClr val="black">
                  <a:hueOff val="0"/>
                  <a:satOff val="0"/>
                  <a:lumOff val="0"/>
                  <a:alphaOff val="0"/>
                </a:prstClr>
              </a:solidFill>
              <a:latin typeface="HelveticaNeueLT Pro 47 LtCn" panose="020B0406020202030204" pitchFamily="34" charset="0"/>
            </a:rPr>
            <a:t>Iquitos </a:t>
          </a:r>
        </a:p>
        <a:p>
          <a:pPr marL="0" lvl="0" indent="0" algn="ctr" defTabSz="533400">
            <a:lnSpc>
              <a:spcPct val="90000"/>
            </a:lnSpc>
            <a:spcBef>
              <a:spcPct val="0"/>
            </a:spcBef>
            <a:spcAft>
              <a:spcPct val="35000"/>
            </a:spcAft>
            <a:buNone/>
          </a:pPr>
          <a:r>
            <a:rPr lang="es-PE" sz="1200" kern="1200" dirty="0">
              <a:solidFill>
                <a:prstClr val="black">
                  <a:hueOff val="0"/>
                  <a:satOff val="0"/>
                  <a:lumOff val="0"/>
                  <a:alphaOff val="0"/>
                </a:prstClr>
              </a:solidFill>
              <a:latin typeface="HelveticaNeueLT Pro 47 LtCn" panose="020B0406020202030204" pitchFamily="34" charset="0"/>
            </a:rPr>
            <a:t>Cajamarca</a:t>
          </a:r>
          <a:endParaRPr lang="es-PE" sz="1200" kern="1200" dirty="0">
            <a:latin typeface="HelveticaNeueLT Pro 47 LtCn" panose="020B0406020202030204" pitchFamily="34" charset="0"/>
          </a:endParaRPr>
        </a:p>
      </dsp:txBody>
      <dsp:txXfrm>
        <a:off x="58613" y="47915"/>
        <a:ext cx="1052109" cy="88571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2265D2-79AB-4672-85F1-476F7D4CC3DA}">
      <dsp:nvSpPr>
        <dsp:cNvPr id="0" name=""/>
        <dsp:cNvSpPr/>
      </dsp:nvSpPr>
      <dsp:spPr>
        <a:xfrm>
          <a:off x="0" y="275395"/>
          <a:ext cx="5199179" cy="3780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66934C0-B6B1-4BE7-9053-EA6D62889D32}">
      <dsp:nvSpPr>
        <dsp:cNvPr id="0" name=""/>
        <dsp:cNvSpPr/>
      </dsp:nvSpPr>
      <dsp:spPr>
        <a:xfrm>
          <a:off x="259959" y="53995"/>
          <a:ext cx="4562420" cy="4428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562" tIns="0" rIns="137562" bIns="0" numCol="1" spcCol="1270" anchor="ctr" anchorCtr="0">
          <a:noAutofit/>
        </a:bodyPr>
        <a:lstStyle/>
        <a:p>
          <a:pPr marL="0" lvl="0" indent="0" algn="l" defTabSz="533400">
            <a:lnSpc>
              <a:spcPct val="90000"/>
            </a:lnSpc>
            <a:spcBef>
              <a:spcPct val="0"/>
            </a:spcBef>
            <a:spcAft>
              <a:spcPct val="35000"/>
            </a:spcAft>
            <a:buNone/>
          </a:pPr>
          <a:r>
            <a:rPr lang="es-PE" sz="1200" b="1" kern="1200" dirty="0"/>
            <a:t>Gestión de Reclamos</a:t>
          </a:r>
        </a:p>
      </dsp:txBody>
      <dsp:txXfrm>
        <a:off x="281575" y="75611"/>
        <a:ext cx="4519188" cy="399568"/>
      </dsp:txXfrm>
    </dsp:sp>
    <dsp:sp modelId="{9864CE10-F2EF-4500-A0F4-71F26EFABA12}">
      <dsp:nvSpPr>
        <dsp:cNvPr id="0" name=""/>
        <dsp:cNvSpPr/>
      </dsp:nvSpPr>
      <dsp:spPr>
        <a:xfrm>
          <a:off x="0" y="955795"/>
          <a:ext cx="5199179" cy="378000"/>
        </a:xfrm>
        <a:prstGeom prst="rect">
          <a:avLst/>
        </a:prstGeom>
        <a:solidFill>
          <a:schemeClr val="lt1">
            <a:alpha val="90000"/>
            <a:hueOff val="0"/>
            <a:satOff val="0"/>
            <a:lumOff val="0"/>
            <a:alphaOff val="0"/>
          </a:schemeClr>
        </a:solidFill>
        <a:ln w="25400" cap="flat" cmpd="sng" algn="ctr">
          <a:solidFill>
            <a:schemeClr val="accent5">
              <a:hueOff val="-2483469"/>
              <a:satOff val="9953"/>
              <a:lumOff val="2157"/>
              <a:alphaOff val="0"/>
            </a:schemeClr>
          </a:solidFill>
          <a:prstDash val="solid"/>
        </a:ln>
        <a:effectLst/>
      </dsp:spPr>
      <dsp:style>
        <a:lnRef idx="2">
          <a:scrgbClr r="0" g="0" b="0"/>
        </a:lnRef>
        <a:fillRef idx="1">
          <a:scrgbClr r="0" g="0" b="0"/>
        </a:fillRef>
        <a:effectRef idx="0">
          <a:scrgbClr r="0" g="0" b="0"/>
        </a:effectRef>
        <a:fontRef idx="minor"/>
      </dsp:style>
    </dsp:sp>
    <dsp:sp modelId="{372F981D-F40B-4FA2-8772-76D0D7EFBB06}">
      <dsp:nvSpPr>
        <dsp:cNvPr id="0" name=""/>
        <dsp:cNvSpPr/>
      </dsp:nvSpPr>
      <dsp:spPr>
        <a:xfrm>
          <a:off x="259959" y="734395"/>
          <a:ext cx="4270356" cy="442800"/>
        </a:xfrm>
        <a:prstGeom prst="roundRect">
          <a:avLst/>
        </a:prstGeom>
        <a:solidFill>
          <a:schemeClr val="accent5">
            <a:hueOff val="-2483469"/>
            <a:satOff val="9953"/>
            <a:lumOff val="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562" tIns="0" rIns="137562" bIns="0" numCol="1" spcCol="1270" anchor="ctr" anchorCtr="0">
          <a:noAutofit/>
        </a:bodyPr>
        <a:lstStyle/>
        <a:p>
          <a:pPr marL="0" lvl="0" indent="0" algn="l" defTabSz="533400">
            <a:lnSpc>
              <a:spcPct val="90000"/>
            </a:lnSpc>
            <a:spcBef>
              <a:spcPct val="0"/>
            </a:spcBef>
            <a:spcAft>
              <a:spcPct val="35000"/>
            </a:spcAft>
            <a:buNone/>
          </a:pPr>
          <a:r>
            <a:rPr lang="es-PE" sz="1200" b="1" kern="1200" dirty="0"/>
            <a:t>Fauna Silvestre</a:t>
          </a:r>
        </a:p>
      </dsp:txBody>
      <dsp:txXfrm>
        <a:off x="281575" y="756011"/>
        <a:ext cx="4227124" cy="399568"/>
      </dsp:txXfrm>
    </dsp:sp>
    <dsp:sp modelId="{A7976EEE-21BD-4677-8CA0-A0F2BD1D1099}">
      <dsp:nvSpPr>
        <dsp:cNvPr id="0" name=""/>
        <dsp:cNvSpPr/>
      </dsp:nvSpPr>
      <dsp:spPr>
        <a:xfrm>
          <a:off x="0" y="1636195"/>
          <a:ext cx="5199179" cy="378000"/>
        </a:xfrm>
        <a:prstGeom prst="rect">
          <a:avLst/>
        </a:prstGeom>
        <a:solidFill>
          <a:schemeClr val="lt1">
            <a:alpha val="90000"/>
            <a:hueOff val="0"/>
            <a:satOff val="0"/>
            <a:lumOff val="0"/>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dsp:style>
    </dsp:sp>
    <dsp:sp modelId="{FB9F1B34-4BEF-4839-BF94-A96DF677BBE5}">
      <dsp:nvSpPr>
        <dsp:cNvPr id="0" name=""/>
        <dsp:cNvSpPr/>
      </dsp:nvSpPr>
      <dsp:spPr>
        <a:xfrm>
          <a:off x="259959" y="1414795"/>
          <a:ext cx="3954855" cy="442800"/>
        </a:xfrm>
        <a:prstGeom prst="roundRect">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562" tIns="0" rIns="137562" bIns="0" numCol="1" spcCol="1270" anchor="ctr" anchorCtr="0">
          <a:noAutofit/>
        </a:bodyPr>
        <a:lstStyle/>
        <a:p>
          <a:pPr marL="0" lvl="0" indent="0" algn="l" defTabSz="533400">
            <a:lnSpc>
              <a:spcPct val="90000"/>
            </a:lnSpc>
            <a:spcBef>
              <a:spcPct val="0"/>
            </a:spcBef>
            <a:spcAft>
              <a:spcPct val="35000"/>
            </a:spcAft>
            <a:buNone/>
          </a:pPr>
          <a:r>
            <a:rPr lang="es-PE" sz="1200" b="1" kern="1200" dirty="0"/>
            <a:t>Safety Management </a:t>
          </a:r>
          <a:r>
            <a:rPr lang="es-PE" sz="1200" b="1" kern="1200" dirty="0" err="1"/>
            <a:t>System</a:t>
          </a:r>
          <a:r>
            <a:rPr lang="es-PE" sz="1200" b="1" kern="1200" dirty="0"/>
            <a:t> (Sistema de Gestión de la Seguridad Operacional - SMS) </a:t>
          </a:r>
        </a:p>
      </dsp:txBody>
      <dsp:txXfrm>
        <a:off x="281575" y="1436411"/>
        <a:ext cx="3911623" cy="399568"/>
      </dsp:txXfrm>
    </dsp:sp>
    <dsp:sp modelId="{93F86F29-B4E6-43FE-8703-D4A062A96789}">
      <dsp:nvSpPr>
        <dsp:cNvPr id="0" name=""/>
        <dsp:cNvSpPr/>
      </dsp:nvSpPr>
      <dsp:spPr>
        <a:xfrm>
          <a:off x="0" y="2316595"/>
          <a:ext cx="5199179" cy="378000"/>
        </a:xfrm>
        <a:prstGeom prst="rect">
          <a:avLst/>
        </a:prstGeom>
        <a:solidFill>
          <a:schemeClr val="lt1">
            <a:alpha val="90000"/>
            <a:hueOff val="0"/>
            <a:satOff val="0"/>
            <a:lumOff val="0"/>
            <a:alphaOff val="0"/>
          </a:schemeClr>
        </a:solidFill>
        <a:ln w="25400" cap="flat" cmpd="sng" algn="ctr">
          <a:solidFill>
            <a:schemeClr val="accent5">
              <a:hueOff val="-7450407"/>
              <a:satOff val="29858"/>
              <a:lumOff val="6471"/>
              <a:alphaOff val="0"/>
            </a:schemeClr>
          </a:solidFill>
          <a:prstDash val="solid"/>
        </a:ln>
        <a:effectLst/>
      </dsp:spPr>
      <dsp:style>
        <a:lnRef idx="2">
          <a:scrgbClr r="0" g="0" b="0"/>
        </a:lnRef>
        <a:fillRef idx="1">
          <a:scrgbClr r="0" g="0" b="0"/>
        </a:fillRef>
        <a:effectRef idx="0">
          <a:scrgbClr r="0" g="0" b="0"/>
        </a:effectRef>
        <a:fontRef idx="minor"/>
      </dsp:style>
    </dsp:sp>
    <dsp:sp modelId="{3437D590-764F-4FCC-AD8E-A065928FD563}">
      <dsp:nvSpPr>
        <dsp:cNvPr id="0" name=""/>
        <dsp:cNvSpPr/>
      </dsp:nvSpPr>
      <dsp:spPr>
        <a:xfrm>
          <a:off x="259959" y="2095195"/>
          <a:ext cx="3651072" cy="442800"/>
        </a:xfrm>
        <a:prstGeom prst="roundRect">
          <a:avLst/>
        </a:prstGeom>
        <a:solidFill>
          <a:schemeClr val="accent5">
            <a:hueOff val="-7450407"/>
            <a:satOff val="29858"/>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562" tIns="0" rIns="137562" bIns="0" numCol="1" spcCol="1270" anchor="ctr" anchorCtr="0">
          <a:noAutofit/>
        </a:bodyPr>
        <a:lstStyle/>
        <a:p>
          <a:pPr marL="0" lvl="0" indent="0" algn="l" defTabSz="533400">
            <a:lnSpc>
              <a:spcPct val="90000"/>
            </a:lnSpc>
            <a:spcBef>
              <a:spcPct val="0"/>
            </a:spcBef>
            <a:spcAft>
              <a:spcPct val="35000"/>
            </a:spcAft>
            <a:buNone/>
          </a:pPr>
          <a:r>
            <a:rPr lang="es-PE" sz="1200" b="1" kern="1200"/>
            <a:t>Niveles de Amenaza</a:t>
          </a:r>
          <a:endParaRPr lang="es-PE" sz="1200" b="1" kern="1200" dirty="0"/>
        </a:p>
      </dsp:txBody>
      <dsp:txXfrm>
        <a:off x="281575" y="2116811"/>
        <a:ext cx="3607840" cy="399568"/>
      </dsp:txXfrm>
    </dsp:sp>
    <dsp:sp modelId="{97B70D30-E58A-4158-B651-4DE3D07D0736}">
      <dsp:nvSpPr>
        <dsp:cNvPr id="0" name=""/>
        <dsp:cNvSpPr/>
      </dsp:nvSpPr>
      <dsp:spPr>
        <a:xfrm>
          <a:off x="0" y="2996995"/>
          <a:ext cx="5199179" cy="378000"/>
        </a:xfrm>
        <a:prstGeom prst="rect">
          <a:avLst/>
        </a:prstGeom>
        <a:solidFill>
          <a:schemeClr val="lt1">
            <a:alpha val="90000"/>
            <a:hueOff val="0"/>
            <a:satOff val="0"/>
            <a:lumOff val="0"/>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sp>
    <dsp:sp modelId="{EDFAC2B6-FE25-4DAB-A175-9E398CA82D35}">
      <dsp:nvSpPr>
        <dsp:cNvPr id="0" name=""/>
        <dsp:cNvSpPr/>
      </dsp:nvSpPr>
      <dsp:spPr>
        <a:xfrm>
          <a:off x="259959" y="2775595"/>
          <a:ext cx="3212994" cy="442800"/>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562" tIns="0" rIns="137562" bIns="0" numCol="1" spcCol="1270" anchor="ctr" anchorCtr="0">
          <a:noAutofit/>
        </a:bodyPr>
        <a:lstStyle/>
        <a:p>
          <a:pPr marL="0" lvl="0" indent="0" algn="l" defTabSz="533400">
            <a:lnSpc>
              <a:spcPct val="90000"/>
            </a:lnSpc>
            <a:spcBef>
              <a:spcPct val="0"/>
            </a:spcBef>
            <a:spcAft>
              <a:spcPct val="35000"/>
            </a:spcAft>
            <a:buNone/>
          </a:pPr>
          <a:r>
            <a:rPr lang="es-PE" sz="1200" b="1" kern="1200" dirty="0"/>
            <a:t>Actas de OSITRAN </a:t>
          </a:r>
        </a:p>
      </dsp:txBody>
      <dsp:txXfrm>
        <a:off x="281575" y="2797211"/>
        <a:ext cx="3169762" cy="39956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6B39BB-51B1-49E0-A566-4613B0FA32C6}">
      <dsp:nvSpPr>
        <dsp:cNvPr id="0" name=""/>
        <dsp:cNvSpPr/>
      </dsp:nvSpPr>
      <dsp:spPr>
        <a:xfrm rot="5400000">
          <a:off x="3395378" y="-1388861"/>
          <a:ext cx="532656" cy="3446312"/>
        </a:xfrm>
        <a:prstGeom prst="round2Same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just" defTabSz="488950">
            <a:lnSpc>
              <a:spcPct val="90000"/>
            </a:lnSpc>
            <a:spcBef>
              <a:spcPct val="0"/>
            </a:spcBef>
            <a:spcAft>
              <a:spcPct val="15000"/>
            </a:spcAft>
            <a:buChar char="•"/>
          </a:pPr>
          <a:r>
            <a:rPr lang="es-PE" sz="1100" kern="1200" dirty="0">
              <a:latin typeface="Calibri" panose="020F0502020204030204"/>
              <a:ea typeface="+mn-ea"/>
              <a:cs typeface="+mn-cs"/>
            </a:rPr>
            <a:t>Instalación de oficina para UFA en los aeropuertos de Chiclayo, Iquitos, Piura, Tarapoto, Trujillo. Brinda servicio a Viva Air y Latam</a:t>
          </a:r>
          <a:endParaRPr lang="es-PE" sz="1100" kern="1200" dirty="0"/>
        </a:p>
      </dsp:txBody>
      <dsp:txXfrm rot="-5400000">
        <a:off x="1938550" y="93969"/>
        <a:ext cx="3420310" cy="480652"/>
      </dsp:txXfrm>
    </dsp:sp>
    <dsp:sp modelId="{2B95DA9F-4961-43A5-B0CC-8D721B49AD94}">
      <dsp:nvSpPr>
        <dsp:cNvPr id="0" name=""/>
        <dsp:cNvSpPr/>
      </dsp:nvSpPr>
      <dsp:spPr>
        <a:xfrm>
          <a:off x="0" y="1384"/>
          <a:ext cx="1938550" cy="66582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s-PE" sz="1300" b="1" kern="1200" dirty="0">
              <a:latin typeface="Calibri" panose="020F0502020204030204"/>
              <a:ea typeface="+mn-ea"/>
              <a:cs typeface="+mn-cs"/>
            </a:rPr>
            <a:t>AVIO S.A.</a:t>
          </a:r>
          <a:endParaRPr lang="es-PE" sz="1300" kern="1200" dirty="0"/>
        </a:p>
      </dsp:txBody>
      <dsp:txXfrm>
        <a:off x="32503" y="33887"/>
        <a:ext cx="1873544" cy="600814"/>
      </dsp:txXfrm>
    </dsp:sp>
    <dsp:sp modelId="{8300FEBE-8E76-4E84-8A17-ED0B716E4F50}">
      <dsp:nvSpPr>
        <dsp:cNvPr id="0" name=""/>
        <dsp:cNvSpPr/>
      </dsp:nvSpPr>
      <dsp:spPr>
        <a:xfrm rot="5400000">
          <a:off x="3395378" y="-689749"/>
          <a:ext cx="532656" cy="3446312"/>
        </a:xfrm>
        <a:prstGeom prst="round2SameRect">
          <a:avLst/>
        </a:prstGeom>
        <a:solidFill>
          <a:schemeClr val="accent3">
            <a:tint val="40000"/>
            <a:alpha val="90000"/>
            <a:hueOff val="3572285"/>
            <a:satOff val="-4598"/>
            <a:lumOff val="-358"/>
            <a:alphaOff val="0"/>
          </a:schemeClr>
        </a:solidFill>
        <a:ln w="25400" cap="flat" cmpd="sng" algn="ctr">
          <a:solidFill>
            <a:schemeClr val="accent3">
              <a:tint val="40000"/>
              <a:alpha val="90000"/>
              <a:hueOff val="3572285"/>
              <a:satOff val="-4598"/>
              <a:lumOff val="-35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just" defTabSz="488950">
            <a:lnSpc>
              <a:spcPct val="90000"/>
            </a:lnSpc>
            <a:spcBef>
              <a:spcPct val="0"/>
            </a:spcBef>
            <a:spcAft>
              <a:spcPct val="15000"/>
            </a:spcAft>
            <a:buChar char="•"/>
          </a:pPr>
          <a:r>
            <a:rPr lang="es-PE" sz="1100" kern="1200" dirty="0">
              <a:latin typeface="Calibri" panose="020F0502020204030204"/>
              <a:ea typeface="+mn-ea"/>
              <a:cs typeface="+mn-cs"/>
            </a:rPr>
            <a:t>Instalación de oficina para UFA en los aeropuertos de Tarapoto y Pucallpa. Prestan servicios a SAETA.</a:t>
          </a:r>
          <a:endParaRPr lang="es-PE" sz="1100" kern="1200" dirty="0"/>
        </a:p>
      </dsp:txBody>
      <dsp:txXfrm rot="-5400000">
        <a:off x="1938550" y="793081"/>
        <a:ext cx="3420310" cy="480652"/>
      </dsp:txXfrm>
    </dsp:sp>
    <dsp:sp modelId="{F1B5A813-E69E-4703-8E89-89A061AB803D}">
      <dsp:nvSpPr>
        <dsp:cNvPr id="0" name=""/>
        <dsp:cNvSpPr/>
      </dsp:nvSpPr>
      <dsp:spPr>
        <a:xfrm>
          <a:off x="0" y="700496"/>
          <a:ext cx="1938550" cy="665820"/>
        </a:xfrm>
        <a:prstGeom prst="roundRect">
          <a:avLst/>
        </a:prstGeom>
        <a:solidFill>
          <a:schemeClr val="accent3">
            <a:hueOff val="3750088"/>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s-PE" sz="1300" b="1" kern="1200" dirty="0">
              <a:latin typeface="Calibri" panose="020F0502020204030204"/>
              <a:ea typeface="+mn-ea"/>
              <a:cs typeface="+mn-cs"/>
            </a:rPr>
            <a:t>AERODELTA S.A.C.</a:t>
          </a:r>
          <a:endParaRPr lang="es-PE" sz="1300" kern="1200" dirty="0"/>
        </a:p>
      </dsp:txBody>
      <dsp:txXfrm>
        <a:off x="32503" y="732999"/>
        <a:ext cx="1873544" cy="600814"/>
      </dsp:txXfrm>
    </dsp:sp>
    <dsp:sp modelId="{A6B1AABC-9CB5-4084-BF53-8AB202D31C82}">
      <dsp:nvSpPr>
        <dsp:cNvPr id="0" name=""/>
        <dsp:cNvSpPr/>
      </dsp:nvSpPr>
      <dsp:spPr>
        <a:xfrm rot="5400000">
          <a:off x="3395378" y="9362"/>
          <a:ext cx="532656" cy="3446312"/>
        </a:xfrm>
        <a:prstGeom prst="round2SameRect">
          <a:avLst/>
        </a:prstGeom>
        <a:solidFill>
          <a:schemeClr val="accent3">
            <a:tint val="40000"/>
            <a:alpha val="90000"/>
            <a:hueOff val="7144569"/>
            <a:satOff val="-9195"/>
            <a:lumOff val="-717"/>
            <a:alphaOff val="0"/>
          </a:schemeClr>
        </a:solidFill>
        <a:ln w="25400" cap="flat" cmpd="sng" algn="ctr">
          <a:solidFill>
            <a:schemeClr val="accent3">
              <a:tint val="40000"/>
              <a:alpha val="90000"/>
              <a:hueOff val="7144569"/>
              <a:satOff val="-9195"/>
              <a:lumOff val="-71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just" defTabSz="488950">
            <a:lnSpc>
              <a:spcPct val="90000"/>
            </a:lnSpc>
            <a:spcBef>
              <a:spcPct val="0"/>
            </a:spcBef>
            <a:spcAft>
              <a:spcPct val="15000"/>
            </a:spcAft>
            <a:buChar char="•"/>
          </a:pPr>
          <a:r>
            <a:rPr lang="es-PE" sz="1100" kern="1200" dirty="0">
              <a:latin typeface="Calibri" panose="020F0502020204030204"/>
              <a:ea typeface="+mn-ea"/>
              <a:cs typeface="+mn-cs"/>
            </a:rPr>
            <a:t>Instalación de oficina para UFA en el aeropuerto Pucallpa</a:t>
          </a:r>
          <a:r>
            <a:rPr lang="es-PE" sz="1100" kern="1200" dirty="0"/>
            <a:t>. Brinda servicio a Movil Air.</a:t>
          </a:r>
        </a:p>
      </dsp:txBody>
      <dsp:txXfrm rot="-5400000">
        <a:off x="1938550" y="1492192"/>
        <a:ext cx="3420310" cy="480652"/>
      </dsp:txXfrm>
    </dsp:sp>
    <dsp:sp modelId="{C6BD58F5-DD60-4962-89D4-89CAE328850A}">
      <dsp:nvSpPr>
        <dsp:cNvPr id="0" name=""/>
        <dsp:cNvSpPr/>
      </dsp:nvSpPr>
      <dsp:spPr>
        <a:xfrm>
          <a:off x="0" y="1399608"/>
          <a:ext cx="1938550" cy="665820"/>
        </a:xfrm>
        <a:prstGeom prst="roundRect">
          <a:avLst/>
        </a:prstGeom>
        <a:solidFill>
          <a:schemeClr val="accent3">
            <a:hueOff val="7500176"/>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s-PE" sz="1300" b="1" kern="1200" dirty="0">
              <a:latin typeface="Calibri" panose="020F0502020204030204"/>
              <a:ea typeface="+mn-ea"/>
              <a:cs typeface="+mn-cs"/>
            </a:rPr>
            <a:t>Servicios y Mantenimiento Aeronáutico AV &amp; BP</a:t>
          </a:r>
          <a:endParaRPr lang="es-PE" sz="1300" kern="1200" dirty="0"/>
        </a:p>
      </dsp:txBody>
      <dsp:txXfrm>
        <a:off x="32503" y="1432111"/>
        <a:ext cx="1873544" cy="600814"/>
      </dsp:txXfrm>
    </dsp:sp>
    <dsp:sp modelId="{08EE3CB8-CA71-4E2B-A7A8-EE0E564F7E7A}">
      <dsp:nvSpPr>
        <dsp:cNvPr id="0" name=""/>
        <dsp:cNvSpPr/>
      </dsp:nvSpPr>
      <dsp:spPr>
        <a:xfrm rot="5400000">
          <a:off x="3395378" y="708474"/>
          <a:ext cx="532656" cy="3446312"/>
        </a:xfrm>
        <a:prstGeom prst="round2SameRect">
          <a:avLst/>
        </a:prstGeom>
        <a:solidFill>
          <a:schemeClr val="accent3">
            <a:tint val="40000"/>
            <a:alpha val="90000"/>
            <a:hueOff val="10716854"/>
            <a:satOff val="-13793"/>
            <a:lumOff val="-1075"/>
            <a:alphaOff val="0"/>
          </a:schemeClr>
        </a:solidFill>
        <a:ln w="25400" cap="flat" cmpd="sng" algn="ctr">
          <a:solidFill>
            <a:schemeClr val="accent3">
              <a:tint val="40000"/>
              <a:alpha val="90000"/>
              <a:hueOff val="10716854"/>
              <a:satOff val="-13793"/>
              <a:lumOff val="-107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just" defTabSz="488950">
            <a:lnSpc>
              <a:spcPct val="90000"/>
            </a:lnSpc>
            <a:spcBef>
              <a:spcPct val="0"/>
            </a:spcBef>
            <a:spcAft>
              <a:spcPct val="15000"/>
            </a:spcAft>
            <a:buChar char="•"/>
          </a:pPr>
          <a:r>
            <a:rPr lang="es-PE" sz="1100" kern="1200" dirty="0">
              <a:latin typeface="Calibri" panose="020F0502020204030204"/>
              <a:ea typeface="+mn-ea"/>
              <a:cs typeface="+mn-cs"/>
            </a:rPr>
            <a:t>Instalación de oficina para UFA en el aeropuerto Pucallpa</a:t>
          </a:r>
          <a:r>
            <a:rPr lang="es-PE" sz="1100" kern="1200" dirty="0"/>
            <a:t>. Brinda servicio a Movil Air.</a:t>
          </a:r>
        </a:p>
      </dsp:txBody>
      <dsp:txXfrm rot="-5400000">
        <a:off x="1938550" y="2191304"/>
        <a:ext cx="3420310" cy="480652"/>
      </dsp:txXfrm>
    </dsp:sp>
    <dsp:sp modelId="{D007F758-ED40-4182-82D4-54E9564D70DD}">
      <dsp:nvSpPr>
        <dsp:cNvPr id="0" name=""/>
        <dsp:cNvSpPr/>
      </dsp:nvSpPr>
      <dsp:spPr>
        <a:xfrm>
          <a:off x="0" y="2098719"/>
          <a:ext cx="1938550" cy="665820"/>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s-PE" sz="1300" b="1" kern="1200">
              <a:latin typeface="Calibri" panose="020F0502020204030204"/>
              <a:ea typeface="+mn-ea"/>
              <a:cs typeface="+mn-cs"/>
            </a:rPr>
            <a:t>L.C. BUSRE S.A.C.</a:t>
          </a:r>
          <a:endParaRPr lang="es-PE" sz="1300" kern="1200"/>
        </a:p>
      </dsp:txBody>
      <dsp:txXfrm>
        <a:off x="32503" y="2131222"/>
        <a:ext cx="1873544" cy="60081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51B5EE-7C53-4363-80D5-EC9FCF9CD5AC}">
      <dsp:nvSpPr>
        <dsp:cNvPr id="0" name=""/>
        <dsp:cNvSpPr/>
      </dsp:nvSpPr>
      <dsp:spPr>
        <a:xfrm>
          <a:off x="-4831572" y="-740474"/>
          <a:ext cx="5754636" cy="5754636"/>
        </a:xfrm>
        <a:prstGeom prst="blockArc">
          <a:avLst>
            <a:gd name="adj1" fmla="val 18900000"/>
            <a:gd name="adj2" fmla="val 2700000"/>
            <a:gd name="adj3" fmla="val 375"/>
          </a:avLst>
        </a:pr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0B874BB-A1C7-4751-9EF1-40E122B8D75B}">
      <dsp:nvSpPr>
        <dsp:cNvPr id="0" name=""/>
        <dsp:cNvSpPr/>
      </dsp:nvSpPr>
      <dsp:spPr>
        <a:xfrm>
          <a:off x="403914" y="267020"/>
          <a:ext cx="5633586" cy="534381"/>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4166" tIns="30480" rIns="30480" bIns="30480" numCol="1" spcCol="1270" anchor="ctr" anchorCtr="0">
          <a:noAutofit/>
        </a:bodyPr>
        <a:lstStyle/>
        <a:p>
          <a:pPr marL="0" lvl="0" indent="0" algn="l" defTabSz="533400">
            <a:lnSpc>
              <a:spcPct val="90000"/>
            </a:lnSpc>
            <a:spcBef>
              <a:spcPct val="0"/>
            </a:spcBef>
            <a:spcAft>
              <a:spcPct val="35000"/>
            </a:spcAft>
            <a:buNone/>
          </a:pPr>
          <a:r>
            <a:rPr lang="es-PE" sz="1200" b="1" kern="1200" dirty="0"/>
            <a:t>Gestión de Reclamos</a:t>
          </a:r>
        </a:p>
      </dsp:txBody>
      <dsp:txXfrm>
        <a:off x="403914" y="267020"/>
        <a:ext cx="5633586" cy="534381"/>
      </dsp:txXfrm>
    </dsp:sp>
    <dsp:sp modelId="{07EF5C98-9ED5-434D-B388-AF9EFDC19695}">
      <dsp:nvSpPr>
        <dsp:cNvPr id="0" name=""/>
        <dsp:cNvSpPr/>
      </dsp:nvSpPr>
      <dsp:spPr>
        <a:xfrm>
          <a:off x="69925" y="200222"/>
          <a:ext cx="667977" cy="667977"/>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6600608-B0FD-40DC-B950-09BCC74D5BE9}">
      <dsp:nvSpPr>
        <dsp:cNvPr id="0" name=""/>
        <dsp:cNvSpPr/>
      </dsp:nvSpPr>
      <dsp:spPr>
        <a:xfrm>
          <a:off x="786837" y="1068336"/>
          <a:ext cx="5250664" cy="534381"/>
        </a:xfrm>
        <a:prstGeom prst="rect">
          <a:avLst/>
        </a:prstGeom>
        <a:solidFill>
          <a:schemeClr val="accent5">
            <a:hueOff val="-2483469"/>
            <a:satOff val="9953"/>
            <a:lumOff val="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4166" tIns="30480" rIns="30480" bIns="30480" numCol="1" spcCol="1270" anchor="ctr" anchorCtr="0">
          <a:noAutofit/>
        </a:bodyPr>
        <a:lstStyle/>
        <a:p>
          <a:pPr marL="0" lvl="0" indent="0" algn="l" defTabSz="533400">
            <a:lnSpc>
              <a:spcPct val="90000"/>
            </a:lnSpc>
            <a:spcBef>
              <a:spcPct val="0"/>
            </a:spcBef>
            <a:spcAft>
              <a:spcPct val="35000"/>
            </a:spcAft>
            <a:buNone/>
          </a:pPr>
          <a:r>
            <a:rPr lang="es-PE" sz="1200" b="1" kern="1200" dirty="0"/>
            <a:t>Fauna Silvestre</a:t>
          </a:r>
        </a:p>
      </dsp:txBody>
      <dsp:txXfrm>
        <a:off x="786837" y="1068336"/>
        <a:ext cx="5250664" cy="534381"/>
      </dsp:txXfrm>
    </dsp:sp>
    <dsp:sp modelId="{C484CA25-4C61-4687-990E-3B6885717D79}">
      <dsp:nvSpPr>
        <dsp:cNvPr id="0" name=""/>
        <dsp:cNvSpPr/>
      </dsp:nvSpPr>
      <dsp:spPr>
        <a:xfrm>
          <a:off x="452848" y="1001538"/>
          <a:ext cx="667977" cy="667977"/>
        </a:xfrm>
        <a:prstGeom prst="ellipse">
          <a:avLst/>
        </a:prstGeom>
        <a:solidFill>
          <a:schemeClr val="lt1">
            <a:hueOff val="0"/>
            <a:satOff val="0"/>
            <a:lumOff val="0"/>
            <a:alphaOff val="0"/>
          </a:schemeClr>
        </a:solidFill>
        <a:ln w="25400" cap="flat" cmpd="sng" algn="ctr">
          <a:solidFill>
            <a:schemeClr val="accent5">
              <a:hueOff val="-2483469"/>
              <a:satOff val="9953"/>
              <a:lumOff val="2157"/>
              <a:alphaOff val="0"/>
            </a:schemeClr>
          </a:solidFill>
          <a:prstDash val="solid"/>
        </a:ln>
        <a:effectLst/>
      </dsp:spPr>
      <dsp:style>
        <a:lnRef idx="2">
          <a:scrgbClr r="0" g="0" b="0"/>
        </a:lnRef>
        <a:fillRef idx="1">
          <a:scrgbClr r="0" g="0" b="0"/>
        </a:fillRef>
        <a:effectRef idx="0">
          <a:scrgbClr r="0" g="0" b="0"/>
        </a:effectRef>
        <a:fontRef idx="minor"/>
      </dsp:style>
    </dsp:sp>
    <dsp:sp modelId="{337807BB-E5B5-4A97-B00F-835B0ECC1BB1}">
      <dsp:nvSpPr>
        <dsp:cNvPr id="0" name=""/>
        <dsp:cNvSpPr/>
      </dsp:nvSpPr>
      <dsp:spPr>
        <a:xfrm>
          <a:off x="904363" y="1869653"/>
          <a:ext cx="5133138" cy="534381"/>
        </a:xfrm>
        <a:prstGeom prst="rect">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4166" tIns="30480" rIns="30480" bIns="30480" numCol="1" spcCol="1270" anchor="ctr" anchorCtr="0">
          <a:noAutofit/>
        </a:bodyPr>
        <a:lstStyle/>
        <a:p>
          <a:pPr marL="0" lvl="0" indent="0" algn="l" defTabSz="533400">
            <a:lnSpc>
              <a:spcPct val="90000"/>
            </a:lnSpc>
            <a:spcBef>
              <a:spcPct val="0"/>
            </a:spcBef>
            <a:spcAft>
              <a:spcPct val="35000"/>
            </a:spcAft>
            <a:buNone/>
          </a:pPr>
          <a:r>
            <a:rPr lang="es-PE" sz="1200" b="1" kern="1200" dirty="0"/>
            <a:t>Safety Management </a:t>
          </a:r>
          <a:r>
            <a:rPr lang="es-PE" sz="1200" b="1" kern="1200" dirty="0" err="1"/>
            <a:t>System</a:t>
          </a:r>
          <a:r>
            <a:rPr lang="es-PE" sz="1200" b="1" kern="1200" dirty="0"/>
            <a:t> (Sistema de Gestión de la Seguridad Operacional) </a:t>
          </a:r>
        </a:p>
      </dsp:txBody>
      <dsp:txXfrm>
        <a:off x="904363" y="1869653"/>
        <a:ext cx="5133138" cy="534381"/>
      </dsp:txXfrm>
    </dsp:sp>
    <dsp:sp modelId="{EE1E7DDB-D2BB-42F6-928F-A6FB54905D3F}">
      <dsp:nvSpPr>
        <dsp:cNvPr id="0" name=""/>
        <dsp:cNvSpPr/>
      </dsp:nvSpPr>
      <dsp:spPr>
        <a:xfrm>
          <a:off x="570374" y="1802855"/>
          <a:ext cx="667977" cy="667977"/>
        </a:xfrm>
        <a:prstGeom prst="ellipse">
          <a:avLst/>
        </a:prstGeom>
        <a:solidFill>
          <a:schemeClr val="lt1">
            <a:hueOff val="0"/>
            <a:satOff val="0"/>
            <a:lumOff val="0"/>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dsp:style>
    </dsp:sp>
    <dsp:sp modelId="{250C64E4-77D7-46ED-A228-8A7EA26280CF}">
      <dsp:nvSpPr>
        <dsp:cNvPr id="0" name=""/>
        <dsp:cNvSpPr/>
      </dsp:nvSpPr>
      <dsp:spPr>
        <a:xfrm>
          <a:off x="786837" y="2670969"/>
          <a:ext cx="5250664" cy="534381"/>
        </a:xfrm>
        <a:prstGeom prst="rect">
          <a:avLst/>
        </a:prstGeom>
        <a:solidFill>
          <a:schemeClr val="accent5">
            <a:hueOff val="-7450407"/>
            <a:satOff val="29858"/>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4166" tIns="30480" rIns="30480" bIns="30480" numCol="1" spcCol="1270" anchor="ctr" anchorCtr="0">
          <a:noAutofit/>
        </a:bodyPr>
        <a:lstStyle/>
        <a:p>
          <a:pPr marL="0" lvl="0" indent="0" algn="l" defTabSz="533400">
            <a:lnSpc>
              <a:spcPct val="90000"/>
            </a:lnSpc>
            <a:spcBef>
              <a:spcPct val="0"/>
            </a:spcBef>
            <a:spcAft>
              <a:spcPct val="35000"/>
            </a:spcAft>
            <a:buNone/>
          </a:pPr>
          <a:r>
            <a:rPr lang="es-PE" sz="1200" b="1" kern="1200"/>
            <a:t>Niveles de Amenaza</a:t>
          </a:r>
          <a:endParaRPr lang="es-PE" sz="1200" b="1" kern="1200" dirty="0"/>
        </a:p>
      </dsp:txBody>
      <dsp:txXfrm>
        <a:off x="786837" y="2670969"/>
        <a:ext cx="5250664" cy="534381"/>
      </dsp:txXfrm>
    </dsp:sp>
    <dsp:sp modelId="{B75D2EDE-1F08-4799-8A78-5E399875F3ED}">
      <dsp:nvSpPr>
        <dsp:cNvPr id="0" name=""/>
        <dsp:cNvSpPr/>
      </dsp:nvSpPr>
      <dsp:spPr>
        <a:xfrm>
          <a:off x="452848" y="2604171"/>
          <a:ext cx="667977" cy="667977"/>
        </a:xfrm>
        <a:prstGeom prst="ellipse">
          <a:avLst/>
        </a:prstGeom>
        <a:solidFill>
          <a:schemeClr val="lt1">
            <a:hueOff val="0"/>
            <a:satOff val="0"/>
            <a:lumOff val="0"/>
            <a:alphaOff val="0"/>
          </a:schemeClr>
        </a:solidFill>
        <a:ln w="25400" cap="flat" cmpd="sng" algn="ctr">
          <a:solidFill>
            <a:schemeClr val="accent5">
              <a:hueOff val="-7450407"/>
              <a:satOff val="29858"/>
              <a:lumOff val="6471"/>
              <a:alphaOff val="0"/>
            </a:schemeClr>
          </a:solidFill>
          <a:prstDash val="solid"/>
        </a:ln>
        <a:effectLst/>
      </dsp:spPr>
      <dsp:style>
        <a:lnRef idx="2">
          <a:scrgbClr r="0" g="0" b="0"/>
        </a:lnRef>
        <a:fillRef idx="1">
          <a:scrgbClr r="0" g="0" b="0"/>
        </a:fillRef>
        <a:effectRef idx="0">
          <a:scrgbClr r="0" g="0" b="0"/>
        </a:effectRef>
        <a:fontRef idx="minor"/>
      </dsp:style>
    </dsp:sp>
    <dsp:sp modelId="{2E8D71A1-5ECC-41D8-9342-FA75A730A7DF}">
      <dsp:nvSpPr>
        <dsp:cNvPr id="0" name=""/>
        <dsp:cNvSpPr/>
      </dsp:nvSpPr>
      <dsp:spPr>
        <a:xfrm>
          <a:off x="403914" y="3472286"/>
          <a:ext cx="5633586" cy="534381"/>
        </a:xfrm>
        <a:prstGeom prst="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4166" tIns="30480" rIns="30480" bIns="30480" numCol="1" spcCol="1270" anchor="ctr" anchorCtr="0">
          <a:noAutofit/>
        </a:bodyPr>
        <a:lstStyle/>
        <a:p>
          <a:pPr marL="0" lvl="0" indent="0" algn="l" defTabSz="533400">
            <a:lnSpc>
              <a:spcPct val="90000"/>
            </a:lnSpc>
            <a:spcBef>
              <a:spcPct val="0"/>
            </a:spcBef>
            <a:spcAft>
              <a:spcPct val="35000"/>
            </a:spcAft>
            <a:buNone/>
          </a:pPr>
          <a:r>
            <a:rPr lang="es-PE" sz="1200" b="1" kern="1200" dirty="0"/>
            <a:t>Actas de OSITRAN </a:t>
          </a:r>
        </a:p>
      </dsp:txBody>
      <dsp:txXfrm>
        <a:off x="403914" y="3472286"/>
        <a:ext cx="5633586" cy="534381"/>
      </dsp:txXfrm>
    </dsp:sp>
    <dsp:sp modelId="{970939F1-A99A-45DD-826B-2032408D33AD}">
      <dsp:nvSpPr>
        <dsp:cNvPr id="0" name=""/>
        <dsp:cNvSpPr/>
      </dsp:nvSpPr>
      <dsp:spPr>
        <a:xfrm>
          <a:off x="69925" y="3405488"/>
          <a:ext cx="667977" cy="667977"/>
        </a:xfrm>
        <a:prstGeom prst="ellipse">
          <a:avLst/>
        </a:prstGeom>
        <a:solidFill>
          <a:schemeClr val="lt1">
            <a:hueOff val="0"/>
            <a:satOff val="0"/>
            <a:lumOff val="0"/>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194C4F-4286-4267-952D-806364954E34}">
      <dsp:nvSpPr>
        <dsp:cNvPr id="0" name=""/>
        <dsp:cNvSpPr/>
      </dsp:nvSpPr>
      <dsp:spPr>
        <a:xfrm>
          <a:off x="1687" y="10348"/>
          <a:ext cx="1645324" cy="345600"/>
        </a:xfrm>
        <a:prstGeom prst="rect">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s-PE" sz="1200" kern="1200">
              <a:latin typeface="Arial Narrow" panose="020B0606020202030204" pitchFamily="34" charset="0"/>
            </a:rPr>
            <a:t> Trujillo </a:t>
          </a:r>
        </a:p>
      </dsp:txBody>
      <dsp:txXfrm>
        <a:off x="1687" y="10348"/>
        <a:ext cx="1645324" cy="345600"/>
      </dsp:txXfrm>
    </dsp:sp>
    <dsp:sp modelId="{4B2D870B-F548-4CCC-9C05-EF1978396F2D}">
      <dsp:nvSpPr>
        <dsp:cNvPr id="0" name=""/>
        <dsp:cNvSpPr/>
      </dsp:nvSpPr>
      <dsp:spPr>
        <a:xfrm>
          <a:off x="1687" y="355948"/>
          <a:ext cx="1645324" cy="662402"/>
        </a:xfrm>
        <a:prstGeom prst="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s-PE" sz="1200" kern="1200">
              <a:latin typeface="Arial Narrow" panose="020B0606020202030204" pitchFamily="34" charset="0"/>
            </a:rPr>
            <a:t>Papachay Market</a:t>
          </a:r>
        </a:p>
        <a:p>
          <a:pPr marL="114300" lvl="1" indent="-114300" algn="l" defTabSz="533400">
            <a:lnSpc>
              <a:spcPct val="90000"/>
            </a:lnSpc>
            <a:spcBef>
              <a:spcPct val="0"/>
            </a:spcBef>
            <a:spcAft>
              <a:spcPct val="15000"/>
            </a:spcAft>
            <a:buChar char="•"/>
          </a:pPr>
          <a:r>
            <a:rPr lang="es-PE" sz="1200" kern="1200">
              <a:latin typeface="Arial Narrow" panose="020B0606020202030204" pitchFamily="34" charset="0"/>
            </a:rPr>
            <a:t>Raga Retail - Gift Shop</a:t>
          </a:r>
        </a:p>
      </dsp:txBody>
      <dsp:txXfrm>
        <a:off x="1687" y="355948"/>
        <a:ext cx="1645324" cy="662402"/>
      </dsp:txXfrm>
    </dsp:sp>
    <dsp:sp modelId="{D0CB31FC-1DDB-4BD9-910F-5CB12D03E0E2}">
      <dsp:nvSpPr>
        <dsp:cNvPr id="0" name=""/>
        <dsp:cNvSpPr/>
      </dsp:nvSpPr>
      <dsp:spPr>
        <a:xfrm>
          <a:off x="1877357" y="10348"/>
          <a:ext cx="1645324" cy="345600"/>
        </a:xfrm>
        <a:prstGeom prst="rect">
          <a:avLst/>
        </a:prstGeom>
        <a:solidFill>
          <a:schemeClr val="accent5">
            <a:hueOff val="-4966938"/>
            <a:satOff val="19906"/>
            <a:lumOff val="4314"/>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s-PE" sz="1200" b="1" kern="1200">
              <a:latin typeface="Arial Narrow" panose="020B0606020202030204" pitchFamily="34" charset="0"/>
            </a:rPr>
            <a:t>Tumbes</a:t>
          </a:r>
        </a:p>
      </dsp:txBody>
      <dsp:txXfrm>
        <a:off x="1877357" y="10348"/>
        <a:ext cx="1645324" cy="345600"/>
      </dsp:txXfrm>
    </dsp:sp>
    <dsp:sp modelId="{220228E7-C9B6-4844-9F72-54404F571DD1}">
      <dsp:nvSpPr>
        <dsp:cNvPr id="0" name=""/>
        <dsp:cNvSpPr/>
      </dsp:nvSpPr>
      <dsp:spPr>
        <a:xfrm>
          <a:off x="1877357" y="355948"/>
          <a:ext cx="1645324" cy="662402"/>
        </a:xfrm>
        <a:prstGeom prst="rect">
          <a:avLst/>
        </a:prstGeom>
        <a:solidFill>
          <a:schemeClr val="accent5">
            <a:tint val="40000"/>
            <a:alpha val="90000"/>
            <a:hueOff val="-5370241"/>
            <a:satOff val="24126"/>
            <a:lumOff val="1658"/>
            <a:alphaOff val="0"/>
          </a:schemeClr>
        </a:solidFill>
        <a:ln w="25400" cap="flat" cmpd="sng" algn="ctr">
          <a:solidFill>
            <a:schemeClr val="accent5">
              <a:tint val="40000"/>
              <a:alpha val="90000"/>
              <a:hueOff val="-5370241"/>
              <a:satOff val="24126"/>
              <a:lumOff val="165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s-PE" sz="1200" kern="1200">
              <a:latin typeface="Arial Narrow" panose="020B0606020202030204" pitchFamily="34" charset="0"/>
            </a:rPr>
            <a:t>Empresa de Transportes Chilimasa - Taxi y Alquiler de Vehículos. </a:t>
          </a:r>
        </a:p>
      </dsp:txBody>
      <dsp:txXfrm>
        <a:off x="1877357" y="355948"/>
        <a:ext cx="1645324" cy="662402"/>
      </dsp:txXfrm>
    </dsp:sp>
    <dsp:sp modelId="{00ADBB2F-4BD1-4134-AB9C-5FCBE44A65E2}">
      <dsp:nvSpPr>
        <dsp:cNvPr id="0" name=""/>
        <dsp:cNvSpPr/>
      </dsp:nvSpPr>
      <dsp:spPr>
        <a:xfrm>
          <a:off x="3753027" y="10348"/>
          <a:ext cx="1645324" cy="345600"/>
        </a:xfrm>
        <a:prstGeom prst="rect">
          <a:avLst/>
        </a:prstGeom>
        <a:solidFill>
          <a:schemeClr val="accent5">
            <a:hueOff val="-9933876"/>
            <a:satOff val="39811"/>
            <a:lumOff val="8628"/>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s-PE" sz="1200" b="1" kern="1200">
              <a:latin typeface="Arial Narrow" panose="020B0606020202030204" pitchFamily="34" charset="0"/>
            </a:rPr>
            <a:t>Iquitos</a:t>
          </a:r>
        </a:p>
      </dsp:txBody>
      <dsp:txXfrm>
        <a:off x="3753027" y="10348"/>
        <a:ext cx="1645324" cy="345600"/>
      </dsp:txXfrm>
    </dsp:sp>
    <dsp:sp modelId="{803EB0DE-54FA-4DBB-A953-121163F37588}">
      <dsp:nvSpPr>
        <dsp:cNvPr id="0" name=""/>
        <dsp:cNvSpPr/>
      </dsp:nvSpPr>
      <dsp:spPr>
        <a:xfrm>
          <a:off x="3753027" y="355948"/>
          <a:ext cx="1645324" cy="662402"/>
        </a:xfrm>
        <a:prstGeom prst="rect">
          <a:avLst/>
        </a:prstGeom>
        <a:solidFill>
          <a:schemeClr val="accent5">
            <a:tint val="40000"/>
            <a:alpha val="90000"/>
            <a:hueOff val="-10740482"/>
            <a:satOff val="48253"/>
            <a:lumOff val="3317"/>
            <a:alphaOff val="0"/>
          </a:schemeClr>
        </a:solidFill>
        <a:ln w="25400" cap="flat" cmpd="sng" algn="ctr">
          <a:solidFill>
            <a:schemeClr val="accent5">
              <a:tint val="40000"/>
              <a:alpha val="90000"/>
              <a:hueOff val="-10740482"/>
              <a:satOff val="48253"/>
              <a:lumOff val="331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s-PE" sz="1200" kern="1200">
              <a:latin typeface="Arial Narrow" panose="020B0606020202030204" pitchFamily="34" charset="0"/>
            </a:rPr>
            <a:t>Papachay Market - ampliación de local</a:t>
          </a:r>
        </a:p>
        <a:p>
          <a:pPr marL="114300" lvl="1" indent="-114300" algn="l" defTabSz="533400">
            <a:lnSpc>
              <a:spcPct val="90000"/>
            </a:lnSpc>
            <a:spcBef>
              <a:spcPct val="0"/>
            </a:spcBef>
            <a:spcAft>
              <a:spcPct val="15000"/>
            </a:spcAft>
            <a:buChar char="•"/>
          </a:pPr>
          <a:r>
            <a:rPr lang="es-PE" sz="1200" kern="1200">
              <a:latin typeface="Arial Narrow" panose="020B0606020202030204" pitchFamily="34" charset="0"/>
            </a:rPr>
            <a:t>Maloka - helados </a:t>
          </a:r>
        </a:p>
      </dsp:txBody>
      <dsp:txXfrm>
        <a:off x="3753027" y="355948"/>
        <a:ext cx="1645324" cy="66240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194C4F-4286-4267-952D-806364954E34}">
      <dsp:nvSpPr>
        <dsp:cNvPr id="0" name=""/>
        <dsp:cNvSpPr/>
      </dsp:nvSpPr>
      <dsp:spPr>
        <a:xfrm>
          <a:off x="1687" y="4612"/>
          <a:ext cx="1645324" cy="345600"/>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s-PE" sz="1200" b="1" kern="1200">
              <a:latin typeface="Arial Narrow" panose="020B0606020202030204" pitchFamily="34" charset="0"/>
            </a:rPr>
            <a:t>Huaraz</a:t>
          </a:r>
          <a:r>
            <a:rPr lang="es-PE" sz="1200" kern="1200">
              <a:latin typeface="Arial Narrow" panose="020B0606020202030204" pitchFamily="34" charset="0"/>
            </a:rPr>
            <a:t> </a:t>
          </a:r>
        </a:p>
      </dsp:txBody>
      <dsp:txXfrm>
        <a:off x="1687" y="4612"/>
        <a:ext cx="1645324" cy="345600"/>
      </dsp:txXfrm>
    </dsp:sp>
    <dsp:sp modelId="{4B2D870B-F548-4CCC-9C05-EF1978396F2D}">
      <dsp:nvSpPr>
        <dsp:cNvPr id="0" name=""/>
        <dsp:cNvSpPr/>
      </dsp:nvSpPr>
      <dsp:spPr>
        <a:xfrm>
          <a:off x="1687" y="350212"/>
          <a:ext cx="1645324" cy="988200"/>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s-PE" sz="1200" kern="1200">
              <a:latin typeface="Arial Narrow" panose="020B0606020202030204" pitchFamily="34" charset="0"/>
            </a:rPr>
            <a:t>Corporacion Servicios D'luxe - servicios turisticos</a:t>
          </a:r>
        </a:p>
        <a:p>
          <a:pPr marL="114300" lvl="1" indent="-114300" algn="l" defTabSz="533400">
            <a:lnSpc>
              <a:spcPct val="90000"/>
            </a:lnSpc>
            <a:spcBef>
              <a:spcPct val="0"/>
            </a:spcBef>
            <a:spcAft>
              <a:spcPct val="15000"/>
            </a:spcAft>
            <a:buChar char="•"/>
          </a:pPr>
          <a:r>
            <a:rPr lang="es-PE" sz="1200" kern="1200">
              <a:latin typeface="Arial Narrow" panose="020B0606020202030204" pitchFamily="34" charset="0"/>
            </a:rPr>
            <a:t>Corporacion Transcons - Taxi </a:t>
          </a:r>
        </a:p>
      </dsp:txBody>
      <dsp:txXfrm>
        <a:off x="1687" y="350212"/>
        <a:ext cx="1645324" cy="988200"/>
      </dsp:txXfrm>
    </dsp:sp>
    <dsp:sp modelId="{D0CB31FC-1DDB-4BD9-910F-5CB12D03E0E2}">
      <dsp:nvSpPr>
        <dsp:cNvPr id="0" name=""/>
        <dsp:cNvSpPr/>
      </dsp:nvSpPr>
      <dsp:spPr>
        <a:xfrm>
          <a:off x="1877357" y="4612"/>
          <a:ext cx="1645324" cy="345600"/>
        </a:xfrm>
        <a:prstGeom prst="rect">
          <a:avLst/>
        </a:prstGeom>
        <a:solidFill>
          <a:schemeClr val="accent2">
            <a:hueOff val="2340759"/>
            <a:satOff val="-2919"/>
            <a:lumOff val="686"/>
            <a:alphaOff val="0"/>
          </a:schemeClr>
        </a:solidFill>
        <a:ln w="25400" cap="flat" cmpd="sng" algn="ctr">
          <a:solidFill>
            <a:schemeClr val="accent2">
              <a:hueOff val="2340759"/>
              <a:satOff val="-2919"/>
              <a:lumOff val="68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s-PE" sz="1200" b="1" kern="1200">
              <a:latin typeface="Arial Narrow" panose="020B0606020202030204" pitchFamily="34" charset="0"/>
            </a:rPr>
            <a:t>Pucallpa</a:t>
          </a:r>
        </a:p>
      </dsp:txBody>
      <dsp:txXfrm>
        <a:off x="1877357" y="4612"/>
        <a:ext cx="1645324" cy="345600"/>
      </dsp:txXfrm>
    </dsp:sp>
    <dsp:sp modelId="{220228E7-C9B6-4844-9F72-54404F571DD1}">
      <dsp:nvSpPr>
        <dsp:cNvPr id="0" name=""/>
        <dsp:cNvSpPr/>
      </dsp:nvSpPr>
      <dsp:spPr>
        <a:xfrm>
          <a:off x="1877357" y="350212"/>
          <a:ext cx="1645324" cy="988200"/>
        </a:xfrm>
        <a:prstGeom prst="rect">
          <a:avLst/>
        </a:prstGeom>
        <a:solidFill>
          <a:schemeClr val="accent2">
            <a:tint val="40000"/>
            <a:alpha val="90000"/>
            <a:hueOff val="2512910"/>
            <a:satOff val="-2189"/>
            <a:lumOff val="-3"/>
            <a:alphaOff val="0"/>
          </a:schemeClr>
        </a:solidFill>
        <a:ln w="25400" cap="flat" cmpd="sng" algn="ctr">
          <a:solidFill>
            <a:schemeClr val="accent2">
              <a:tint val="40000"/>
              <a:alpha val="90000"/>
              <a:hueOff val="2512910"/>
              <a:satOff val="-2189"/>
              <a:lumOff val="-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s-PE" sz="1200" kern="1200">
              <a:latin typeface="Arial Narrow" panose="020B0606020202030204" pitchFamily="34" charset="0"/>
            </a:rPr>
            <a:t>D´Karos - Helados y Cremoladas</a:t>
          </a:r>
        </a:p>
        <a:p>
          <a:pPr marL="114300" lvl="1" indent="-114300" algn="l" defTabSz="533400">
            <a:lnSpc>
              <a:spcPct val="90000"/>
            </a:lnSpc>
            <a:spcBef>
              <a:spcPct val="0"/>
            </a:spcBef>
            <a:spcAft>
              <a:spcPct val="15000"/>
            </a:spcAft>
            <a:buChar char="•"/>
          </a:pPr>
          <a:r>
            <a:rPr lang="es-PE" sz="1200" kern="1200">
              <a:latin typeface="Arial Narrow" panose="020B0606020202030204" pitchFamily="34" charset="0"/>
            </a:rPr>
            <a:t>Secure Bag - Custodia y Embalaje de Equipaje</a:t>
          </a:r>
        </a:p>
      </dsp:txBody>
      <dsp:txXfrm>
        <a:off x="1877357" y="350212"/>
        <a:ext cx="1645324" cy="988200"/>
      </dsp:txXfrm>
    </dsp:sp>
    <dsp:sp modelId="{00ADBB2F-4BD1-4134-AB9C-5FCBE44A65E2}">
      <dsp:nvSpPr>
        <dsp:cNvPr id="0" name=""/>
        <dsp:cNvSpPr/>
      </dsp:nvSpPr>
      <dsp:spPr>
        <a:xfrm>
          <a:off x="3753027" y="4612"/>
          <a:ext cx="1645324" cy="345600"/>
        </a:xfrm>
        <a:prstGeom prst="rect">
          <a:avLst/>
        </a:prstGeom>
        <a:solidFill>
          <a:schemeClr val="accent2">
            <a:hueOff val="4681519"/>
            <a:satOff val="-5839"/>
            <a:lumOff val="1373"/>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s-PE" sz="1200" b="1" kern="1200">
              <a:latin typeface="Arial Narrow" panose="020B0606020202030204" pitchFamily="34" charset="0"/>
            </a:rPr>
            <a:t>Tarapoto</a:t>
          </a:r>
        </a:p>
      </dsp:txBody>
      <dsp:txXfrm>
        <a:off x="3753027" y="4612"/>
        <a:ext cx="1645324" cy="345600"/>
      </dsp:txXfrm>
    </dsp:sp>
    <dsp:sp modelId="{803EB0DE-54FA-4DBB-A953-121163F37588}">
      <dsp:nvSpPr>
        <dsp:cNvPr id="0" name=""/>
        <dsp:cNvSpPr/>
      </dsp:nvSpPr>
      <dsp:spPr>
        <a:xfrm>
          <a:off x="3753027" y="350212"/>
          <a:ext cx="1645324" cy="988200"/>
        </a:xfrm>
        <a:prstGeom prst="rect">
          <a:avLst/>
        </a:prstGeom>
        <a:solidFill>
          <a:schemeClr val="accent2">
            <a:tint val="40000"/>
            <a:alpha val="90000"/>
            <a:hueOff val="5025821"/>
            <a:satOff val="-4378"/>
            <a:lumOff val="-6"/>
            <a:alphaOff val="0"/>
          </a:schemeClr>
        </a:solidFill>
        <a:ln w="25400" cap="flat" cmpd="sng" algn="ctr">
          <a:solidFill>
            <a:schemeClr val="accent2">
              <a:tint val="40000"/>
              <a:alpha val="90000"/>
              <a:hueOff val="5025821"/>
              <a:satOff val="-4378"/>
              <a:lumOff val="-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s-PE" sz="1200" kern="1200" dirty="0" err="1">
              <a:latin typeface="Arial Narrow" panose="020B0606020202030204" pitchFamily="34" charset="0"/>
            </a:rPr>
            <a:t>D´Karos</a:t>
          </a:r>
          <a:r>
            <a:rPr lang="es-PE" sz="1200" kern="1200" dirty="0">
              <a:latin typeface="Arial Narrow" panose="020B0606020202030204" pitchFamily="34" charset="0"/>
            </a:rPr>
            <a:t> - Helados y Cremoladas</a:t>
          </a:r>
        </a:p>
      </dsp:txBody>
      <dsp:txXfrm>
        <a:off x="3753027" y="350212"/>
        <a:ext cx="1645324" cy="98820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s-ES" dirty="0">
              <a:latin typeface="Helvetica Neue LT Std 47 Light Condensed"/>
            </a:endParaRPr>
          </a:p>
        </p:txBody>
      </p:sp>
      <p:sp>
        <p:nvSpPr>
          <p:cNvPr id="3" name="Marcador de fecha 2"/>
          <p:cNvSpPr>
            <a:spLocks noGrp="1"/>
          </p:cNvSpPr>
          <p:nvPr>
            <p:ph type="dt" sz="quarter" idx="1"/>
          </p:nvPr>
        </p:nvSpPr>
        <p:spPr>
          <a:xfrm>
            <a:off x="3850836" y="0"/>
            <a:ext cx="2945659" cy="496332"/>
          </a:xfrm>
          <a:prstGeom prst="rect">
            <a:avLst/>
          </a:prstGeom>
        </p:spPr>
        <p:txBody>
          <a:bodyPr vert="horz" lIns="91440" tIns="45720" rIns="91440" bIns="45720" rtlCol="0"/>
          <a:lstStyle>
            <a:lvl1pPr algn="r">
              <a:defRPr sz="1200"/>
            </a:lvl1pPr>
          </a:lstStyle>
          <a:p>
            <a:fld id="{20790D18-2C1B-E54B-9432-4677F8DA62FC}" type="datetimeFigureOut">
              <a:rPr lang="es-ES" smtClean="0">
                <a:latin typeface="Helvetica Neue LT Std 47 Light Condensed"/>
              </a:rPr>
              <a:t>21/03/2018</a:t>
            </a:fld>
            <a:endParaRPr lang="es-ES" dirty="0">
              <a:latin typeface="Helvetica Neue LT Std 47 Light Condensed"/>
            </a:endParaRPr>
          </a:p>
        </p:txBody>
      </p:sp>
      <p:sp>
        <p:nvSpPr>
          <p:cNvPr id="4" name="Marcador de pie de página 3"/>
          <p:cNvSpPr>
            <a:spLocks noGrp="1"/>
          </p:cNvSpPr>
          <p:nvPr>
            <p:ph type="ftr" sz="quarter" idx="2"/>
          </p:nvPr>
        </p:nvSpPr>
        <p:spPr>
          <a:xfrm>
            <a:off x="0" y="9428009"/>
            <a:ext cx="2945659" cy="496332"/>
          </a:xfrm>
          <a:prstGeom prst="rect">
            <a:avLst/>
          </a:prstGeom>
        </p:spPr>
        <p:txBody>
          <a:bodyPr vert="horz" lIns="91440" tIns="45720" rIns="91440" bIns="45720" rtlCol="0" anchor="b"/>
          <a:lstStyle>
            <a:lvl1pPr algn="l">
              <a:defRPr sz="1200"/>
            </a:lvl1pPr>
          </a:lstStyle>
          <a:p>
            <a:endParaRPr lang="es-ES" dirty="0">
              <a:latin typeface="Helvetica Neue LT Std 47 Light Condensed"/>
            </a:endParaRPr>
          </a:p>
        </p:txBody>
      </p:sp>
      <p:sp>
        <p:nvSpPr>
          <p:cNvPr id="5" name="Marcador de número de diapositiva 4"/>
          <p:cNvSpPr>
            <a:spLocks noGrp="1"/>
          </p:cNvSpPr>
          <p:nvPr>
            <p:ph type="sldNum" sz="quarter" idx="3"/>
          </p:nvPr>
        </p:nvSpPr>
        <p:spPr>
          <a:xfrm>
            <a:off x="3850836" y="9428009"/>
            <a:ext cx="2945659" cy="496332"/>
          </a:xfrm>
          <a:prstGeom prst="rect">
            <a:avLst/>
          </a:prstGeom>
        </p:spPr>
        <p:txBody>
          <a:bodyPr vert="horz" lIns="91440" tIns="45720" rIns="91440" bIns="45720" rtlCol="0" anchor="b"/>
          <a:lstStyle>
            <a:lvl1pPr algn="r">
              <a:defRPr sz="1200"/>
            </a:lvl1pPr>
          </a:lstStyle>
          <a:p>
            <a:fld id="{BA7B449E-5DD6-A94B-B0D8-2F5AA9220D9B}" type="slidenum">
              <a:rPr lang="es-ES" smtClean="0">
                <a:latin typeface="Helvetica Neue LT Std 47 Light Condensed"/>
              </a:rPr>
              <a:t>‹Nº›</a:t>
            </a:fld>
            <a:endParaRPr lang="es-ES" dirty="0">
              <a:latin typeface="Helvetica Neue LT Std 47 Light Condensed"/>
            </a:endParaRPr>
          </a:p>
        </p:txBody>
      </p:sp>
    </p:spTree>
    <p:extLst>
      <p:ext uri="{BB962C8B-B14F-4D97-AF65-F5344CB8AC3E}">
        <p14:creationId xmlns:p14="http://schemas.microsoft.com/office/powerpoint/2010/main" val="11397826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atin typeface="Helvetica Neue LT Std 47 Light Condensed"/>
              </a:defRPr>
            </a:lvl1pPr>
          </a:lstStyle>
          <a:p>
            <a:endParaRPr lang="es-ES" dirty="0"/>
          </a:p>
        </p:txBody>
      </p:sp>
      <p:sp>
        <p:nvSpPr>
          <p:cNvPr id="3" name="Marcador de fecha 2"/>
          <p:cNvSpPr>
            <a:spLocks noGrp="1"/>
          </p:cNvSpPr>
          <p:nvPr>
            <p:ph type="dt" idx="1"/>
          </p:nvPr>
        </p:nvSpPr>
        <p:spPr>
          <a:xfrm>
            <a:off x="3850836" y="0"/>
            <a:ext cx="2945659" cy="496332"/>
          </a:xfrm>
          <a:prstGeom prst="rect">
            <a:avLst/>
          </a:prstGeom>
        </p:spPr>
        <p:txBody>
          <a:bodyPr vert="horz" lIns="91440" tIns="45720" rIns="91440" bIns="45720" rtlCol="0"/>
          <a:lstStyle>
            <a:lvl1pPr algn="r">
              <a:defRPr sz="1200">
                <a:latin typeface="Helvetica Neue LT Std 47 Light Condensed"/>
              </a:defRPr>
            </a:lvl1pPr>
          </a:lstStyle>
          <a:p>
            <a:fld id="{5849FD49-1CAA-D04C-963C-2BAB9D46F34C}" type="datetimeFigureOut">
              <a:rPr lang="es-ES" smtClean="0"/>
              <a:pPr/>
              <a:t>21/03/2018</a:t>
            </a:fld>
            <a:endParaRPr lang="es-ES" dirty="0"/>
          </a:p>
        </p:txBody>
      </p:sp>
      <p:sp>
        <p:nvSpPr>
          <p:cNvPr id="4" name="Marcador de imagen de diapositiva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s-ES" dirty="0"/>
          </a:p>
        </p:txBody>
      </p:sp>
      <p:sp>
        <p:nvSpPr>
          <p:cNvPr id="5" name="Marcador de notas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s-ES_tradnl" dirty="0"/>
              <a:t>Haga clic para modificar el estilo de texto del patrón</a:t>
            </a:r>
          </a:p>
          <a:p>
            <a:pPr lvl="1"/>
            <a:r>
              <a:rPr lang="es-ES_tradnl" dirty="0"/>
              <a:t>Segundo nivel</a:t>
            </a:r>
          </a:p>
          <a:p>
            <a:pPr lvl="2"/>
            <a:r>
              <a:rPr lang="es-ES_tradnl" dirty="0"/>
              <a:t>Tercer nivel</a:t>
            </a:r>
          </a:p>
          <a:p>
            <a:pPr lvl="3"/>
            <a:r>
              <a:rPr lang="es-ES_tradnl" dirty="0"/>
              <a:t>Cuarto nivel</a:t>
            </a:r>
          </a:p>
          <a:p>
            <a:pPr lvl="4"/>
            <a:r>
              <a:rPr lang="es-ES_tradnl" dirty="0"/>
              <a:t>Quinto nivel</a:t>
            </a:r>
            <a:endParaRPr lang="es-ES" dirty="0"/>
          </a:p>
        </p:txBody>
      </p:sp>
      <p:sp>
        <p:nvSpPr>
          <p:cNvPr id="6" name="Marcador de pie de página 5"/>
          <p:cNvSpPr>
            <a:spLocks noGrp="1"/>
          </p:cNvSpPr>
          <p:nvPr>
            <p:ph type="ftr" sz="quarter" idx="4"/>
          </p:nvPr>
        </p:nvSpPr>
        <p:spPr>
          <a:xfrm>
            <a:off x="0" y="9428009"/>
            <a:ext cx="2945659" cy="496332"/>
          </a:xfrm>
          <a:prstGeom prst="rect">
            <a:avLst/>
          </a:prstGeom>
        </p:spPr>
        <p:txBody>
          <a:bodyPr vert="horz" lIns="91440" tIns="45720" rIns="91440" bIns="45720" rtlCol="0" anchor="b"/>
          <a:lstStyle>
            <a:lvl1pPr algn="l">
              <a:defRPr sz="1200">
                <a:latin typeface="Helvetica Neue LT Std 47 Light Condensed"/>
              </a:defRPr>
            </a:lvl1pPr>
          </a:lstStyle>
          <a:p>
            <a:endParaRPr lang="es-ES" dirty="0"/>
          </a:p>
        </p:txBody>
      </p:sp>
      <p:sp>
        <p:nvSpPr>
          <p:cNvPr id="7" name="Marcador de número de diapositiva 6"/>
          <p:cNvSpPr>
            <a:spLocks noGrp="1"/>
          </p:cNvSpPr>
          <p:nvPr>
            <p:ph type="sldNum" sz="quarter" idx="5"/>
          </p:nvPr>
        </p:nvSpPr>
        <p:spPr>
          <a:xfrm>
            <a:off x="3850836" y="9428009"/>
            <a:ext cx="2945659" cy="496332"/>
          </a:xfrm>
          <a:prstGeom prst="rect">
            <a:avLst/>
          </a:prstGeom>
        </p:spPr>
        <p:txBody>
          <a:bodyPr vert="horz" lIns="91440" tIns="45720" rIns="91440" bIns="45720" rtlCol="0" anchor="b"/>
          <a:lstStyle>
            <a:lvl1pPr algn="r">
              <a:defRPr sz="1200">
                <a:latin typeface="Helvetica Neue LT Std 47 Light Condensed"/>
              </a:defRPr>
            </a:lvl1pPr>
          </a:lstStyle>
          <a:p>
            <a:fld id="{57C81B15-EDD0-CC42-8D29-F995D723AFCB}" type="slidenum">
              <a:rPr lang="es-ES" smtClean="0"/>
              <a:pPr/>
              <a:t>‹Nº›</a:t>
            </a:fld>
            <a:endParaRPr lang="es-ES" dirty="0"/>
          </a:p>
        </p:txBody>
      </p:sp>
    </p:spTree>
    <p:extLst>
      <p:ext uri="{BB962C8B-B14F-4D97-AF65-F5344CB8AC3E}">
        <p14:creationId xmlns:p14="http://schemas.microsoft.com/office/powerpoint/2010/main" val="116228868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Helvetica Neue LT Std 47 Light Condensed"/>
        <a:ea typeface="+mn-ea"/>
        <a:cs typeface="+mn-cs"/>
      </a:defRPr>
    </a:lvl1pPr>
    <a:lvl2pPr marL="457200" algn="l" defTabSz="457200" rtl="0" eaLnBrk="1" latinLnBrk="0" hangingPunct="1">
      <a:defRPr sz="1200" kern="1200">
        <a:solidFill>
          <a:schemeClr val="tx1"/>
        </a:solidFill>
        <a:latin typeface="Helvetica Neue LT Std 47 Light Condensed"/>
        <a:ea typeface="+mn-ea"/>
        <a:cs typeface="+mn-cs"/>
      </a:defRPr>
    </a:lvl2pPr>
    <a:lvl3pPr marL="914400" algn="l" defTabSz="457200" rtl="0" eaLnBrk="1" latinLnBrk="0" hangingPunct="1">
      <a:defRPr sz="1200" kern="1200">
        <a:solidFill>
          <a:schemeClr val="tx1"/>
        </a:solidFill>
        <a:latin typeface="Helvetica Neue LT Std 47 Light Condensed"/>
        <a:ea typeface="+mn-ea"/>
        <a:cs typeface="+mn-cs"/>
      </a:defRPr>
    </a:lvl3pPr>
    <a:lvl4pPr marL="1371600" algn="l" defTabSz="457200" rtl="0" eaLnBrk="1" latinLnBrk="0" hangingPunct="1">
      <a:defRPr sz="1200" kern="1200">
        <a:solidFill>
          <a:schemeClr val="tx1"/>
        </a:solidFill>
        <a:latin typeface="Helvetica Neue LT Std 47 Light Condensed"/>
        <a:ea typeface="+mn-ea"/>
        <a:cs typeface="+mn-cs"/>
      </a:defRPr>
    </a:lvl4pPr>
    <a:lvl5pPr marL="1828800" algn="l" defTabSz="457200" rtl="0" eaLnBrk="1" latinLnBrk="0" hangingPunct="1">
      <a:defRPr sz="1200" kern="1200">
        <a:solidFill>
          <a:schemeClr val="tx1"/>
        </a:solidFill>
        <a:latin typeface="Helvetica Neue LT Std 47 Light Condensed"/>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Master" Target="../slideMasters/slideMaster3.xml"/><Relationship Id="rId4" Type="http://schemas.openxmlformats.org/officeDocument/2006/relationships/image" Target="../media/image3.emf"/></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1597819"/>
            <a:ext cx="7772400" cy="1102519"/>
          </a:xfrm>
        </p:spPr>
        <p:txBody>
          <a:bodyPr/>
          <a:lstStyle/>
          <a:p>
            <a:r>
              <a:rPr lang="es-ES_tradnl"/>
              <a:t>Clic para editar título</a:t>
            </a:r>
            <a:endParaRPr lang="es-ES"/>
          </a:p>
        </p:txBody>
      </p:sp>
      <p:sp>
        <p:nvSpPr>
          <p:cNvPr id="3" name="Subtítulo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lang="es-ES"/>
          </a:p>
        </p:txBody>
      </p:sp>
      <p:sp>
        <p:nvSpPr>
          <p:cNvPr id="4" name="Marcador de fecha 3"/>
          <p:cNvSpPr>
            <a:spLocks noGrp="1"/>
          </p:cNvSpPr>
          <p:nvPr>
            <p:ph type="dt" sz="half" idx="10"/>
          </p:nvPr>
        </p:nvSpPr>
        <p:spPr/>
        <p:txBody>
          <a:bodyPr/>
          <a:lstStyle/>
          <a:p>
            <a:fld id="{8C25F8AF-5BA3-9544-BDFA-D5B9FDFC5DD9}" type="datetimeFigureOut">
              <a:rPr lang="es-ES" smtClean="0"/>
              <a:t>21/03/2018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345AA827-AD3F-684B-A379-28DDAE8D97EF}" type="slidenum">
              <a:rPr lang="es-ES" smtClean="0"/>
              <a:t>‹Nº›</a:t>
            </a:fld>
            <a:endParaRPr lang="es-ES"/>
          </a:p>
        </p:txBody>
      </p:sp>
    </p:spTree>
    <p:extLst>
      <p:ext uri="{BB962C8B-B14F-4D97-AF65-F5344CB8AC3E}">
        <p14:creationId xmlns:p14="http://schemas.microsoft.com/office/powerpoint/2010/main" val="8787501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8C25F8AF-5BA3-9544-BDFA-D5B9FDFC5DD9}" type="datetimeFigureOut">
              <a:rPr lang="es-ES" smtClean="0"/>
              <a:t>21/03/2018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345AA827-AD3F-684B-A379-28DDAE8D97EF}" type="slidenum">
              <a:rPr lang="es-ES" smtClean="0"/>
              <a:t>‹Nº›</a:t>
            </a:fld>
            <a:endParaRPr lang="es-ES"/>
          </a:p>
        </p:txBody>
      </p:sp>
    </p:spTree>
    <p:extLst>
      <p:ext uri="{BB962C8B-B14F-4D97-AF65-F5344CB8AC3E}">
        <p14:creationId xmlns:p14="http://schemas.microsoft.com/office/powerpoint/2010/main" val="703477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154781"/>
            <a:ext cx="2057400" cy="3290888"/>
          </a:xfrm>
        </p:spPr>
        <p:txBody>
          <a:bodyPr vert="eaVert"/>
          <a:lstStyle/>
          <a:p>
            <a:r>
              <a:rPr lang="es-ES_tradnl"/>
              <a:t>Clic para editar título</a:t>
            </a:r>
            <a:endParaRPr lang="es-ES"/>
          </a:p>
        </p:txBody>
      </p:sp>
      <p:sp>
        <p:nvSpPr>
          <p:cNvPr id="3" name="Marcador de texto vertical 2"/>
          <p:cNvSpPr>
            <a:spLocks noGrp="1"/>
          </p:cNvSpPr>
          <p:nvPr>
            <p:ph type="body" orient="vert" idx="1"/>
          </p:nvPr>
        </p:nvSpPr>
        <p:spPr>
          <a:xfrm>
            <a:off x="457200" y="154781"/>
            <a:ext cx="6019800" cy="3290888"/>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8C25F8AF-5BA3-9544-BDFA-D5B9FDFC5DD9}" type="datetimeFigureOut">
              <a:rPr lang="es-ES" smtClean="0"/>
              <a:t>21/03/2018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345AA827-AD3F-684B-A379-28DDAE8D97EF}" type="slidenum">
              <a:rPr lang="es-ES" smtClean="0"/>
              <a:t>‹Nº›</a:t>
            </a:fld>
            <a:endParaRPr lang="es-ES"/>
          </a:p>
        </p:txBody>
      </p:sp>
    </p:spTree>
    <p:extLst>
      <p:ext uri="{BB962C8B-B14F-4D97-AF65-F5344CB8AC3E}">
        <p14:creationId xmlns:p14="http://schemas.microsoft.com/office/powerpoint/2010/main" val="28182194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apositiva simple">
    <p:spTree>
      <p:nvGrpSpPr>
        <p:cNvPr id="1" name=""/>
        <p:cNvGrpSpPr/>
        <p:nvPr/>
      </p:nvGrpSpPr>
      <p:grpSpPr>
        <a:xfrm>
          <a:off x="0" y="0"/>
          <a:ext cx="0" cy="0"/>
          <a:chOff x="0" y="0"/>
          <a:chExt cx="0" cy="0"/>
        </a:xfrm>
      </p:grpSpPr>
      <p:sp>
        <p:nvSpPr>
          <p:cNvPr id="6" name="Marcador de texto 39"/>
          <p:cNvSpPr>
            <a:spLocks noGrp="1"/>
          </p:cNvSpPr>
          <p:nvPr>
            <p:ph type="body" sz="quarter" idx="19" hasCustomPrompt="1"/>
          </p:nvPr>
        </p:nvSpPr>
        <p:spPr>
          <a:xfrm>
            <a:off x="1127243" y="114300"/>
            <a:ext cx="4309996" cy="534987"/>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Tx/>
              <a:buNone/>
              <a:tabLst/>
              <a:defRPr sz="3200">
                <a:solidFill>
                  <a:srgbClr val="679643"/>
                </a:solidFill>
                <a:latin typeface="HelveticaNeueLT Std Hvy Cn"/>
              </a:defRPr>
            </a:lvl1pPr>
          </a:lstStyle>
          <a:p>
            <a:pPr marL="0" marR="0" lvl="0" indent="0" algn="l" defTabSz="457200" rtl="0" eaLnBrk="1" fontAlgn="auto" latinLnBrk="0" hangingPunct="1">
              <a:lnSpc>
                <a:spcPct val="100000"/>
              </a:lnSpc>
              <a:spcBef>
                <a:spcPct val="20000"/>
              </a:spcBef>
              <a:spcAft>
                <a:spcPts val="0"/>
              </a:spcAft>
              <a:buClrTx/>
              <a:buSzTx/>
              <a:buFontTx/>
              <a:buNone/>
              <a:tabLst/>
              <a:defRPr/>
            </a:pPr>
            <a:r>
              <a:rPr lang="es-ES_tradnl" dirty="0">
                <a:solidFill>
                  <a:srgbClr val="679643"/>
                </a:solidFill>
              </a:rPr>
              <a:t>IPSUM</a:t>
            </a:r>
            <a:endParaRPr lang="es-ES" dirty="0">
              <a:solidFill>
                <a:srgbClr val="679643"/>
              </a:solidFill>
            </a:endParaRPr>
          </a:p>
        </p:txBody>
      </p:sp>
    </p:spTree>
    <p:extLst>
      <p:ext uri="{BB962C8B-B14F-4D97-AF65-F5344CB8AC3E}">
        <p14:creationId xmlns:p14="http://schemas.microsoft.com/office/powerpoint/2010/main" val="17201424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apositiva simple">
    <p:spTree>
      <p:nvGrpSpPr>
        <p:cNvPr id="1" name=""/>
        <p:cNvGrpSpPr/>
        <p:nvPr/>
      </p:nvGrpSpPr>
      <p:grpSpPr>
        <a:xfrm>
          <a:off x="0" y="0"/>
          <a:ext cx="0" cy="0"/>
          <a:chOff x="0" y="0"/>
          <a:chExt cx="0" cy="0"/>
        </a:xfrm>
      </p:grpSpPr>
      <p:sp>
        <p:nvSpPr>
          <p:cNvPr id="42" name="Subtítulo 2"/>
          <p:cNvSpPr>
            <a:spLocks noGrp="1"/>
          </p:cNvSpPr>
          <p:nvPr>
            <p:ph type="subTitle" idx="1" hasCustomPrompt="1"/>
          </p:nvPr>
        </p:nvSpPr>
        <p:spPr>
          <a:xfrm>
            <a:off x="322289" y="2534380"/>
            <a:ext cx="1794538" cy="1555307"/>
          </a:xfrm>
          <a:prstGeom prst="rect">
            <a:avLst/>
          </a:prstGeom>
        </p:spPr>
        <p:txBody>
          <a:bodyPr/>
          <a:lstStyle>
            <a:lvl1pPr marL="0" indent="0" algn="l">
              <a:buNone/>
              <a:defRPr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dirty="0" err="1"/>
              <a:t>Lorem</a:t>
            </a:r>
            <a:r>
              <a:rPr lang="es-ES_tradnl" dirty="0"/>
              <a:t> </a:t>
            </a:r>
            <a:r>
              <a:rPr lang="es-ES_tradnl" dirty="0" err="1"/>
              <a:t>Ipsum</a:t>
            </a:r>
            <a:endParaRPr lang="es-ES" dirty="0"/>
          </a:p>
        </p:txBody>
      </p:sp>
      <p:cxnSp>
        <p:nvCxnSpPr>
          <p:cNvPr id="44" name="Conector recto 43"/>
          <p:cNvCxnSpPr/>
          <p:nvPr userDrawn="1"/>
        </p:nvCxnSpPr>
        <p:spPr>
          <a:xfrm>
            <a:off x="386748" y="2294975"/>
            <a:ext cx="1566754"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 name="Título 1"/>
          <p:cNvSpPr>
            <a:spLocks noGrp="1"/>
          </p:cNvSpPr>
          <p:nvPr>
            <p:ph type="ctrTitle" hasCustomPrompt="1"/>
          </p:nvPr>
        </p:nvSpPr>
        <p:spPr>
          <a:xfrm>
            <a:off x="291501" y="1193091"/>
            <a:ext cx="2756499" cy="534396"/>
          </a:xfrm>
          <a:prstGeom prst="rect">
            <a:avLst/>
          </a:prstGeom>
        </p:spPr>
        <p:txBody>
          <a:bodyPr/>
          <a:lstStyle/>
          <a:p>
            <a:r>
              <a:rPr lang="es-ES_tradnl" dirty="0"/>
              <a:t>LOREM</a:t>
            </a:r>
            <a:endParaRPr lang="es-ES" dirty="0"/>
          </a:p>
        </p:txBody>
      </p:sp>
      <p:sp>
        <p:nvSpPr>
          <p:cNvPr id="17" name="Marcador de texto 39"/>
          <p:cNvSpPr>
            <a:spLocks noGrp="1"/>
          </p:cNvSpPr>
          <p:nvPr>
            <p:ph type="body" sz="quarter" idx="19" hasCustomPrompt="1"/>
          </p:nvPr>
        </p:nvSpPr>
        <p:spPr>
          <a:xfrm>
            <a:off x="291501" y="1618635"/>
            <a:ext cx="2648344" cy="534987"/>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Tx/>
              <a:buNone/>
              <a:tabLst/>
              <a:defRPr sz="3200">
                <a:solidFill>
                  <a:srgbClr val="679643"/>
                </a:solidFill>
                <a:latin typeface="HelveticaNeueLT Std Hvy Cn"/>
              </a:defRPr>
            </a:lvl1pPr>
          </a:lstStyle>
          <a:p>
            <a:pPr marL="0" marR="0" lvl="0" indent="0" algn="l" defTabSz="457200" rtl="0" eaLnBrk="1" fontAlgn="auto" latinLnBrk="0" hangingPunct="1">
              <a:lnSpc>
                <a:spcPct val="100000"/>
              </a:lnSpc>
              <a:spcBef>
                <a:spcPct val="20000"/>
              </a:spcBef>
              <a:spcAft>
                <a:spcPts val="0"/>
              </a:spcAft>
              <a:buClrTx/>
              <a:buSzTx/>
              <a:buFontTx/>
              <a:buNone/>
              <a:tabLst/>
              <a:defRPr/>
            </a:pPr>
            <a:r>
              <a:rPr lang="es-ES_tradnl" dirty="0">
                <a:solidFill>
                  <a:srgbClr val="679643"/>
                </a:solidFill>
              </a:rPr>
              <a:t>IPSUM</a:t>
            </a:r>
            <a:endParaRPr lang="es-ES" dirty="0">
              <a:solidFill>
                <a:srgbClr val="679643"/>
              </a:solidFill>
            </a:endParaRPr>
          </a:p>
        </p:txBody>
      </p:sp>
    </p:spTree>
    <p:extLst>
      <p:ext uri="{BB962C8B-B14F-4D97-AF65-F5344CB8AC3E}">
        <p14:creationId xmlns:p14="http://schemas.microsoft.com/office/powerpoint/2010/main" val="11000890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apositiva con tabla">
    <p:spTree>
      <p:nvGrpSpPr>
        <p:cNvPr id="1" name=""/>
        <p:cNvGrpSpPr/>
        <p:nvPr/>
      </p:nvGrpSpPr>
      <p:grpSpPr>
        <a:xfrm>
          <a:off x="0" y="0"/>
          <a:ext cx="0" cy="0"/>
          <a:chOff x="0" y="0"/>
          <a:chExt cx="0" cy="0"/>
        </a:xfrm>
      </p:grpSpPr>
      <p:sp>
        <p:nvSpPr>
          <p:cNvPr id="8" name="CuadroTexto 7"/>
          <p:cNvSpPr txBox="1"/>
          <p:nvPr userDrawn="1"/>
        </p:nvSpPr>
        <p:spPr>
          <a:xfrm>
            <a:off x="3727971" y="2344681"/>
            <a:ext cx="1699625" cy="246221"/>
          </a:xfrm>
          <a:prstGeom prst="rect">
            <a:avLst/>
          </a:prstGeom>
          <a:noFill/>
        </p:spPr>
        <p:txBody>
          <a:bodyPr wrap="square" rtlCol="0">
            <a:spAutoFit/>
          </a:bodyPr>
          <a:lstStyle/>
          <a:p>
            <a:pPr>
              <a:lnSpc>
                <a:spcPct val="80000"/>
              </a:lnSpc>
            </a:pPr>
            <a:r>
              <a:rPr lang="es-ES" sz="1200" dirty="0">
                <a:solidFill>
                  <a:prstClr val="white"/>
                </a:solidFill>
                <a:latin typeface="HelveticaNeueLT Std Hvy Cn"/>
                <a:cs typeface="HelveticaNeueLT Std Hvy Cn"/>
              </a:rPr>
              <a:t>LOREM IPSUM</a:t>
            </a:r>
          </a:p>
        </p:txBody>
      </p:sp>
      <p:sp>
        <p:nvSpPr>
          <p:cNvPr id="13" name="Subtítulo 2"/>
          <p:cNvSpPr>
            <a:spLocks noGrp="1"/>
          </p:cNvSpPr>
          <p:nvPr>
            <p:ph type="subTitle" idx="1" hasCustomPrompt="1"/>
          </p:nvPr>
        </p:nvSpPr>
        <p:spPr>
          <a:xfrm>
            <a:off x="322289" y="2534380"/>
            <a:ext cx="1794538" cy="1555307"/>
          </a:xfrm>
          <a:prstGeom prst="rect">
            <a:avLst/>
          </a:prstGeom>
        </p:spPr>
        <p:txBody>
          <a:bodyPr/>
          <a:lstStyle>
            <a:lvl1pPr marL="0" indent="0" algn="l">
              <a:buNone/>
              <a:defRPr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dirty="0" err="1"/>
              <a:t>Lorem</a:t>
            </a:r>
            <a:r>
              <a:rPr lang="es-ES_tradnl" dirty="0"/>
              <a:t> </a:t>
            </a:r>
            <a:r>
              <a:rPr lang="es-ES_tradnl" dirty="0" err="1"/>
              <a:t>Ipsum</a:t>
            </a:r>
            <a:endParaRPr lang="es-ES" dirty="0"/>
          </a:p>
        </p:txBody>
      </p:sp>
      <p:cxnSp>
        <p:nvCxnSpPr>
          <p:cNvPr id="15" name="Conector recto 14"/>
          <p:cNvCxnSpPr/>
          <p:nvPr userDrawn="1"/>
        </p:nvCxnSpPr>
        <p:spPr>
          <a:xfrm>
            <a:off x="386748" y="2294975"/>
            <a:ext cx="1566754"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 name="Título 1"/>
          <p:cNvSpPr>
            <a:spLocks noGrp="1"/>
          </p:cNvSpPr>
          <p:nvPr>
            <p:ph type="ctrTitle" hasCustomPrompt="1"/>
          </p:nvPr>
        </p:nvSpPr>
        <p:spPr>
          <a:xfrm>
            <a:off x="291501" y="1193091"/>
            <a:ext cx="2028912" cy="534396"/>
          </a:xfrm>
          <a:prstGeom prst="rect">
            <a:avLst/>
          </a:prstGeom>
        </p:spPr>
        <p:txBody>
          <a:bodyPr/>
          <a:lstStyle/>
          <a:p>
            <a:r>
              <a:rPr lang="es-ES_tradnl" dirty="0"/>
              <a:t>LOREM</a:t>
            </a:r>
            <a:endParaRPr lang="es-ES" dirty="0"/>
          </a:p>
        </p:txBody>
      </p:sp>
      <p:sp>
        <p:nvSpPr>
          <p:cNvPr id="24" name="Marcador de texto 23"/>
          <p:cNvSpPr>
            <a:spLocks noGrp="1"/>
          </p:cNvSpPr>
          <p:nvPr>
            <p:ph type="body" sz="quarter" idx="21" hasCustomPrompt="1"/>
          </p:nvPr>
        </p:nvSpPr>
        <p:spPr>
          <a:xfrm>
            <a:off x="3580301" y="795616"/>
            <a:ext cx="1700212" cy="449262"/>
          </a:xfrm>
          <a:prstGeom prst="rect">
            <a:avLst/>
          </a:prstGeom>
        </p:spPr>
        <p:txBody>
          <a:bodyPr vert="horz"/>
          <a:lstStyle>
            <a:lvl1pPr>
              <a:defRPr sz="1200"/>
            </a:lvl1pPr>
          </a:lstStyle>
          <a:p>
            <a:r>
              <a:rPr lang="es-ES" sz="1600" dirty="0">
                <a:latin typeface="HelveticaNeueLT Std Hvy Cn"/>
                <a:cs typeface="HelveticaNeueLT Std Hvy Cn"/>
              </a:rPr>
              <a:t>LOREM IPSUM</a:t>
            </a:r>
          </a:p>
        </p:txBody>
      </p:sp>
      <p:sp>
        <p:nvSpPr>
          <p:cNvPr id="26" name="Marcador de tabla 25"/>
          <p:cNvSpPr>
            <a:spLocks noGrp="1"/>
          </p:cNvSpPr>
          <p:nvPr>
            <p:ph type="tbl" sz="quarter" idx="22"/>
          </p:nvPr>
        </p:nvSpPr>
        <p:spPr>
          <a:xfrm>
            <a:off x="3579813" y="2058988"/>
            <a:ext cx="4030662" cy="2185987"/>
          </a:xfrm>
          <a:prstGeom prst="rect">
            <a:avLst/>
          </a:prstGeom>
        </p:spPr>
        <p:txBody>
          <a:bodyPr vert="horz"/>
          <a:lstStyle/>
          <a:p>
            <a:r>
              <a:rPr lang="es-ES_tradnl" dirty="0"/>
              <a:t>Haga clic en el icono para agregar una tabla</a:t>
            </a:r>
            <a:endParaRPr lang="es-ES" dirty="0"/>
          </a:p>
        </p:txBody>
      </p:sp>
      <p:sp>
        <p:nvSpPr>
          <p:cNvPr id="28" name="Marcador de texto 39"/>
          <p:cNvSpPr>
            <a:spLocks noGrp="1"/>
          </p:cNvSpPr>
          <p:nvPr>
            <p:ph type="body" sz="quarter" idx="19" hasCustomPrompt="1"/>
          </p:nvPr>
        </p:nvSpPr>
        <p:spPr>
          <a:xfrm>
            <a:off x="291501" y="1618635"/>
            <a:ext cx="2245222" cy="534987"/>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Tx/>
              <a:buNone/>
              <a:tabLst/>
              <a:defRPr sz="3200">
                <a:solidFill>
                  <a:srgbClr val="679643"/>
                </a:solidFill>
                <a:latin typeface="HelveticaNeueLT Std Hvy Cn"/>
              </a:defRPr>
            </a:lvl1pPr>
          </a:lstStyle>
          <a:p>
            <a:pPr marL="0" marR="0" lvl="0" indent="0" algn="l" defTabSz="457200" rtl="0" eaLnBrk="1" fontAlgn="auto" latinLnBrk="0" hangingPunct="1">
              <a:lnSpc>
                <a:spcPct val="100000"/>
              </a:lnSpc>
              <a:spcBef>
                <a:spcPct val="20000"/>
              </a:spcBef>
              <a:spcAft>
                <a:spcPts val="0"/>
              </a:spcAft>
              <a:buClrTx/>
              <a:buSzTx/>
              <a:buFontTx/>
              <a:buNone/>
              <a:tabLst/>
              <a:defRPr/>
            </a:pPr>
            <a:r>
              <a:rPr lang="es-ES_tradnl" dirty="0">
                <a:solidFill>
                  <a:srgbClr val="679643"/>
                </a:solidFill>
              </a:rPr>
              <a:t>IPSUM</a:t>
            </a:r>
            <a:endParaRPr lang="es-ES" dirty="0">
              <a:solidFill>
                <a:srgbClr val="679643"/>
              </a:solidFill>
            </a:endParaRPr>
          </a:p>
        </p:txBody>
      </p:sp>
      <p:sp>
        <p:nvSpPr>
          <p:cNvPr id="30" name="Marcador de texto 29"/>
          <p:cNvSpPr>
            <a:spLocks noGrp="1"/>
          </p:cNvSpPr>
          <p:nvPr>
            <p:ph type="body" sz="quarter" idx="23" hasCustomPrompt="1"/>
          </p:nvPr>
        </p:nvSpPr>
        <p:spPr>
          <a:xfrm>
            <a:off x="3579813" y="1417703"/>
            <a:ext cx="4030662" cy="231775"/>
          </a:xfrm>
          <a:prstGeom prst="rect">
            <a:avLst/>
          </a:prstGeom>
        </p:spPr>
        <p:txBody>
          <a:bodyPr vert="horz"/>
          <a:lstStyle>
            <a:lvl1pPr>
              <a:defRPr baseline="0"/>
            </a:lvl1pPr>
          </a:lstStyle>
          <a:p>
            <a:pPr lvl="0"/>
            <a:r>
              <a:rPr lang="es-ES_tradnl" dirty="0" err="1"/>
              <a:t>Lorem</a:t>
            </a:r>
            <a:r>
              <a:rPr lang="es-ES_tradnl" dirty="0"/>
              <a:t> </a:t>
            </a:r>
            <a:r>
              <a:rPr lang="es-ES_tradnl" dirty="0" err="1"/>
              <a:t>ipsum</a:t>
            </a:r>
            <a:r>
              <a:rPr lang="es-ES_tradnl" dirty="0"/>
              <a:t> dolor </a:t>
            </a:r>
            <a:r>
              <a:rPr lang="es-ES_tradnl" dirty="0" err="1"/>
              <a:t>sit</a:t>
            </a:r>
            <a:r>
              <a:rPr lang="es-ES_tradnl" dirty="0"/>
              <a:t> </a:t>
            </a:r>
            <a:r>
              <a:rPr lang="es-ES_tradnl" dirty="0" err="1"/>
              <a:t>amet</a:t>
            </a:r>
            <a:r>
              <a:rPr lang="es-ES_tradnl" dirty="0"/>
              <a:t>, </a:t>
            </a:r>
            <a:r>
              <a:rPr lang="es-ES_tradnl" dirty="0" err="1"/>
              <a:t>consectuer</a:t>
            </a:r>
            <a:r>
              <a:rPr lang="es-ES_tradnl" dirty="0"/>
              <a:t> </a:t>
            </a:r>
            <a:r>
              <a:rPr lang="es-ES_tradnl" dirty="0" err="1"/>
              <a:t>elit</a:t>
            </a:r>
            <a:r>
              <a:rPr lang="es-ES_tradnl" dirty="0"/>
              <a:t> </a:t>
            </a:r>
            <a:r>
              <a:rPr lang="es-ES_tradnl" dirty="0" err="1"/>
              <a:t>aenean</a:t>
            </a:r>
            <a:r>
              <a:rPr lang="es-ES_tradnl" dirty="0"/>
              <a:t> </a:t>
            </a:r>
            <a:r>
              <a:rPr lang="es-ES_tradnl" dirty="0" err="1"/>
              <a:t>commodo</a:t>
            </a:r>
            <a:r>
              <a:rPr lang="es-ES_tradnl" dirty="0"/>
              <a:t> </a:t>
            </a:r>
            <a:r>
              <a:rPr lang="es-ES_tradnl" dirty="0" err="1"/>
              <a:t>ligula</a:t>
            </a:r>
            <a:r>
              <a:rPr lang="es-ES_tradnl" dirty="0"/>
              <a:t> </a:t>
            </a:r>
            <a:r>
              <a:rPr lang="es-ES_tradnl" dirty="0" err="1"/>
              <a:t>eget</a:t>
            </a:r>
            <a:r>
              <a:rPr lang="es-ES_tradnl" dirty="0"/>
              <a:t>. Dolor </a:t>
            </a:r>
            <a:r>
              <a:rPr lang="es-ES_tradnl" dirty="0" err="1"/>
              <a:t>sit</a:t>
            </a:r>
            <a:r>
              <a:rPr lang="es-ES_tradnl" dirty="0"/>
              <a:t> </a:t>
            </a:r>
            <a:r>
              <a:rPr lang="es-ES_tradnl" dirty="0" err="1"/>
              <a:t>amet</a:t>
            </a:r>
            <a:r>
              <a:rPr lang="es-ES_tradnl" dirty="0"/>
              <a:t> </a:t>
            </a:r>
            <a:r>
              <a:rPr lang="es-ES_tradnl" dirty="0" err="1"/>
              <a:t>lorem</a:t>
            </a:r>
            <a:r>
              <a:rPr lang="es-ES_tradnl" dirty="0"/>
              <a:t> </a:t>
            </a:r>
            <a:r>
              <a:rPr lang="es-ES_tradnl" dirty="0" err="1"/>
              <a:t>ipsum</a:t>
            </a:r>
            <a:r>
              <a:rPr lang="es-ES_tradnl" dirty="0"/>
              <a:t>.</a:t>
            </a:r>
            <a:endParaRPr lang="es-ES" dirty="0"/>
          </a:p>
        </p:txBody>
      </p:sp>
    </p:spTree>
    <p:extLst>
      <p:ext uri="{BB962C8B-B14F-4D97-AF65-F5344CB8AC3E}">
        <p14:creationId xmlns:p14="http://schemas.microsoft.com/office/powerpoint/2010/main" val="27813394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apositiva con tabla tipo 3">
    <p:spTree>
      <p:nvGrpSpPr>
        <p:cNvPr id="1" name=""/>
        <p:cNvGrpSpPr/>
        <p:nvPr/>
      </p:nvGrpSpPr>
      <p:grpSpPr>
        <a:xfrm>
          <a:off x="0" y="0"/>
          <a:ext cx="0" cy="0"/>
          <a:chOff x="0" y="0"/>
          <a:chExt cx="0" cy="0"/>
        </a:xfrm>
      </p:grpSpPr>
      <p:sp>
        <p:nvSpPr>
          <p:cNvPr id="10" name="Título 1"/>
          <p:cNvSpPr>
            <a:spLocks noGrp="1"/>
          </p:cNvSpPr>
          <p:nvPr>
            <p:ph type="ctrTitle" hasCustomPrompt="1"/>
          </p:nvPr>
        </p:nvSpPr>
        <p:spPr>
          <a:xfrm>
            <a:off x="529412" y="722656"/>
            <a:ext cx="2690946" cy="402199"/>
          </a:xfrm>
          <a:prstGeom prst="rect">
            <a:avLst/>
          </a:prstGeom>
        </p:spPr>
        <p:txBody>
          <a:bodyPr/>
          <a:lstStyle>
            <a:lvl1pPr>
              <a:defRPr sz="2500"/>
            </a:lvl1pPr>
          </a:lstStyle>
          <a:p>
            <a:r>
              <a:rPr lang="es-ES_tradnl" dirty="0"/>
              <a:t>LOREM</a:t>
            </a:r>
            <a:endParaRPr lang="es-ES" dirty="0"/>
          </a:p>
        </p:txBody>
      </p:sp>
      <p:sp>
        <p:nvSpPr>
          <p:cNvPr id="11" name="Marcador de texto 39"/>
          <p:cNvSpPr>
            <a:spLocks noGrp="1"/>
          </p:cNvSpPr>
          <p:nvPr>
            <p:ph type="body" sz="quarter" idx="19" hasCustomPrompt="1"/>
          </p:nvPr>
        </p:nvSpPr>
        <p:spPr>
          <a:xfrm>
            <a:off x="529412" y="1010853"/>
            <a:ext cx="1466387" cy="534987"/>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Tx/>
              <a:buNone/>
              <a:tabLst/>
              <a:defRPr sz="2500">
                <a:solidFill>
                  <a:srgbClr val="679643"/>
                </a:solidFill>
                <a:latin typeface="HelveticaNeueLT Std Hvy Cn"/>
              </a:defRPr>
            </a:lvl1pPr>
          </a:lstStyle>
          <a:p>
            <a:pPr marL="0" marR="0" lvl="0" indent="0" algn="l" defTabSz="457200" rtl="0" eaLnBrk="1" fontAlgn="auto" latinLnBrk="0" hangingPunct="1">
              <a:lnSpc>
                <a:spcPct val="100000"/>
              </a:lnSpc>
              <a:spcBef>
                <a:spcPct val="20000"/>
              </a:spcBef>
              <a:spcAft>
                <a:spcPts val="0"/>
              </a:spcAft>
              <a:buClrTx/>
              <a:buSzTx/>
              <a:buFontTx/>
              <a:buNone/>
              <a:tabLst/>
              <a:defRPr/>
            </a:pPr>
            <a:r>
              <a:rPr lang="es-ES_tradnl" dirty="0">
                <a:solidFill>
                  <a:srgbClr val="679643"/>
                </a:solidFill>
              </a:rPr>
              <a:t>IPSUM</a:t>
            </a:r>
            <a:endParaRPr lang="es-ES" dirty="0">
              <a:solidFill>
                <a:srgbClr val="679643"/>
              </a:solidFill>
            </a:endParaRPr>
          </a:p>
        </p:txBody>
      </p:sp>
      <p:sp>
        <p:nvSpPr>
          <p:cNvPr id="13" name="Marcador de tabla 12"/>
          <p:cNvSpPr>
            <a:spLocks noGrp="1"/>
          </p:cNvSpPr>
          <p:nvPr>
            <p:ph type="tbl" sz="quarter" idx="20"/>
          </p:nvPr>
        </p:nvSpPr>
        <p:spPr>
          <a:xfrm>
            <a:off x="528638" y="1724025"/>
            <a:ext cx="4805362" cy="1958975"/>
          </a:xfrm>
          <a:prstGeom prst="rect">
            <a:avLst/>
          </a:prstGeom>
        </p:spPr>
        <p:txBody>
          <a:bodyPr vert="horz"/>
          <a:lstStyle/>
          <a:p>
            <a:r>
              <a:rPr lang="es-ES_tradnl"/>
              <a:t>Haga clic en el icono para agregar una tabla</a:t>
            </a:r>
            <a:endParaRPr lang="es-ES"/>
          </a:p>
        </p:txBody>
      </p:sp>
      <p:sp>
        <p:nvSpPr>
          <p:cNvPr id="15" name="Marcador de texto 14"/>
          <p:cNvSpPr>
            <a:spLocks noGrp="1"/>
          </p:cNvSpPr>
          <p:nvPr>
            <p:ph type="body" sz="quarter" idx="21" hasCustomPrompt="1"/>
          </p:nvPr>
        </p:nvSpPr>
        <p:spPr>
          <a:xfrm>
            <a:off x="528638" y="3763963"/>
            <a:ext cx="4805362" cy="600075"/>
          </a:xfrm>
          <a:prstGeom prst="rect">
            <a:avLst/>
          </a:prstGeom>
        </p:spPr>
        <p:txBody>
          <a:bodyPr vert="horz"/>
          <a:lstStyle>
            <a:lvl1pPr>
              <a:defRPr lang="es-ES" sz="1000" baseline="0" smtClean="0">
                <a:latin typeface="Helvetica Neue LT Std 47 Light Condensed"/>
                <a:cs typeface="Abadi MT Condensed Light"/>
              </a:defRPr>
            </a:lvl1pPr>
          </a:lstStyle>
          <a:p>
            <a:pPr lvl="0"/>
            <a:r>
              <a:rPr lang="es-ES" dirty="0" err="1"/>
              <a:t>Lorem</a:t>
            </a:r>
            <a:r>
              <a:rPr lang="es-ES" dirty="0"/>
              <a:t> </a:t>
            </a:r>
            <a:r>
              <a:rPr lang="es-ES" dirty="0" err="1"/>
              <a:t>Ipsum</a:t>
            </a:r>
            <a:endParaRPr lang="es-ES" dirty="0"/>
          </a:p>
        </p:txBody>
      </p:sp>
    </p:spTree>
    <p:extLst>
      <p:ext uri="{BB962C8B-B14F-4D97-AF65-F5344CB8AC3E}">
        <p14:creationId xmlns:p14="http://schemas.microsoft.com/office/powerpoint/2010/main" val="16497511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apositiva con texto numerado">
    <p:spTree>
      <p:nvGrpSpPr>
        <p:cNvPr id="1" name=""/>
        <p:cNvGrpSpPr/>
        <p:nvPr/>
      </p:nvGrpSpPr>
      <p:grpSpPr>
        <a:xfrm>
          <a:off x="0" y="0"/>
          <a:ext cx="0" cy="0"/>
          <a:chOff x="0" y="0"/>
          <a:chExt cx="0" cy="0"/>
        </a:xfrm>
      </p:grpSpPr>
      <p:sp>
        <p:nvSpPr>
          <p:cNvPr id="3" name="Elipse 2"/>
          <p:cNvSpPr/>
          <p:nvPr userDrawn="1"/>
        </p:nvSpPr>
        <p:spPr>
          <a:xfrm>
            <a:off x="473373" y="3643561"/>
            <a:ext cx="304800" cy="304800"/>
          </a:xfrm>
          <a:prstGeom prst="ellipse">
            <a:avLst/>
          </a:prstGeom>
          <a:solidFill>
            <a:srgbClr val="6796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solidFill>
                <a:prstClr val="white"/>
              </a:solidFill>
              <a:latin typeface="Helvetica Neue LT Std 47 Light Condensed"/>
            </a:endParaRPr>
          </a:p>
        </p:txBody>
      </p:sp>
      <p:sp>
        <p:nvSpPr>
          <p:cNvPr id="4" name="CuadroTexto 3"/>
          <p:cNvSpPr txBox="1"/>
          <p:nvPr userDrawn="1"/>
        </p:nvSpPr>
        <p:spPr>
          <a:xfrm>
            <a:off x="482816" y="3634379"/>
            <a:ext cx="285914" cy="323165"/>
          </a:xfrm>
          <a:prstGeom prst="rect">
            <a:avLst/>
          </a:prstGeom>
          <a:noFill/>
        </p:spPr>
        <p:txBody>
          <a:bodyPr wrap="square" rtlCol="0">
            <a:spAutoFit/>
          </a:bodyPr>
          <a:lstStyle/>
          <a:p>
            <a:r>
              <a:rPr lang="es-ES" sz="1500" dirty="0">
                <a:solidFill>
                  <a:prstClr val="white"/>
                </a:solidFill>
                <a:latin typeface="HelveticaNeueLT Std Hvy Cn"/>
                <a:cs typeface="HelveticaNeueLT Std Hvy Cn"/>
              </a:rPr>
              <a:t>2</a:t>
            </a:r>
          </a:p>
        </p:txBody>
      </p:sp>
      <p:sp>
        <p:nvSpPr>
          <p:cNvPr id="6" name="Elipse 5"/>
          <p:cNvSpPr/>
          <p:nvPr userDrawn="1"/>
        </p:nvSpPr>
        <p:spPr>
          <a:xfrm>
            <a:off x="495543" y="1959495"/>
            <a:ext cx="304800" cy="304800"/>
          </a:xfrm>
          <a:prstGeom prst="ellipse">
            <a:avLst/>
          </a:prstGeom>
          <a:solidFill>
            <a:srgbClr val="6796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solidFill>
                <a:prstClr val="white"/>
              </a:solidFill>
              <a:latin typeface="Helvetica Neue LT Std 47 Light Condensed"/>
            </a:endParaRPr>
          </a:p>
        </p:txBody>
      </p:sp>
      <p:sp>
        <p:nvSpPr>
          <p:cNvPr id="7" name="CuadroTexto 6"/>
          <p:cNvSpPr txBox="1"/>
          <p:nvPr userDrawn="1"/>
        </p:nvSpPr>
        <p:spPr>
          <a:xfrm>
            <a:off x="504986" y="1950313"/>
            <a:ext cx="285914" cy="323165"/>
          </a:xfrm>
          <a:prstGeom prst="rect">
            <a:avLst/>
          </a:prstGeom>
          <a:noFill/>
        </p:spPr>
        <p:txBody>
          <a:bodyPr wrap="square" rtlCol="0">
            <a:spAutoFit/>
          </a:bodyPr>
          <a:lstStyle/>
          <a:p>
            <a:r>
              <a:rPr lang="es-ES" sz="1500" dirty="0">
                <a:solidFill>
                  <a:prstClr val="white"/>
                </a:solidFill>
                <a:latin typeface="HelveticaNeueLT Std Hvy Cn"/>
                <a:cs typeface="HelveticaNeueLT Std Hvy Cn"/>
              </a:rPr>
              <a:t>1</a:t>
            </a:r>
          </a:p>
        </p:txBody>
      </p:sp>
      <p:cxnSp>
        <p:nvCxnSpPr>
          <p:cNvPr id="12" name="Conector recto 11"/>
          <p:cNvCxnSpPr/>
          <p:nvPr userDrawn="1"/>
        </p:nvCxnSpPr>
        <p:spPr>
          <a:xfrm>
            <a:off x="825637" y="3052374"/>
            <a:ext cx="7598656" cy="0"/>
          </a:xfrm>
          <a:prstGeom prst="line">
            <a:avLst/>
          </a:prstGeom>
          <a:ln w="6350" cmpd="sng">
            <a:solidFill>
              <a:srgbClr val="679633"/>
            </a:solidFill>
          </a:ln>
          <a:effectLst/>
        </p:spPr>
        <p:style>
          <a:lnRef idx="2">
            <a:schemeClr val="accent1"/>
          </a:lnRef>
          <a:fillRef idx="0">
            <a:schemeClr val="accent1"/>
          </a:fillRef>
          <a:effectRef idx="1">
            <a:schemeClr val="accent1"/>
          </a:effectRef>
          <a:fontRef idx="minor">
            <a:schemeClr val="tx1"/>
          </a:fontRef>
        </p:style>
      </p:cxnSp>
      <p:sp>
        <p:nvSpPr>
          <p:cNvPr id="13" name="Título 1"/>
          <p:cNvSpPr>
            <a:spLocks noGrp="1"/>
          </p:cNvSpPr>
          <p:nvPr>
            <p:ph type="ctrTitle" hasCustomPrompt="1"/>
          </p:nvPr>
        </p:nvSpPr>
        <p:spPr>
          <a:xfrm>
            <a:off x="529412" y="722656"/>
            <a:ext cx="2690946" cy="402199"/>
          </a:xfrm>
          <a:prstGeom prst="rect">
            <a:avLst/>
          </a:prstGeom>
        </p:spPr>
        <p:txBody>
          <a:bodyPr/>
          <a:lstStyle>
            <a:lvl1pPr>
              <a:defRPr sz="2500"/>
            </a:lvl1pPr>
          </a:lstStyle>
          <a:p>
            <a:r>
              <a:rPr lang="es-ES_tradnl" dirty="0"/>
              <a:t>LOREM</a:t>
            </a:r>
            <a:endParaRPr lang="es-ES" dirty="0"/>
          </a:p>
        </p:txBody>
      </p:sp>
      <p:sp>
        <p:nvSpPr>
          <p:cNvPr id="15" name="Marcador de texto 14"/>
          <p:cNvSpPr>
            <a:spLocks noGrp="1"/>
          </p:cNvSpPr>
          <p:nvPr>
            <p:ph type="body" sz="quarter" idx="20" hasCustomPrompt="1"/>
          </p:nvPr>
        </p:nvSpPr>
        <p:spPr>
          <a:xfrm>
            <a:off x="942975" y="1851025"/>
            <a:ext cx="7481888" cy="852488"/>
          </a:xfrm>
          <a:prstGeom prst="rect">
            <a:avLst/>
          </a:prstGeom>
        </p:spPr>
        <p:txBody>
          <a:bodyPr vert="horz"/>
          <a:lstStyle>
            <a:lvl1pPr algn="l">
              <a:defRPr>
                <a:latin typeface="Helvetica Neue LT Std 47 Light Condensed"/>
              </a:defRPr>
            </a:lvl1pPr>
          </a:lstStyle>
          <a:p>
            <a:pPr algn="l"/>
            <a:r>
              <a:rPr lang="es-ES" sz="1200" kern="1200" dirty="0" err="1">
                <a:solidFill>
                  <a:schemeClr val="tx1"/>
                </a:solidFill>
                <a:latin typeface="HelveticaNeueLT Std Lt Cn"/>
                <a:ea typeface="+mn-ea"/>
                <a:cs typeface="+mn-cs"/>
              </a:rPr>
              <a:t>Lorem</a:t>
            </a:r>
            <a:r>
              <a:rPr lang="es-ES" sz="1200" kern="1200" dirty="0">
                <a:solidFill>
                  <a:schemeClr val="tx1"/>
                </a:solidFill>
                <a:latin typeface="HelveticaNeueLT Std Lt Cn"/>
                <a:ea typeface="+mn-ea"/>
                <a:cs typeface="+mn-cs"/>
              </a:rPr>
              <a:t> </a:t>
            </a:r>
            <a:r>
              <a:rPr lang="es-ES" sz="1200" kern="1200" dirty="0" err="1">
                <a:solidFill>
                  <a:schemeClr val="tx1"/>
                </a:solidFill>
                <a:latin typeface="HelveticaNeueLT Std Lt Cn"/>
                <a:ea typeface="+mn-ea"/>
                <a:cs typeface="+mn-cs"/>
              </a:rPr>
              <a:t>ipsum</a:t>
            </a:r>
            <a:r>
              <a:rPr lang="es-ES" sz="1200" kern="1200" dirty="0">
                <a:solidFill>
                  <a:schemeClr val="tx1"/>
                </a:solidFill>
                <a:latin typeface="HelveticaNeueLT Std Lt Cn"/>
                <a:ea typeface="+mn-ea"/>
                <a:cs typeface="+mn-cs"/>
              </a:rPr>
              <a:t> dolor </a:t>
            </a:r>
            <a:r>
              <a:rPr lang="es-ES" sz="1200" kern="1200" dirty="0" err="1">
                <a:solidFill>
                  <a:schemeClr val="tx1"/>
                </a:solidFill>
                <a:latin typeface="HelveticaNeueLT Std Lt Cn"/>
                <a:ea typeface="+mn-ea"/>
                <a:cs typeface="+mn-cs"/>
              </a:rPr>
              <a:t>sit</a:t>
            </a:r>
            <a:r>
              <a:rPr lang="es-ES" sz="1200" kern="1200" dirty="0">
                <a:solidFill>
                  <a:schemeClr val="tx1"/>
                </a:solidFill>
                <a:latin typeface="HelveticaNeueLT Std Lt Cn"/>
                <a:ea typeface="+mn-ea"/>
                <a:cs typeface="+mn-cs"/>
              </a:rPr>
              <a:t> </a:t>
            </a:r>
            <a:r>
              <a:rPr lang="es-ES" sz="1200" kern="1200" dirty="0" err="1">
                <a:solidFill>
                  <a:schemeClr val="tx1"/>
                </a:solidFill>
                <a:latin typeface="HelveticaNeueLT Std Lt Cn"/>
                <a:ea typeface="+mn-ea"/>
                <a:cs typeface="+mn-cs"/>
              </a:rPr>
              <a:t>amet</a:t>
            </a:r>
            <a:r>
              <a:rPr lang="es-ES" sz="1200" kern="1200" dirty="0">
                <a:solidFill>
                  <a:schemeClr val="tx1"/>
                </a:solidFill>
                <a:latin typeface="HelveticaNeueLT Std Lt Cn"/>
                <a:ea typeface="+mn-ea"/>
                <a:cs typeface="+mn-cs"/>
              </a:rPr>
              <a:t>, </a:t>
            </a:r>
            <a:r>
              <a:rPr lang="es-ES" sz="1200" kern="1200" dirty="0" err="1">
                <a:solidFill>
                  <a:schemeClr val="tx1"/>
                </a:solidFill>
                <a:latin typeface="HelveticaNeueLT Std Lt Cn"/>
                <a:ea typeface="+mn-ea"/>
                <a:cs typeface="+mn-cs"/>
              </a:rPr>
              <a:t>consectetuer</a:t>
            </a:r>
            <a:r>
              <a:rPr lang="es-ES" sz="1200" kern="1200" dirty="0">
                <a:solidFill>
                  <a:schemeClr val="tx1"/>
                </a:solidFill>
                <a:latin typeface="HelveticaNeueLT Std Lt Cn"/>
                <a:ea typeface="+mn-ea"/>
                <a:cs typeface="+mn-cs"/>
              </a:rPr>
              <a:t> </a:t>
            </a:r>
            <a:r>
              <a:rPr lang="es-ES" sz="1200" kern="1200" dirty="0" err="1">
                <a:solidFill>
                  <a:schemeClr val="tx1"/>
                </a:solidFill>
                <a:latin typeface="HelveticaNeueLT Std Lt Cn"/>
                <a:ea typeface="+mn-ea"/>
                <a:cs typeface="+mn-cs"/>
              </a:rPr>
              <a:t>adipiscing</a:t>
            </a:r>
            <a:r>
              <a:rPr lang="es-ES" sz="1200" kern="1200" dirty="0">
                <a:solidFill>
                  <a:schemeClr val="tx1"/>
                </a:solidFill>
                <a:latin typeface="HelveticaNeueLT Std Lt Cn"/>
                <a:ea typeface="+mn-ea"/>
                <a:cs typeface="+mn-cs"/>
              </a:rPr>
              <a:t> </a:t>
            </a:r>
            <a:r>
              <a:rPr lang="es-ES" sz="1200" kern="1200" dirty="0" err="1">
                <a:solidFill>
                  <a:schemeClr val="tx1"/>
                </a:solidFill>
                <a:latin typeface="HelveticaNeueLT Std Lt Cn"/>
                <a:ea typeface="+mn-ea"/>
                <a:cs typeface="+mn-cs"/>
              </a:rPr>
              <a:t>elit</a:t>
            </a:r>
            <a:r>
              <a:rPr lang="es-ES" sz="1200" kern="1200" dirty="0">
                <a:solidFill>
                  <a:schemeClr val="tx1"/>
                </a:solidFill>
                <a:latin typeface="HelveticaNeueLT Std Lt Cn"/>
                <a:ea typeface="+mn-ea"/>
                <a:cs typeface="+mn-cs"/>
              </a:rPr>
              <a:t>. </a:t>
            </a:r>
            <a:r>
              <a:rPr lang="es-ES" sz="1200" kern="1200" dirty="0" err="1">
                <a:solidFill>
                  <a:schemeClr val="tx1"/>
                </a:solidFill>
                <a:latin typeface="HelveticaNeueLT Std Lt Cn"/>
                <a:ea typeface="+mn-ea"/>
                <a:cs typeface="+mn-cs"/>
              </a:rPr>
              <a:t>Aenean</a:t>
            </a:r>
            <a:r>
              <a:rPr lang="es-ES" sz="1200" kern="1200" dirty="0">
                <a:solidFill>
                  <a:schemeClr val="tx1"/>
                </a:solidFill>
                <a:latin typeface="HelveticaNeueLT Std Lt Cn"/>
                <a:ea typeface="+mn-ea"/>
                <a:cs typeface="+mn-cs"/>
              </a:rPr>
              <a:t> </a:t>
            </a:r>
            <a:r>
              <a:rPr lang="es-ES" sz="1200" kern="1200" dirty="0" err="1">
                <a:solidFill>
                  <a:schemeClr val="tx1"/>
                </a:solidFill>
                <a:latin typeface="HelveticaNeueLT Std Lt Cn"/>
                <a:ea typeface="+mn-ea"/>
                <a:cs typeface="+mn-cs"/>
              </a:rPr>
              <a:t>commodo</a:t>
            </a:r>
            <a:r>
              <a:rPr lang="es-ES" sz="1200" kern="1200" dirty="0">
                <a:solidFill>
                  <a:schemeClr val="tx1"/>
                </a:solidFill>
                <a:latin typeface="HelveticaNeueLT Std Lt Cn"/>
                <a:ea typeface="+mn-ea"/>
                <a:cs typeface="+mn-cs"/>
              </a:rPr>
              <a:t> </a:t>
            </a:r>
            <a:r>
              <a:rPr lang="es-ES" sz="1200" kern="1200" dirty="0" err="1">
                <a:solidFill>
                  <a:schemeClr val="tx1"/>
                </a:solidFill>
                <a:latin typeface="HelveticaNeueLT Std Lt Cn"/>
                <a:ea typeface="+mn-ea"/>
                <a:cs typeface="+mn-cs"/>
              </a:rPr>
              <a:t>ligula</a:t>
            </a:r>
            <a:r>
              <a:rPr lang="es-ES" sz="1200" kern="1200" dirty="0">
                <a:solidFill>
                  <a:schemeClr val="tx1"/>
                </a:solidFill>
                <a:latin typeface="HelveticaNeueLT Std Lt Cn"/>
                <a:ea typeface="+mn-ea"/>
                <a:cs typeface="+mn-cs"/>
              </a:rPr>
              <a:t> </a:t>
            </a:r>
            <a:r>
              <a:rPr lang="es-ES" sz="1200" kern="1200" dirty="0" err="1">
                <a:solidFill>
                  <a:schemeClr val="tx1"/>
                </a:solidFill>
                <a:latin typeface="HelveticaNeueLT Std Lt Cn"/>
                <a:ea typeface="+mn-ea"/>
                <a:cs typeface="+mn-cs"/>
              </a:rPr>
              <a:t>eget</a:t>
            </a:r>
            <a:r>
              <a:rPr lang="es-ES" sz="1200" kern="1200" dirty="0">
                <a:solidFill>
                  <a:schemeClr val="tx1"/>
                </a:solidFill>
                <a:latin typeface="HelveticaNeueLT Std Lt Cn"/>
                <a:ea typeface="+mn-ea"/>
                <a:cs typeface="+mn-cs"/>
              </a:rPr>
              <a:t> dolor. </a:t>
            </a:r>
            <a:r>
              <a:rPr lang="es-ES" sz="1200" kern="1200" dirty="0" err="1">
                <a:solidFill>
                  <a:schemeClr val="tx1"/>
                </a:solidFill>
                <a:latin typeface="HelveticaNeueLT Std Lt Cn"/>
                <a:ea typeface="+mn-ea"/>
                <a:cs typeface="+mn-cs"/>
              </a:rPr>
              <a:t>Aenean</a:t>
            </a:r>
            <a:r>
              <a:rPr lang="es-ES" sz="1200" kern="1200" dirty="0">
                <a:solidFill>
                  <a:schemeClr val="tx1"/>
                </a:solidFill>
                <a:latin typeface="HelveticaNeueLT Std Lt Cn"/>
                <a:ea typeface="+mn-ea"/>
                <a:cs typeface="+mn-cs"/>
              </a:rPr>
              <a:t> </a:t>
            </a:r>
            <a:r>
              <a:rPr lang="es-ES" sz="1200" kern="1200" dirty="0" err="1">
                <a:solidFill>
                  <a:schemeClr val="tx1"/>
                </a:solidFill>
                <a:latin typeface="HelveticaNeueLT Std Lt Cn"/>
                <a:ea typeface="+mn-ea"/>
                <a:cs typeface="+mn-cs"/>
              </a:rPr>
              <a:t>massa</a:t>
            </a:r>
            <a:r>
              <a:rPr lang="es-ES" sz="1200" kern="1200" dirty="0">
                <a:solidFill>
                  <a:schemeClr val="tx1"/>
                </a:solidFill>
                <a:latin typeface="HelveticaNeueLT Std Lt Cn"/>
                <a:ea typeface="+mn-ea"/>
                <a:cs typeface="+mn-cs"/>
              </a:rPr>
              <a:t>.</a:t>
            </a:r>
          </a:p>
          <a:p>
            <a:pPr lvl="0"/>
            <a:endParaRPr lang="es-ES_tradnl" dirty="0"/>
          </a:p>
          <a:p>
            <a:pPr algn="l"/>
            <a:r>
              <a:rPr lang="es-ES" sz="1200" kern="1200" dirty="0" err="1">
                <a:solidFill>
                  <a:schemeClr val="tx1"/>
                </a:solidFill>
                <a:latin typeface="HelveticaNeueLT Std Lt Cn"/>
                <a:ea typeface="+mn-ea"/>
                <a:cs typeface="+mn-cs"/>
              </a:rPr>
              <a:t>Lorem</a:t>
            </a:r>
            <a:r>
              <a:rPr lang="es-ES" sz="1200" kern="1200" dirty="0">
                <a:solidFill>
                  <a:schemeClr val="tx1"/>
                </a:solidFill>
                <a:latin typeface="HelveticaNeueLT Std Lt Cn"/>
                <a:ea typeface="+mn-ea"/>
                <a:cs typeface="+mn-cs"/>
              </a:rPr>
              <a:t> </a:t>
            </a:r>
            <a:r>
              <a:rPr lang="es-ES" sz="1200" kern="1200" dirty="0" err="1">
                <a:solidFill>
                  <a:schemeClr val="tx1"/>
                </a:solidFill>
                <a:latin typeface="HelveticaNeueLT Std Lt Cn"/>
                <a:ea typeface="+mn-ea"/>
                <a:cs typeface="+mn-cs"/>
              </a:rPr>
              <a:t>ipsum</a:t>
            </a:r>
            <a:r>
              <a:rPr lang="es-ES" sz="1200" kern="1200" dirty="0">
                <a:solidFill>
                  <a:schemeClr val="tx1"/>
                </a:solidFill>
                <a:latin typeface="HelveticaNeueLT Std Lt Cn"/>
                <a:ea typeface="+mn-ea"/>
                <a:cs typeface="+mn-cs"/>
              </a:rPr>
              <a:t> dolor </a:t>
            </a:r>
            <a:r>
              <a:rPr lang="es-ES" sz="1200" kern="1200" dirty="0" err="1">
                <a:solidFill>
                  <a:schemeClr val="tx1"/>
                </a:solidFill>
                <a:latin typeface="HelveticaNeueLT Std Lt Cn"/>
                <a:ea typeface="+mn-ea"/>
                <a:cs typeface="+mn-cs"/>
              </a:rPr>
              <a:t>sit</a:t>
            </a:r>
            <a:r>
              <a:rPr lang="es-ES" sz="1200" kern="1200" dirty="0">
                <a:solidFill>
                  <a:schemeClr val="tx1"/>
                </a:solidFill>
                <a:latin typeface="HelveticaNeueLT Std Lt Cn"/>
                <a:ea typeface="+mn-ea"/>
                <a:cs typeface="+mn-cs"/>
              </a:rPr>
              <a:t> </a:t>
            </a:r>
            <a:r>
              <a:rPr lang="es-ES" sz="1200" kern="1200" dirty="0" err="1">
                <a:solidFill>
                  <a:schemeClr val="tx1"/>
                </a:solidFill>
                <a:latin typeface="HelveticaNeueLT Std Lt Cn"/>
                <a:ea typeface="+mn-ea"/>
                <a:cs typeface="+mn-cs"/>
              </a:rPr>
              <a:t>amet</a:t>
            </a:r>
            <a:r>
              <a:rPr lang="es-ES" sz="1200" kern="1200" dirty="0">
                <a:solidFill>
                  <a:schemeClr val="tx1"/>
                </a:solidFill>
                <a:latin typeface="HelveticaNeueLT Std Lt Cn"/>
                <a:ea typeface="+mn-ea"/>
                <a:cs typeface="+mn-cs"/>
              </a:rPr>
              <a:t>, </a:t>
            </a:r>
            <a:r>
              <a:rPr lang="es-ES" sz="1200" kern="1200" dirty="0" err="1">
                <a:solidFill>
                  <a:schemeClr val="tx1"/>
                </a:solidFill>
                <a:latin typeface="HelveticaNeueLT Std Lt Cn"/>
                <a:ea typeface="+mn-ea"/>
                <a:cs typeface="+mn-cs"/>
              </a:rPr>
              <a:t>consectetuer</a:t>
            </a:r>
            <a:r>
              <a:rPr lang="es-ES" sz="1200" kern="1200" dirty="0">
                <a:solidFill>
                  <a:schemeClr val="tx1"/>
                </a:solidFill>
                <a:latin typeface="HelveticaNeueLT Std Lt Cn"/>
                <a:ea typeface="+mn-ea"/>
                <a:cs typeface="+mn-cs"/>
              </a:rPr>
              <a:t> </a:t>
            </a:r>
            <a:r>
              <a:rPr lang="es-ES" sz="1200" kern="1200" dirty="0" err="1">
                <a:solidFill>
                  <a:schemeClr val="tx1"/>
                </a:solidFill>
                <a:latin typeface="HelveticaNeueLT Std Lt Cn"/>
                <a:ea typeface="+mn-ea"/>
                <a:cs typeface="+mn-cs"/>
              </a:rPr>
              <a:t>adipiscing</a:t>
            </a:r>
            <a:r>
              <a:rPr lang="es-ES" sz="1200" kern="1200" dirty="0">
                <a:solidFill>
                  <a:schemeClr val="tx1"/>
                </a:solidFill>
                <a:latin typeface="HelveticaNeueLT Std Lt Cn"/>
                <a:ea typeface="+mn-ea"/>
                <a:cs typeface="+mn-cs"/>
              </a:rPr>
              <a:t> </a:t>
            </a:r>
            <a:r>
              <a:rPr lang="es-ES" sz="1200" kern="1200" dirty="0" err="1">
                <a:solidFill>
                  <a:schemeClr val="tx1"/>
                </a:solidFill>
                <a:latin typeface="HelveticaNeueLT Std Lt Cn"/>
                <a:ea typeface="+mn-ea"/>
                <a:cs typeface="+mn-cs"/>
              </a:rPr>
              <a:t>elit</a:t>
            </a:r>
            <a:r>
              <a:rPr lang="es-ES" sz="1200" kern="1200" dirty="0">
                <a:solidFill>
                  <a:schemeClr val="tx1"/>
                </a:solidFill>
                <a:latin typeface="HelveticaNeueLT Std Lt Cn"/>
                <a:ea typeface="+mn-ea"/>
                <a:cs typeface="+mn-cs"/>
              </a:rPr>
              <a:t>. </a:t>
            </a:r>
            <a:r>
              <a:rPr lang="es-ES" sz="1200" kern="1200" dirty="0" err="1">
                <a:solidFill>
                  <a:schemeClr val="tx1"/>
                </a:solidFill>
                <a:latin typeface="HelveticaNeueLT Std Lt Cn"/>
                <a:ea typeface="+mn-ea"/>
                <a:cs typeface="+mn-cs"/>
              </a:rPr>
              <a:t>Aenean</a:t>
            </a:r>
            <a:r>
              <a:rPr lang="es-ES" sz="1200" kern="1200" dirty="0">
                <a:solidFill>
                  <a:schemeClr val="tx1"/>
                </a:solidFill>
                <a:latin typeface="HelveticaNeueLT Std Lt Cn"/>
                <a:ea typeface="+mn-ea"/>
                <a:cs typeface="+mn-cs"/>
              </a:rPr>
              <a:t> </a:t>
            </a:r>
            <a:r>
              <a:rPr lang="es-ES" sz="1200" kern="1200" dirty="0" err="1">
                <a:solidFill>
                  <a:schemeClr val="tx1"/>
                </a:solidFill>
                <a:latin typeface="HelveticaNeueLT Std Lt Cn"/>
                <a:ea typeface="+mn-ea"/>
                <a:cs typeface="+mn-cs"/>
              </a:rPr>
              <a:t>commodo</a:t>
            </a:r>
            <a:r>
              <a:rPr lang="es-ES" sz="1200" kern="1200" dirty="0">
                <a:solidFill>
                  <a:schemeClr val="tx1"/>
                </a:solidFill>
                <a:latin typeface="HelveticaNeueLT Std Lt Cn"/>
                <a:ea typeface="+mn-ea"/>
                <a:cs typeface="+mn-cs"/>
              </a:rPr>
              <a:t> </a:t>
            </a:r>
            <a:r>
              <a:rPr lang="es-ES" sz="1200" kern="1200" dirty="0" err="1">
                <a:solidFill>
                  <a:schemeClr val="tx1"/>
                </a:solidFill>
                <a:latin typeface="HelveticaNeueLT Std Lt Cn"/>
                <a:ea typeface="+mn-ea"/>
                <a:cs typeface="+mn-cs"/>
              </a:rPr>
              <a:t>ligula</a:t>
            </a:r>
            <a:r>
              <a:rPr lang="es-ES" sz="1200" kern="1200" dirty="0">
                <a:solidFill>
                  <a:schemeClr val="tx1"/>
                </a:solidFill>
                <a:latin typeface="HelveticaNeueLT Std Lt Cn"/>
                <a:ea typeface="+mn-ea"/>
                <a:cs typeface="+mn-cs"/>
              </a:rPr>
              <a:t> </a:t>
            </a:r>
            <a:r>
              <a:rPr lang="es-ES" sz="1200" kern="1200" dirty="0" err="1">
                <a:solidFill>
                  <a:schemeClr val="tx1"/>
                </a:solidFill>
                <a:latin typeface="HelveticaNeueLT Std Lt Cn"/>
                <a:ea typeface="+mn-ea"/>
                <a:cs typeface="+mn-cs"/>
              </a:rPr>
              <a:t>eget</a:t>
            </a:r>
            <a:r>
              <a:rPr lang="es-ES" sz="1200" kern="1200" dirty="0">
                <a:solidFill>
                  <a:schemeClr val="tx1"/>
                </a:solidFill>
                <a:latin typeface="HelveticaNeueLT Std Lt Cn"/>
                <a:ea typeface="+mn-ea"/>
                <a:cs typeface="+mn-cs"/>
              </a:rPr>
              <a:t> dolor. </a:t>
            </a:r>
            <a:r>
              <a:rPr lang="es-ES" sz="1200" kern="1200" dirty="0" err="1">
                <a:solidFill>
                  <a:schemeClr val="tx1"/>
                </a:solidFill>
                <a:latin typeface="HelveticaNeueLT Std Lt Cn"/>
                <a:ea typeface="+mn-ea"/>
                <a:cs typeface="+mn-cs"/>
              </a:rPr>
              <a:t>Aenean</a:t>
            </a:r>
            <a:r>
              <a:rPr lang="es-ES" sz="1200" kern="1200" dirty="0">
                <a:solidFill>
                  <a:schemeClr val="tx1"/>
                </a:solidFill>
                <a:latin typeface="HelveticaNeueLT Std Lt Cn"/>
                <a:ea typeface="+mn-ea"/>
                <a:cs typeface="+mn-cs"/>
              </a:rPr>
              <a:t> </a:t>
            </a:r>
            <a:r>
              <a:rPr lang="es-ES" sz="1200" kern="1200" dirty="0" err="1">
                <a:solidFill>
                  <a:schemeClr val="tx1"/>
                </a:solidFill>
                <a:latin typeface="HelveticaNeueLT Std Lt Cn"/>
                <a:ea typeface="+mn-ea"/>
                <a:cs typeface="+mn-cs"/>
              </a:rPr>
              <a:t>massa</a:t>
            </a:r>
            <a:r>
              <a:rPr lang="es-ES" sz="1200" kern="1200" dirty="0">
                <a:solidFill>
                  <a:schemeClr val="tx1"/>
                </a:solidFill>
                <a:latin typeface="HelveticaNeueLT Std Lt Cn"/>
                <a:ea typeface="+mn-ea"/>
                <a:cs typeface="+mn-cs"/>
              </a:rPr>
              <a:t>.</a:t>
            </a:r>
          </a:p>
        </p:txBody>
      </p:sp>
      <p:sp>
        <p:nvSpPr>
          <p:cNvPr id="16" name="Marcador de texto 14"/>
          <p:cNvSpPr>
            <a:spLocks noGrp="1"/>
          </p:cNvSpPr>
          <p:nvPr>
            <p:ph type="body" sz="quarter" idx="21" hasCustomPrompt="1"/>
          </p:nvPr>
        </p:nvSpPr>
        <p:spPr>
          <a:xfrm>
            <a:off x="942975" y="3447596"/>
            <a:ext cx="7481888" cy="852488"/>
          </a:xfrm>
          <a:prstGeom prst="rect">
            <a:avLst/>
          </a:prstGeom>
        </p:spPr>
        <p:txBody>
          <a:bodyPr vert="horz"/>
          <a:lstStyle>
            <a:lvl1pPr algn="l">
              <a:defRPr>
                <a:latin typeface="Helvetica Neue LT Std 47 Light Condensed"/>
              </a:defRPr>
            </a:lvl1pPr>
          </a:lstStyle>
          <a:p>
            <a:pPr algn="l"/>
            <a:r>
              <a:rPr lang="es-ES" sz="1200" kern="1200" dirty="0" err="1">
                <a:solidFill>
                  <a:schemeClr val="tx1"/>
                </a:solidFill>
                <a:latin typeface="HelveticaNeueLT Std Lt Cn"/>
                <a:ea typeface="+mn-ea"/>
                <a:cs typeface="+mn-cs"/>
              </a:rPr>
              <a:t>Lorem</a:t>
            </a:r>
            <a:r>
              <a:rPr lang="es-ES" sz="1200" kern="1200" dirty="0">
                <a:solidFill>
                  <a:schemeClr val="tx1"/>
                </a:solidFill>
                <a:latin typeface="HelveticaNeueLT Std Lt Cn"/>
                <a:ea typeface="+mn-ea"/>
                <a:cs typeface="+mn-cs"/>
              </a:rPr>
              <a:t> </a:t>
            </a:r>
            <a:r>
              <a:rPr lang="es-ES" sz="1200" kern="1200" dirty="0" err="1">
                <a:solidFill>
                  <a:schemeClr val="tx1"/>
                </a:solidFill>
                <a:latin typeface="HelveticaNeueLT Std Lt Cn"/>
                <a:ea typeface="+mn-ea"/>
                <a:cs typeface="+mn-cs"/>
              </a:rPr>
              <a:t>ipsum</a:t>
            </a:r>
            <a:r>
              <a:rPr lang="es-ES" sz="1200" kern="1200" dirty="0">
                <a:solidFill>
                  <a:schemeClr val="tx1"/>
                </a:solidFill>
                <a:latin typeface="HelveticaNeueLT Std Lt Cn"/>
                <a:ea typeface="+mn-ea"/>
                <a:cs typeface="+mn-cs"/>
              </a:rPr>
              <a:t> dolor </a:t>
            </a:r>
            <a:r>
              <a:rPr lang="es-ES" sz="1200" kern="1200" dirty="0" err="1">
                <a:solidFill>
                  <a:schemeClr val="tx1"/>
                </a:solidFill>
                <a:latin typeface="HelveticaNeueLT Std Lt Cn"/>
                <a:ea typeface="+mn-ea"/>
                <a:cs typeface="+mn-cs"/>
              </a:rPr>
              <a:t>sit</a:t>
            </a:r>
            <a:r>
              <a:rPr lang="es-ES" sz="1200" kern="1200" dirty="0">
                <a:solidFill>
                  <a:schemeClr val="tx1"/>
                </a:solidFill>
                <a:latin typeface="HelveticaNeueLT Std Lt Cn"/>
                <a:ea typeface="+mn-ea"/>
                <a:cs typeface="+mn-cs"/>
              </a:rPr>
              <a:t> </a:t>
            </a:r>
            <a:r>
              <a:rPr lang="es-ES" sz="1200" kern="1200" dirty="0" err="1">
                <a:solidFill>
                  <a:schemeClr val="tx1"/>
                </a:solidFill>
                <a:latin typeface="HelveticaNeueLT Std Lt Cn"/>
                <a:ea typeface="+mn-ea"/>
                <a:cs typeface="+mn-cs"/>
              </a:rPr>
              <a:t>amet</a:t>
            </a:r>
            <a:r>
              <a:rPr lang="es-ES" sz="1200" kern="1200" dirty="0">
                <a:solidFill>
                  <a:schemeClr val="tx1"/>
                </a:solidFill>
                <a:latin typeface="HelveticaNeueLT Std Lt Cn"/>
                <a:ea typeface="+mn-ea"/>
                <a:cs typeface="+mn-cs"/>
              </a:rPr>
              <a:t>, </a:t>
            </a:r>
            <a:r>
              <a:rPr lang="es-ES" sz="1200" kern="1200" dirty="0" err="1">
                <a:solidFill>
                  <a:schemeClr val="tx1"/>
                </a:solidFill>
                <a:latin typeface="HelveticaNeueLT Std Lt Cn"/>
                <a:ea typeface="+mn-ea"/>
                <a:cs typeface="+mn-cs"/>
              </a:rPr>
              <a:t>consectetuer</a:t>
            </a:r>
            <a:r>
              <a:rPr lang="es-ES" sz="1200" kern="1200" dirty="0">
                <a:solidFill>
                  <a:schemeClr val="tx1"/>
                </a:solidFill>
                <a:latin typeface="HelveticaNeueLT Std Lt Cn"/>
                <a:ea typeface="+mn-ea"/>
                <a:cs typeface="+mn-cs"/>
              </a:rPr>
              <a:t> </a:t>
            </a:r>
            <a:r>
              <a:rPr lang="es-ES" sz="1200" kern="1200" dirty="0" err="1">
                <a:solidFill>
                  <a:schemeClr val="tx1"/>
                </a:solidFill>
                <a:latin typeface="HelveticaNeueLT Std Lt Cn"/>
                <a:ea typeface="+mn-ea"/>
                <a:cs typeface="+mn-cs"/>
              </a:rPr>
              <a:t>adipiscing</a:t>
            </a:r>
            <a:r>
              <a:rPr lang="es-ES" sz="1200" kern="1200" dirty="0">
                <a:solidFill>
                  <a:schemeClr val="tx1"/>
                </a:solidFill>
                <a:latin typeface="HelveticaNeueLT Std Lt Cn"/>
                <a:ea typeface="+mn-ea"/>
                <a:cs typeface="+mn-cs"/>
              </a:rPr>
              <a:t> </a:t>
            </a:r>
            <a:r>
              <a:rPr lang="es-ES" sz="1200" kern="1200" dirty="0" err="1">
                <a:solidFill>
                  <a:schemeClr val="tx1"/>
                </a:solidFill>
                <a:latin typeface="HelveticaNeueLT Std Lt Cn"/>
                <a:ea typeface="+mn-ea"/>
                <a:cs typeface="+mn-cs"/>
              </a:rPr>
              <a:t>elit</a:t>
            </a:r>
            <a:r>
              <a:rPr lang="es-ES" sz="1200" kern="1200" dirty="0">
                <a:solidFill>
                  <a:schemeClr val="tx1"/>
                </a:solidFill>
                <a:latin typeface="HelveticaNeueLT Std Lt Cn"/>
                <a:ea typeface="+mn-ea"/>
                <a:cs typeface="+mn-cs"/>
              </a:rPr>
              <a:t>. </a:t>
            </a:r>
            <a:r>
              <a:rPr lang="es-ES" sz="1200" kern="1200" dirty="0" err="1">
                <a:solidFill>
                  <a:schemeClr val="tx1"/>
                </a:solidFill>
                <a:latin typeface="HelveticaNeueLT Std Lt Cn"/>
                <a:ea typeface="+mn-ea"/>
                <a:cs typeface="+mn-cs"/>
              </a:rPr>
              <a:t>Aenean</a:t>
            </a:r>
            <a:r>
              <a:rPr lang="es-ES" sz="1200" kern="1200" dirty="0">
                <a:solidFill>
                  <a:schemeClr val="tx1"/>
                </a:solidFill>
                <a:latin typeface="HelveticaNeueLT Std Lt Cn"/>
                <a:ea typeface="+mn-ea"/>
                <a:cs typeface="+mn-cs"/>
              </a:rPr>
              <a:t> </a:t>
            </a:r>
            <a:r>
              <a:rPr lang="es-ES" sz="1200" kern="1200" dirty="0" err="1">
                <a:solidFill>
                  <a:schemeClr val="tx1"/>
                </a:solidFill>
                <a:latin typeface="HelveticaNeueLT Std Lt Cn"/>
                <a:ea typeface="+mn-ea"/>
                <a:cs typeface="+mn-cs"/>
              </a:rPr>
              <a:t>commodo</a:t>
            </a:r>
            <a:r>
              <a:rPr lang="es-ES" sz="1200" kern="1200" dirty="0">
                <a:solidFill>
                  <a:schemeClr val="tx1"/>
                </a:solidFill>
                <a:latin typeface="HelveticaNeueLT Std Lt Cn"/>
                <a:ea typeface="+mn-ea"/>
                <a:cs typeface="+mn-cs"/>
              </a:rPr>
              <a:t> </a:t>
            </a:r>
            <a:r>
              <a:rPr lang="es-ES" sz="1200" kern="1200" dirty="0" err="1">
                <a:solidFill>
                  <a:schemeClr val="tx1"/>
                </a:solidFill>
                <a:latin typeface="HelveticaNeueLT Std Lt Cn"/>
                <a:ea typeface="+mn-ea"/>
                <a:cs typeface="+mn-cs"/>
              </a:rPr>
              <a:t>ligula</a:t>
            </a:r>
            <a:r>
              <a:rPr lang="es-ES" sz="1200" kern="1200" dirty="0">
                <a:solidFill>
                  <a:schemeClr val="tx1"/>
                </a:solidFill>
                <a:latin typeface="HelveticaNeueLT Std Lt Cn"/>
                <a:ea typeface="+mn-ea"/>
                <a:cs typeface="+mn-cs"/>
              </a:rPr>
              <a:t> </a:t>
            </a:r>
            <a:r>
              <a:rPr lang="es-ES" sz="1200" kern="1200" dirty="0" err="1">
                <a:solidFill>
                  <a:schemeClr val="tx1"/>
                </a:solidFill>
                <a:latin typeface="HelveticaNeueLT Std Lt Cn"/>
                <a:ea typeface="+mn-ea"/>
                <a:cs typeface="+mn-cs"/>
              </a:rPr>
              <a:t>eget</a:t>
            </a:r>
            <a:r>
              <a:rPr lang="es-ES" sz="1200" kern="1200" dirty="0">
                <a:solidFill>
                  <a:schemeClr val="tx1"/>
                </a:solidFill>
                <a:latin typeface="HelveticaNeueLT Std Lt Cn"/>
                <a:ea typeface="+mn-ea"/>
                <a:cs typeface="+mn-cs"/>
              </a:rPr>
              <a:t> dolor. </a:t>
            </a:r>
            <a:r>
              <a:rPr lang="es-ES" sz="1200" kern="1200" dirty="0" err="1">
                <a:solidFill>
                  <a:schemeClr val="tx1"/>
                </a:solidFill>
                <a:latin typeface="HelveticaNeueLT Std Lt Cn"/>
                <a:ea typeface="+mn-ea"/>
                <a:cs typeface="+mn-cs"/>
              </a:rPr>
              <a:t>Aenean</a:t>
            </a:r>
            <a:r>
              <a:rPr lang="es-ES" sz="1200" kern="1200" dirty="0">
                <a:solidFill>
                  <a:schemeClr val="tx1"/>
                </a:solidFill>
                <a:latin typeface="HelveticaNeueLT Std Lt Cn"/>
                <a:ea typeface="+mn-ea"/>
                <a:cs typeface="+mn-cs"/>
              </a:rPr>
              <a:t> </a:t>
            </a:r>
            <a:r>
              <a:rPr lang="es-ES" sz="1200" kern="1200" dirty="0" err="1">
                <a:solidFill>
                  <a:schemeClr val="tx1"/>
                </a:solidFill>
                <a:latin typeface="HelveticaNeueLT Std Lt Cn"/>
                <a:ea typeface="+mn-ea"/>
                <a:cs typeface="+mn-cs"/>
              </a:rPr>
              <a:t>massa</a:t>
            </a:r>
            <a:r>
              <a:rPr lang="es-ES" sz="1200" kern="1200" dirty="0">
                <a:solidFill>
                  <a:schemeClr val="tx1"/>
                </a:solidFill>
                <a:latin typeface="HelveticaNeueLT Std Lt Cn"/>
                <a:ea typeface="+mn-ea"/>
                <a:cs typeface="+mn-cs"/>
              </a:rPr>
              <a:t>.</a:t>
            </a:r>
          </a:p>
          <a:p>
            <a:pPr lvl="0"/>
            <a:endParaRPr lang="es-ES_tradnl" dirty="0"/>
          </a:p>
          <a:p>
            <a:pPr algn="l"/>
            <a:r>
              <a:rPr lang="es-ES" sz="1200" kern="1200" dirty="0" err="1">
                <a:solidFill>
                  <a:schemeClr val="tx1"/>
                </a:solidFill>
                <a:latin typeface="HelveticaNeueLT Std Lt Cn"/>
                <a:ea typeface="+mn-ea"/>
                <a:cs typeface="+mn-cs"/>
              </a:rPr>
              <a:t>Lorem</a:t>
            </a:r>
            <a:r>
              <a:rPr lang="es-ES" sz="1200" kern="1200" dirty="0">
                <a:solidFill>
                  <a:schemeClr val="tx1"/>
                </a:solidFill>
                <a:latin typeface="HelveticaNeueLT Std Lt Cn"/>
                <a:ea typeface="+mn-ea"/>
                <a:cs typeface="+mn-cs"/>
              </a:rPr>
              <a:t> </a:t>
            </a:r>
            <a:r>
              <a:rPr lang="es-ES" sz="1200" kern="1200" dirty="0" err="1">
                <a:solidFill>
                  <a:schemeClr val="tx1"/>
                </a:solidFill>
                <a:latin typeface="HelveticaNeueLT Std Lt Cn"/>
                <a:ea typeface="+mn-ea"/>
                <a:cs typeface="+mn-cs"/>
              </a:rPr>
              <a:t>ipsum</a:t>
            </a:r>
            <a:r>
              <a:rPr lang="es-ES" sz="1200" kern="1200" dirty="0">
                <a:solidFill>
                  <a:schemeClr val="tx1"/>
                </a:solidFill>
                <a:latin typeface="HelveticaNeueLT Std Lt Cn"/>
                <a:ea typeface="+mn-ea"/>
                <a:cs typeface="+mn-cs"/>
              </a:rPr>
              <a:t> dolor </a:t>
            </a:r>
            <a:r>
              <a:rPr lang="es-ES" sz="1200" kern="1200" dirty="0" err="1">
                <a:solidFill>
                  <a:schemeClr val="tx1"/>
                </a:solidFill>
                <a:latin typeface="HelveticaNeueLT Std Lt Cn"/>
                <a:ea typeface="+mn-ea"/>
                <a:cs typeface="+mn-cs"/>
              </a:rPr>
              <a:t>sit</a:t>
            </a:r>
            <a:r>
              <a:rPr lang="es-ES" sz="1200" kern="1200" dirty="0">
                <a:solidFill>
                  <a:schemeClr val="tx1"/>
                </a:solidFill>
                <a:latin typeface="HelveticaNeueLT Std Lt Cn"/>
                <a:ea typeface="+mn-ea"/>
                <a:cs typeface="+mn-cs"/>
              </a:rPr>
              <a:t> </a:t>
            </a:r>
            <a:r>
              <a:rPr lang="es-ES" sz="1200" kern="1200" dirty="0" err="1">
                <a:solidFill>
                  <a:schemeClr val="tx1"/>
                </a:solidFill>
                <a:latin typeface="HelveticaNeueLT Std Lt Cn"/>
                <a:ea typeface="+mn-ea"/>
                <a:cs typeface="+mn-cs"/>
              </a:rPr>
              <a:t>amet</a:t>
            </a:r>
            <a:r>
              <a:rPr lang="es-ES" sz="1200" kern="1200" dirty="0">
                <a:solidFill>
                  <a:schemeClr val="tx1"/>
                </a:solidFill>
                <a:latin typeface="HelveticaNeueLT Std Lt Cn"/>
                <a:ea typeface="+mn-ea"/>
                <a:cs typeface="+mn-cs"/>
              </a:rPr>
              <a:t>, </a:t>
            </a:r>
            <a:r>
              <a:rPr lang="es-ES" sz="1200" kern="1200" dirty="0" err="1">
                <a:solidFill>
                  <a:schemeClr val="tx1"/>
                </a:solidFill>
                <a:latin typeface="HelveticaNeueLT Std Lt Cn"/>
                <a:ea typeface="+mn-ea"/>
                <a:cs typeface="+mn-cs"/>
              </a:rPr>
              <a:t>consectetuer</a:t>
            </a:r>
            <a:r>
              <a:rPr lang="es-ES" sz="1200" kern="1200" dirty="0">
                <a:solidFill>
                  <a:schemeClr val="tx1"/>
                </a:solidFill>
                <a:latin typeface="HelveticaNeueLT Std Lt Cn"/>
                <a:ea typeface="+mn-ea"/>
                <a:cs typeface="+mn-cs"/>
              </a:rPr>
              <a:t> </a:t>
            </a:r>
            <a:r>
              <a:rPr lang="es-ES" sz="1200" kern="1200" dirty="0" err="1">
                <a:solidFill>
                  <a:schemeClr val="tx1"/>
                </a:solidFill>
                <a:latin typeface="HelveticaNeueLT Std Lt Cn"/>
                <a:ea typeface="+mn-ea"/>
                <a:cs typeface="+mn-cs"/>
              </a:rPr>
              <a:t>adipiscing</a:t>
            </a:r>
            <a:r>
              <a:rPr lang="es-ES" sz="1200" kern="1200" dirty="0">
                <a:solidFill>
                  <a:schemeClr val="tx1"/>
                </a:solidFill>
                <a:latin typeface="HelveticaNeueLT Std Lt Cn"/>
                <a:ea typeface="+mn-ea"/>
                <a:cs typeface="+mn-cs"/>
              </a:rPr>
              <a:t> </a:t>
            </a:r>
            <a:r>
              <a:rPr lang="es-ES" sz="1200" kern="1200" dirty="0" err="1">
                <a:solidFill>
                  <a:schemeClr val="tx1"/>
                </a:solidFill>
                <a:latin typeface="HelveticaNeueLT Std Lt Cn"/>
                <a:ea typeface="+mn-ea"/>
                <a:cs typeface="+mn-cs"/>
              </a:rPr>
              <a:t>elit</a:t>
            </a:r>
            <a:r>
              <a:rPr lang="es-ES" sz="1200" kern="1200" dirty="0">
                <a:solidFill>
                  <a:schemeClr val="tx1"/>
                </a:solidFill>
                <a:latin typeface="HelveticaNeueLT Std Lt Cn"/>
                <a:ea typeface="+mn-ea"/>
                <a:cs typeface="+mn-cs"/>
              </a:rPr>
              <a:t>. </a:t>
            </a:r>
            <a:r>
              <a:rPr lang="es-ES" sz="1200" kern="1200" dirty="0" err="1">
                <a:solidFill>
                  <a:schemeClr val="tx1"/>
                </a:solidFill>
                <a:latin typeface="HelveticaNeueLT Std Lt Cn"/>
                <a:ea typeface="+mn-ea"/>
                <a:cs typeface="+mn-cs"/>
              </a:rPr>
              <a:t>Aenean</a:t>
            </a:r>
            <a:r>
              <a:rPr lang="es-ES" sz="1200" kern="1200" dirty="0">
                <a:solidFill>
                  <a:schemeClr val="tx1"/>
                </a:solidFill>
                <a:latin typeface="HelveticaNeueLT Std Lt Cn"/>
                <a:ea typeface="+mn-ea"/>
                <a:cs typeface="+mn-cs"/>
              </a:rPr>
              <a:t> </a:t>
            </a:r>
            <a:r>
              <a:rPr lang="es-ES" sz="1200" kern="1200" dirty="0" err="1">
                <a:solidFill>
                  <a:schemeClr val="tx1"/>
                </a:solidFill>
                <a:latin typeface="HelveticaNeueLT Std Lt Cn"/>
                <a:ea typeface="+mn-ea"/>
                <a:cs typeface="+mn-cs"/>
              </a:rPr>
              <a:t>commodo</a:t>
            </a:r>
            <a:r>
              <a:rPr lang="es-ES" sz="1200" kern="1200" dirty="0">
                <a:solidFill>
                  <a:schemeClr val="tx1"/>
                </a:solidFill>
                <a:latin typeface="HelveticaNeueLT Std Lt Cn"/>
                <a:ea typeface="+mn-ea"/>
                <a:cs typeface="+mn-cs"/>
              </a:rPr>
              <a:t> </a:t>
            </a:r>
            <a:r>
              <a:rPr lang="es-ES" sz="1200" kern="1200" dirty="0" err="1">
                <a:solidFill>
                  <a:schemeClr val="tx1"/>
                </a:solidFill>
                <a:latin typeface="HelveticaNeueLT Std Lt Cn"/>
                <a:ea typeface="+mn-ea"/>
                <a:cs typeface="+mn-cs"/>
              </a:rPr>
              <a:t>ligula</a:t>
            </a:r>
            <a:r>
              <a:rPr lang="es-ES" sz="1200" kern="1200" dirty="0">
                <a:solidFill>
                  <a:schemeClr val="tx1"/>
                </a:solidFill>
                <a:latin typeface="HelveticaNeueLT Std Lt Cn"/>
                <a:ea typeface="+mn-ea"/>
                <a:cs typeface="+mn-cs"/>
              </a:rPr>
              <a:t> </a:t>
            </a:r>
            <a:r>
              <a:rPr lang="es-ES" sz="1200" kern="1200" dirty="0" err="1">
                <a:solidFill>
                  <a:schemeClr val="tx1"/>
                </a:solidFill>
                <a:latin typeface="HelveticaNeueLT Std Lt Cn"/>
                <a:ea typeface="+mn-ea"/>
                <a:cs typeface="+mn-cs"/>
              </a:rPr>
              <a:t>eget</a:t>
            </a:r>
            <a:r>
              <a:rPr lang="es-ES" sz="1200" kern="1200" dirty="0">
                <a:solidFill>
                  <a:schemeClr val="tx1"/>
                </a:solidFill>
                <a:latin typeface="HelveticaNeueLT Std Lt Cn"/>
                <a:ea typeface="+mn-ea"/>
                <a:cs typeface="+mn-cs"/>
              </a:rPr>
              <a:t> dolor. </a:t>
            </a:r>
            <a:r>
              <a:rPr lang="es-ES" sz="1200" kern="1200" dirty="0" err="1">
                <a:solidFill>
                  <a:schemeClr val="tx1"/>
                </a:solidFill>
                <a:latin typeface="HelveticaNeueLT Std Lt Cn"/>
                <a:ea typeface="+mn-ea"/>
                <a:cs typeface="+mn-cs"/>
              </a:rPr>
              <a:t>Aenean</a:t>
            </a:r>
            <a:r>
              <a:rPr lang="es-ES" sz="1200" kern="1200" dirty="0">
                <a:solidFill>
                  <a:schemeClr val="tx1"/>
                </a:solidFill>
                <a:latin typeface="HelveticaNeueLT Std Lt Cn"/>
                <a:ea typeface="+mn-ea"/>
                <a:cs typeface="+mn-cs"/>
              </a:rPr>
              <a:t> </a:t>
            </a:r>
            <a:r>
              <a:rPr lang="es-ES" sz="1200" kern="1200" dirty="0" err="1">
                <a:solidFill>
                  <a:schemeClr val="tx1"/>
                </a:solidFill>
                <a:latin typeface="HelveticaNeueLT Std Lt Cn"/>
                <a:ea typeface="+mn-ea"/>
                <a:cs typeface="+mn-cs"/>
              </a:rPr>
              <a:t>massa</a:t>
            </a:r>
            <a:r>
              <a:rPr lang="es-ES" sz="1200" kern="1200" dirty="0">
                <a:solidFill>
                  <a:schemeClr val="tx1"/>
                </a:solidFill>
                <a:latin typeface="HelveticaNeueLT Std Lt Cn"/>
                <a:ea typeface="+mn-ea"/>
                <a:cs typeface="+mn-cs"/>
              </a:rPr>
              <a:t>.</a:t>
            </a:r>
          </a:p>
        </p:txBody>
      </p:sp>
      <p:sp>
        <p:nvSpPr>
          <p:cNvPr id="17" name="Marcador de texto 39"/>
          <p:cNvSpPr>
            <a:spLocks noGrp="1"/>
          </p:cNvSpPr>
          <p:nvPr>
            <p:ph type="body" sz="quarter" idx="19" hasCustomPrompt="1"/>
          </p:nvPr>
        </p:nvSpPr>
        <p:spPr>
          <a:xfrm>
            <a:off x="529412" y="1010853"/>
            <a:ext cx="1466387" cy="534987"/>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Tx/>
              <a:buNone/>
              <a:tabLst/>
              <a:defRPr sz="2500">
                <a:solidFill>
                  <a:srgbClr val="679643"/>
                </a:solidFill>
                <a:latin typeface="HelveticaNeueLT Std Hvy Cn"/>
              </a:defRPr>
            </a:lvl1pPr>
          </a:lstStyle>
          <a:p>
            <a:pPr marL="0" marR="0" lvl="0" indent="0" algn="l" defTabSz="457200" rtl="0" eaLnBrk="1" fontAlgn="auto" latinLnBrk="0" hangingPunct="1">
              <a:lnSpc>
                <a:spcPct val="100000"/>
              </a:lnSpc>
              <a:spcBef>
                <a:spcPct val="20000"/>
              </a:spcBef>
              <a:spcAft>
                <a:spcPts val="0"/>
              </a:spcAft>
              <a:buClrTx/>
              <a:buSzTx/>
              <a:buFontTx/>
              <a:buNone/>
              <a:tabLst/>
              <a:defRPr/>
            </a:pPr>
            <a:r>
              <a:rPr lang="es-ES_tradnl" dirty="0">
                <a:solidFill>
                  <a:srgbClr val="679643"/>
                </a:solidFill>
              </a:rPr>
              <a:t>IPSUM</a:t>
            </a:r>
            <a:endParaRPr lang="es-ES" dirty="0">
              <a:solidFill>
                <a:srgbClr val="679643"/>
              </a:solidFill>
            </a:endParaRPr>
          </a:p>
        </p:txBody>
      </p:sp>
    </p:spTree>
    <p:extLst>
      <p:ext uri="{BB962C8B-B14F-4D97-AF65-F5344CB8AC3E}">
        <p14:creationId xmlns:p14="http://schemas.microsoft.com/office/powerpoint/2010/main" val="12048697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Diapositiva cuerpo de texto">
    <p:spTree>
      <p:nvGrpSpPr>
        <p:cNvPr id="1" name=""/>
        <p:cNvGrpSpPr/>
        <p:nvPr/>
      </p:nvGrpSpPr>
      <p:grpSpPr>
        <a:xfrm>
          <a:off x="0" y="0"/>
          <a:ext cx="0" cy="0"/>
          <a:chOff x="0" y="0"/>
          <a:chExt cx="0" cy="0"/>
        </a:xfrm>
      </p:grpSpPr>
      <p:grpSp>
        <p:nvGrpSpPr>
          <p:cNvPr id="3" name="Agrupar 2"/>
          <p:cNvGrpSpPr/>
          <p:nvPr userDrawn="1"/>
        </p:nvGrpSpPr>
        <p:grpSpPr>
          <a:xfrm>
            <a:off x="0" y="0"/>
            <a:ext cx="9144000" cy="5143500"/>
            <a:chOff x="0" y="0"/>
            <a:chExt cx="9144000" cy="5143500"/>
          </a:xfrm>
        </p:grpSpPr>
        <p:pic>
          <p:nvPicPr>
            <p:cNvPr id="4" name="Imagen 3" descr="IMG_4885-fondo.jpg"/>
            <p:cNvPicPr>
              <a:picLocks noChangeAspect="1"/>
            </p:cNvPicPr>
            <p:nvPr/>
          </p:nvPicPr>
          <p:blipFill rotWithShape="1">
            <a:blip r:embed="rId2">
              <a:extLst>
                <a:ext uri="{28A0092B-C50C-407E-A947-70E740481C1C}">
                  <a14:useLocalDpi xmlns:a14="http://schemas.microsoft.com/office/drawing/2010/main" val="0"/>
                </a:ext>
              </a:extLst>
            </a:blip>
            <a:srcRect t="13577" r="1055" b="2980"/>
            <a:stretch/>
          </p:blipFill>
          <p:spPr>
            <a:xfrm>
              <a:off x="0" y="0"/>
              <a:ext cx="9144000" cy="5143500"/>
            </a:xfrm>
            <a:prstGeom prst="rect">
              <a:avLst/>
            </a:prstGeom>
          </p:spPr>
        </p:pic>
        <p:sp>
          <p:nvSpPr>
            <p:cNvPr id="5" name="Rectángulo 4"/>
            <p:cNvSpPr/>
            <p:nvPr/>
          </p:nvSpPr>
          <p:spPr>
            <a:xfrm>
              <a:off x="109214" y="103489"/>
              <a:ext cx="8925572" cy="49365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LT Pro 47 LtCn" pitchFamily="34" charset="0"/>
              </a:endParaRPr>
            </a:p>
          </p:txBody>
        </p:sp>
      </p:grpSp>
      <p:cxnSp>
        <p:nvCxnSpPr>
          <p:cNvPr id="14" name="Conector recto 13"/>
          <p:cNvCxnSpPr/>
          <p:nvPr userDrawn="1"/>
        </p:nvCxnSpPr>
        <p:spPr>
          <a:xfrm>
            <a:off x="378890" y="2544031"/>
            <a:ext cx="1566754"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 name="Título 1"/>
          <p:cNvSpPr>
            <a:spLocks noGrp="1"/>
          </p:cNvSpPr>
          <p:nvPr>
            <p:ph type="ctrTitle" hasCustomPrompt="1"/>
          </p:nvPr>
        </p:nvSpPr>
        <p:spPr>
          <a:xfrm>
            <a:off x="291501" y="1193091"/>
            <a:ext cx="1466387" cy="534396"/>
          </a:xfrm>
          <a:prstGeom prst="rect">
            <a:avLst/>
          </a:prstGeom>
        </p:spPr>
        <p:txBody>
          <a:bodyPr/>
          <a:lstStyle>
            <a:lvl1pPr>
              <a:defRPr>
                <a:latin typeface="HelveticaNeueLT Pro 97 BlkCn" pitchFamily="34" charset="0"/>
              </a:defRPr>
            </a:lvl1pPr>
          </a:lstStyle>
          <a:p>
            <a:r>
              <a:rPr lang="es-ES_tradnl" dirty="0"/>
              <a:t>LOREM</a:t>
            </a:r>
            <a:endParaRPr lang="es-ES" dirty="0"/>
          </a:p>
        </p:txBody>
      </p:sp>
      <p:sp>
        <p:nvSpPr>
          <p:cNvPr id="10" name="Marcador de texto 39"/>
          <p:cNvSpPr>
            <a:spLocks noGrp="1"/>
          </p:cNvSpPr>
          <p:nvPr>
            <p:ph type="body" sz="quarter" idx="19" hasCustomPrompt="1"/>
          </p:nvPr>
        </p:nvSpPr>
        <p:spPr>
          <a:xfrm>
            <a:off x="291501" y="1618635"/>
            <a:ext cx="1466387" cy="534987"/>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Tx/>
              <a:buNone/>
              <a:tabLst/>
              <a:defRPr sz="3200">
                <a:solidFill>
                  <a:srgbClr val="679643"/>
                </a:solidFill>
                <a:latin typeface="HelveticaNeueLT Pro 97 BlkCn" pitchFamily="34" charset="0"/>
              </a:defRPr>
            </a:lvl1pPr>
          </a:lstStyle>
          <a:p>
            <a:pPr marL="0" marR="0" lvl="0" indent="0" algn="l" defTabSz="457200" rtl="0" eaLnBrk="1" fontAlgn="auto" latinLnBrk="0" hangingPunct="1">
              <a:lnSpc>
                <a:spcPct val="100000"/>
              </a:lnSpc>
              <a:spcBef>
                <a:spcPct val="20000"/>
              </a:spcBef>
              <a:spcAft>
                <a:spcPts val="0"/>
              </a:spcAft>
              <a:buClrTx/>
              <a:buSzTx/>
              <a:buFontTx/>
              <a:buNone/>
              <a:tabLst/>
              <a:defRPr/>
            </a:pPr>
            <a:r>
              <a:rPr lang="es-ES_tradnl" dirty="0">
                <a:solidFill>
                  <a:srgbClr val="679643"/>
                </a:solidFill>
              </a:rPr>
              <a:t>IPSUM</a:t>
            </a:r>
            <a:endParaRPr lang="es-ES" dirty="0">
              <a:solidFill>
                <a:srgbClr val="679643"/>
              </a:solidFill>
            </a:endParaRPr>
          </a:p>
        </p:txBody>
      </p:sp>
      <p:sp>
        <p:nvSpPr>
          <p:cNvPr id="8" name="Marcador de texto 7"/>
          <p:cNvSpPr>
            <a:spLocks noGrp="1"/>
          </p:cNvSpPr>
          <p:nvPr>
            <p:ph type="body" sz="quarter" idx="20" hasCustomPrompt="1"/>
          </p:nvPr>
        </p:nvSpPr>
        <p:spPr>
          <a:xfrm>
            <a:off x="3810000" y="1193800"/>
            <a:ext cx="4835525" cy="2435225"/>
          </a:xfrm>
          <a:prstGeom prst="rect">
            <a:avLst/>
          </a:prstGeom>
        </p:spPr>
        <p:txBody>
          <a:bodyPr vert="horz"/>
          <a:lstStyle>
            <a:lvl1pPr>
              <a:defRPr>
                <a:latin typeface="HelveticaNeueLT Pro 47 LtCn" pitchFamily="34" charset="0"/>
              </a:defRPr>
            </a:lvl1pPr>
          </a:lstStyle>
          <a:p>
            <a:pPr lvl="0"/>
            <a:r>
              <a:rPr lang="es-ES_tradnl" dirty="0" err="1"/>
              <a:t>Lorem</a:t>
            </a:r>
            <a:r>
              <a:rPr lang="es-ES_tradnl" dirty="0"/>
              <a:t> </a:t>
            </a:r>
            <a:r>
              <a:rPr lang="es-ES_tradnl" dirty="0" err="1"/>
              <a:t>Ipsum</a:t>
            </a:r>
            <a:endParaRPr lang="es-ES" dirty="0"/>
          </a:p>
        </p:txBody>
      </p:sp>
      <p:pic>
        <p:nvPicPr>
          <p:cNvPr id="12" name="Imagen 11"/>
          <p:cNvPicPr>
            <a:picLocks noChangeAspect="1"/>
          </p:cNvPicPr>
          <p:nvPr userDrawn="1"/>
        </p:nvPicPr>
        <p:blipFill>
          <a:blip r:embed="rId3"/>
          <a:stretch>
            <a:fillRect/>
          </a:stretch>
        </p:blipFill>
        <p:spPr>
          <a:xfrm>
            <a:off x="403914" y="4750133"/>
            <a:ext cx="526492" cy="107998"/>
          </a:xfrm>
          <a:prstGeom prst="rect">
            <a:avLst/>
          </a:prstGeom>
        </p:spPr>
      </p:pic>
      <p:pic>
        <p:nvPicPr>
          <p:cNvPr id="13" name="Imagen 12"/>
          <p:cNvPicPr>
            <a:picLocks noChangeAspect="1"/>
          </p:cNvPicPr>
          <p:nvPr userDrawn="1"/>
        </p:nvPicPr>
        <p:blipFill>
          <a:blip r:embed="rId4"/>
          <a:stretch>
            <a:fillRect/>
          </a:stretch>
        </p:blipFill>
        <p:spPr>
          <a:xfrm>
            <a:off x="403914" y="286008"/>
            <a:ext cx="431292" cy="252984"/>
          </a:xfrm>
          <a:prstGeom prst="rect">
            <a:avLst/>
          </a:prstGeom>
        </p:spPr>
      </p:pic>
    </p:spTree>
    <p:extLst>
      <p:ext uri="{BB962C8B-B14F-4D97-AF65-F5344CB8AC3E}">
        <p14:creationId xmlns:p14="http://schemas.microsoft.com/office/powerpoint/2010/main" val="4493319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18" descr="friso ppt"/>
          <p:cNvPicPr>
            <a:picLocks noChangeAspect="1" noChangeArrowheads="1"/>
          </p:cNvPicPr>
          <p:nvPr userDrawn="1"/>
        </p:nvPicPr>
        <p:blipFill>
          <a:blip r:embed="rId2">
            <a:extLst>
              <a:ext uri="{28A0092B-C50C-407E-A947-70E740481C1C}">
                <a14:useLocalDpi xmlns:a14="http://schemas.microsoft.com/office/drawing/2010/main" val="0"/>
              </a:ext>
            </a:extLst>
          </a:blip>
          <a:srcRect b="35831"/>
          <a:stretch>
            <a:fillRect/>
          </a:stretch>
        </p:blipFill>
        <p:spPr bwMode="auto">
          <a:xfrm>
            <a:off x="0" y="83344"/>
            <a:ext cx="9144000"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a:spLocks noChangeArrowheads="1"/>
          </p:cNvSpPr>
          <p:nvPr userDrawn="1"/>
        </p:nvSpPr>
        <p:spPr bwMode="auto">
          <a:xfrm>
            <a:off x="685800" y="1597819"/>
            <a:ext cx="7772400" cy="1102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828" tIns="35915" rIns="71828" bIns="35915" anchor="ctr"/>
          <a:lstStyle/>
          <a:p>
            <a:pPr defTabSz="717947" fontAlgn="base">
              <a:spcBef>
                <a:spcPct val="0"/>
              </a:spcBef>
              <a:spcAft>
                <a:spcPct val="0"/>
              </a:spcAft>
            </a:pPr>
            <a:endParaRPr lang="es-PE" sz="1425" dirty="0">
              <a:solidFill>
                <a:srgbClr val="000000"/>
              </a:solidFill>
            </a:endParaRPr>
          </a:p>
        </p:txBody>
      </p:sp>
      <p:sp>
        <p:nvSpPr>
          <p:cNvPr id="6" name="Rectangle 3"/>
          <p:cNvSpPr>
            <a:spLocks noChangeArrowheads="1"/>
          </p:cNvSpPr>
          <p:nvPr userDrawn="1"/>
        </p:nvSpPr>
        <p:spPr bwMode="auto">
          <a:xfrm>
            <a:off x="685800" y="2400300"/>
            <a:ext cx="64008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828" tIns="35915" rIns="71828" bIns="35915"/>
          <a:lstStyle/>
          <a:p>
            <a:pPr defTabSz="717947" fontAlgn="base">
              <a:spcBef>
                <a:spcPct val="0"/>
              </a:spcBef>
              <a:spcAft>
                <a:spcPct val="0"/>
              </a:spcAft>
            </a:pPr>
            <a:endParaRPr lang="es-PE" sz="1425" dirty="0">
              <a:solidFill>
                <a:srgbClr val="000000"/>
              </a:solidFill>
            </a:endParaRPr>
          </a:p>
        </p:txBody>
      </p:sp>
      <p:pic>
        <p:nvPicPr>
          <p:cNvPr id="7" name="Picture 6"/>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79389" y="1653778"/>
            <a:ext cx="935037"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7"/>
          <p:cNvSpPr>
            <a:spLocks noChangeShapeType="1"/>
          </p:cNvSpPr>
          <p:nvPr userDrawn="1"/>
        </p:nvSpPr>
        <p:spPr bwMode="auto">
          <a:xfrm>
            <a:off x="1258888" y="1707357"/>
            <a:ext cx="0" cy="1512094"/>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pPr>
            <a:endParaRPr lang="es-PE" sz="1350" dirty="0">
              <a:solidFill>
                <a:srgbClr val="000000"/>
              </a:solidFill>
              <a:latin typeface="Arial" charset="0"/>
            </a:endParaRPr>
          </a:p>
        </p:txBody>
      </p:sp>
      <p:sp>
        <p:nvSpPr>
          <p:cNvPr id="9" name="AutoShape 13"/>
          <p:cNvSpPr>
            <a:spLocks noChangeArrowheads="1"/>
          </p:cNvSpPr>
          <p:nvPr userDrawn="1"/>
        </p:nvSpPr>
        <p:spPr bwMode="auto">
          <a:xfrm flipV="1">
            <a:off x="-9525" y="-14288"/>
            <a:ext cx="9144000" cy="215504"/>
          </a:xfrm>
          <a:prstGeom prst="rtTriangle">
            <a:avLst/>
          </a:prstGeom>
          <a:solidFill>
            <a:srgbClr val="E9115E"/>
          </a:solidFill>
          <a:ln>
            <a:noFill/>
          </a:ln>
          <a:extLst>
            <a:ext uri="{91240B29-F687-4F45-9708-019B960494DF}">
              <a14:hiddenLine xmlns:a14="http://schemas.microsoft.com/office/drawing/2010/main" w="127000" algn="ctr">
                <a:solidFill>
                  <a:srgbClr val="000000"/>
                </a:solidFill>
                <a:miter lim="800000"/>
                <a:headEnd/>
                <a:tailEnd/>
              </a14:hiddenLine>
            </a:ext>
          </a:extLst>
        </p:spPr>
        <p:txBody>
          <a:bodyPr wrap="none" anchor="ctr"/>
          <a:lstStyle/>
          <a:p>
            <a:pPr defTabSz="685800" fontAlgn="base">
              <a:spcBef>
                <a:spcPct val="0"/>
              </a:spcBef>
              <a:spcAft>
                <a:spcPct val="0"/>
              </a:spcAft>
            </a:pPr>
            <a:endParaRPr lang="en-US" sz="1350" dirty="0">
              <a:solidFill>
                <a:srgbClr val="000000"/>
              </a:solidFill>
              <a:latin typeface="Arial" charset="0"/>
            </a:endParaRPr>
          </a:p>
        </p:txBody>
      </p:sp>
      <p:sp>
        <p:nvSpPr>
          <p:cNvPr id="10" name="AutoShape 14"/>
          <p:cNvSpPr>
            <a:spLocks noChangeArrowheads="1"/>
          </p:cNvSpPr>
          <p:nvPr userDrawn="1"/>
        </p:nvSpPr>
        <p:spPr bwMode="auto">
          <a:xfrm flipH="1" flipV="1">
            <a:off x="36513" y="-20241"/>
            <a:ext cx="9144000" cy="215504"/>
          </a:xfrm>
          <a:prstGeom prst="rtTriangle">
            <a:avLst/>
          </a:prstGeom>
          <a:solidFill>
            <a:srgbClr val="85B400"/>
          </a:solidFill>
          <a:ln>
            <a:noFill/>
          </a:ln>
          <a:extLst>
            <a:ext uri="{91240B29-F687-4F45-9708-019B960494DF}">
              <a14:hiddenLine xmlns:a14="http://schemas.microsoft.com/office/drawing/2010/main" w="127000" algn="ctr">
                <a:solidFill>
                  <a:srgbClr val="000000"/>
                </a:solidFill>
                <a:miter lim="800000"/>
                <a:headEnd/>
                <a:tailEnd/>
              </a14:hiddenLine>
            </a:ext>
          </a:extLst>
        </p:spPr>
        <p:txBody>
          <a:bodyPr wrap="none" anchor="ctr"/>
          <a:lstStyle/>
          <a:p>
            <a:pPr defTabSz="685800" fontAlgn="base">
              <a:spcBef>
                <a:spcPct val="0"/>
              </a:spcBef>
              <a:spcAft>
                <a:spcPct val="0"/>
              </a:spcAft>
            </a:pPr>
            <a:endParaRPr lang="en-US" sz="1350" dirty="0">
              <a:solidFill>
                <a:srgbClr val="000000"/>
              </a:solidFill>
              <a:latin typeface="Arial" charset="0"/>
            </a:endParaRPr>
          </a:p>
        </p:txBody>
      </p:sp>
      <p:sp>
        <p:nvSpPr>
          <p:cNvPr id="7172" name="Rectangle 4"/>
          <p:cNvSpPr>
            <a:spLocks noGrp="1" noChangeArrowheads="1"/>
          </p:cNvSpPr>
          <p:nvPr>
            <p:ph type="ctrTitle" sz="quarter"/>
          </p:nvPr>
        </p:nvSpPr>
        <p:spPr>
          <a:xfrm>
            <a:off x="1330326" y="1707356"/>
            <a:ext cx="7273925" cy="648891"/>
          </a:xfrm>
        </p:spPr>
        <p:txBody>
          <a:bodyPr/>
          <a:lstStyle>
            <a:lvl1pPr>
              <a:defRPr sz="1350"/>
            </a:lvl1pPr>
          </a:lstStyle>
          <a:p>
            <a:r>
              <a:rPr lang="es-PE"/>
              <a:t>Haga clic para cambiar el estilo de título	</a:t>
            </a:r>
          </a:p>
        </p:txBody>
      </p:sp>
      <p:sp>
        <p:nvSpPr>
          <p:cNvPr id="7173" name="Rectangle 5"/>
          <p:cNvSpPr>
            <a:spLocks noGrp="1" noChangeArrowheads="1"/>
          </p:cNvSpPr>
          <p:nvPr>
            <p:ph type="subTitle" sz="quarter" idx="1"/>
          </p:nvPr>
        </p:nvSpPr>
        <p:spPr>
          <a:xfrm>
            <a:off x="1330326" y="2464594"/>
            <a:ext cx="7273925" cy="1314450"/>
          </a:xfrm>
        </p:spPr>
        <p:txBody>
          <a:bodyPr/>
          <a:lstStyle>
            <a:lvl1pPr marL="0" indent="0">
              <a:buFont typeface="Wingdings 3" pitchFamily="18" charset="2"/>
              <a:buNone/>
              <a:defRPr sz="975"/>
            </a:lvl1pPr>
          </a:lstStyle>
          <a:p>
            <a:r>
              <a:rPr lang="es-PE"/>
              <a:t>Haga clic para modificar el estilo de subtítulo del patrón</a:t>
            </a:r>
          </a:p>
        </p:txBody>
      </p:sp>
    </p:spTree>
    <p:extLst>
      <p:ext uri="{BB962C8B-B14F-4D97-AF65-F5344CB8AC3E}">
        <p14:creationId xmlns:p14="http://schemas.microsoft.com/office/powerpoint/2010/main" val="24181783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Tree>
    <p:extLst>
      <p:ext uri="{BB962C8B-B14F-4D97-AF65-F5344CB8AC3E}">
        <p14:creationId xmlns:p14="http://schemas.microsoft.com/office/powerpoint/2010/main" val="3885850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8C25F8AF-5BA3-9544-BDFA-D5B9FDFC5DD9}" type="datetimeFigureOut">
              <a:rPr lang="es-ES" smtClean="0"/>
              <a:t>21/03/2018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345AA827-AD3F-684B-A379-28DDAE8D97EF}" type="slidenum">
              <a:rPr lang="es-ES" smtClean="0"/>
              <a:t>‹Nº›</a:t>
            </a:fld>
            <a:endParaRPr lang="es-ES"/>
          </a:p>
        </p:txBody>
      </p:sp>
    </p:spTree>
    <p:extLst>
      <p:ext uri="{BB962C8B-B14F-4D97-AF65-F5344CB8AC3E}">
        <p14:creationId xmlns:p14="http://schemas.microsoft.com/office/powerpoint/2010/main" val="14679675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3305176"/>
            <a:ext cx="7772400" cy="1021556"/>
          </a:xfrm>
        </p:spPr>
        <p:txBody>
          <a:bodyPr anchor="t"/>
          <a:lstStyle>
            <a:lvl1pPr algn="l">
              <a:defRPr sz="3000" b="1" cap="all"/>
            </a:lvl1pPr>
          </a:lstStyle>
          <a:p>
            <a:r>
              <a:rPr lang="es-ES"/>
              <a:t>Haga clic para modificar el estilo de título del patrón</a:t>
            </a:r>
            <a:endParaRPr lang="en-US"/>
          </a:p>
        </p:txBody>
      </p:sp>
      <p:sp>
        <p:nvSpPr>
          <p:cNvPr id="3" name="2 Marcador de texto"/>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s-ES"/>
              <a:t>Haga clic para modificar el estilo de texto del patrón</a:t>
            </a:r>
          </a:p>
        </p:txBody>
      </p:sp>
    </p:spTree>
    <p:extLst>
      <p:ext uri="{BB962C8B-B14F-4D97-AF65-F5344CB8AC3E}">
        <p14:creationId xmlns:p14="http://schemas.microsoft.com/office/powerpoint/2010/main" val="19644282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contenido"/>
          <p:cNvSpPr>
            <a:spLocks noGrp="1"/>
          </p:cNvSpPr>
          <p:nvPr>
            <p:ph sz="half" idx="1"/>
          </p:nvPr>
        </p:nvSpPr>
        <p:spPr>
          <a:xfrm>
            <a:off x="457200" y="1383506"/>
            <a:ext cx="4038600" cy="3509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contenido"/>
          <p:cNvSpPr>
            <a:spLocks noGrp="1"/>
          </p:cNvSpPr>
          <p:nvPr>
            <p:ph sz="half" idx="2"/>
          </p:nvPr>
        </p:nvSpPr>
        <p:spPr>
          <a:xfrm>
            <a:off x="4648200" y="1383506"/>
            <a:ext cx="4038600" cy="3509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Tree>
    <p:extLst>
      <p:ext uri="{BB962C8B-B14F-4D97-AF65-F5344CB8AC3E}">
        <p14:creationId xmlns:p14="http://schemas.microsoft.com/office/powerpoint/2010/main" val="32965258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05979"/>
            <a:ext cx="8229600" cy="857250"/>
          </a:xfrm>
        </p:spPr>
        <p:txBody>
          <a:bodyPr/>
          <a:lstStyle>
            <a:lvl1pPr>
              <a:defRPr/>
            </a:lvl1pPr>
          </a:lstStyle>
          <a:p>
            <a:r>
              <a:rPr lang="es-ES"/>
              <a:t>Haga clic para modificar el estilo de título del patrón</a:t>
            </a:r>
            <a:endParaRPr lang="en-US"/>
          </a:p>
        </p:txBody>
      </p:sp>
      <p:sp>
        <p:nvSpPr>
          <p:cNvPr id="3" name="2 Marcador de texto"/>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4 Marcador de texto"/>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Tree>
    <p:extLst>
      <p:ext uri="{BB962C8B-B14F-4D97-AF65-F5344CB8AC3E}">
        <p14:creationId xmlns:p14="http://schemas.microsoft.com/office/powerpoint/2010/main" val="35050907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Tree>
    <p:extLst>
      <p:ext uri="{BB962C8B-B14F-4D97-AF65-F5344CB8AC3E}">
        <p14:creationId xmlns:p14="http://schemas.microsoft.com/office/powerpoint/2010/main" val="39241342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12302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1" y="204787"/>
            <a:ext cx="3008313" cy="871538"/>
          </a:xfrm>
        </p:spPr>
        <p:txBody>
          <a:bodyPr anchor="b"/>
          <a:lstStyle>
            <a:lvl1pPr algn="l">
              <a:defRPr sz="1500" b="1"/>
            </a:lvl1pPr>
          </a:lstStyle>
          <a:p>
            <a:r>
              <a:rPr lang="es-ES"/>
              <a:t>Haga clic para modificar el estilo de título del patrón</a:t>
            </a:r>
            <a:endParaRPr lang="en-US"/>
          </a:p>
        </p:txBody>
      </p:sp>
      <p:sp>
        <p:nvSpPr>
          <p:cNvPr id="3" name="2 Marcador de contenido"/>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texto"/>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el estilo de texto del patrón</a:t>
            </a:r>
          </a:p>
        </p:txBody>
      </p:sp>
    </p:spTree>
    <p:extLst>
      <p:ext uri="{BB962C8B-B14F-4D97-AF65-F5344CB8AC3E}">
        <p14:creationId xmlns:p14="http://schemas.microsoft.com/office/powerpoint/2010/main" val="27924991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3600450"/>
            <a:ext cx="5486400" cy="425054"/>
          </a:xfrm>
        </p:spPr>
        <p:txBody>
          <a:bodyPr anchor="b"/>
          <a:lstStyle>
            <a:lvl1pPr algn="l">
              <a:defRPr sz="1500" b="1"/>
            </a:lvl1pPr>
          </a:lstStyle>
          <a:p>
            <a:r>
              <a:rPr lang="es-ES"/>
              <a:t>Haga clic para modificar el estilo de título del patrón</a:t>
            </a:r>
            <a:endParaRPr lang="en-US"/>
          </a:p>
        </p:txBody>
      </p:sp>
      <p:sp>
        <p:nvSpPr>
          <p:cNvPr id="3" name="2 Marcador de posición de imagen"/>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3 Marcador de texto"/>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el estilo de texto del patrón</a:t>
            </a:r>
          </a:p>
        </p:txBody>
      </p:sp>
    </p:spTree>
    <p:extLst>
      <p:ext uri="{BB962C8B-B14F-4D97-AF65-F5344CB8AC3E}">
        <p14:creationId xmlns:p14="http://schemas.microsoft.com/office/powerpoint/2010/main" val="35873588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Tree>
    <p:extLst>
      <p:ext uri="{BB962C8B-B14F-4D97-AF65-F5344CB8AC3E}">
        <p14:creationId xmlns:p14="http://schemas.microsoft.com/office/powerpoint/2010/main" val="7792028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797719"/>
            <a:ext cx="2057400" cy="4095750"/>
          </a:xfrm>
        </p:spPr>
        <p:txBody>
          <a:bodyPr vert="eaVert"/>
          <a:lstStyle/>
          <a:p>
            <a:r>
              <a:rPr lang="es-ES"/>
              <a:t>Haga clic para modificar el estilo de título del patrón</a:t>
            </a:r>
            <a:endParaRPr lang="en-US"/>
          </a:p>
        </p:txBody>
      </p:sp>
      <p:sp>
        <p:nvSpPr>
          <p:cNvPr id="3" name="2 Marcador de texto vertical"/>
          <p:cNvSpPr>
            <a:spLocks noGrp="1"/>
          </p:cNvSpPr>
          <p:nvPr>
            <p:ph type="body" orient="vert" idx="1"/>
          </p:nvPr>
        </p:nvSpPr>
        <p:spPr>
          <a:xfrm>
            <a:off x="457200" y="797719"/>
            <a:ext cx="6019800" cy="4095750"/>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Tree>
    <p:extLst>
      <p:ext uri="{BB962C8B-B14F-4D97-AF65-F5344CB8AC3E}">
        <p14:creationId xmlns:p14="http://schemas.microsoft.com/office/powerpoint/2010/main" val="5655013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Obj" preserve="1">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797719"/>
            <a:ext cx="8218488" cy="370285"/>
          </a:xfrm>
        </p:spPr>
        <p:txBody>
          <a:bodyPr/>
          <a:lstStyle/>
          <a:p>
            <a:r>
              <a:rPr lang="es-ES"/>
              <a:t>Haga clic para modificar el estilo de título del patrón</a:t>
            </a:r>
            <a:endParaRPr lang="en-US"/>
          </a:p>
        </p:txBody>
      </p:sp>
      <p:sp>
        <p:nvSpPr>
          <p:cNvPr id="3" name="2 Marcador de texto"/>
          <p:cNvSpPr>
            <a:spLocks noGrp="1"/>
          </p:cNvSpPr>
          <p:nvPr>
            <p:ph type="body" sz="half" idx="1"/>
          </p:nvPr>
        </p:nvSpPr>
        <p:spPr>
          <a:xfrm>
            <a:off x="457200" y="1383506"/>
            <a:ext cx="4038600" cy="350996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contenido"/>
          <p:cNvSpPr>
            <a:spLocks noGrp="1"/>
          </p:cNvSpPr>
          <p:nvPr>
            <p:ph sz="half" idx="2"/>
          </p:nvPr>
        </p:nvSpPr>
        <p:spPr>
          <a:xfrm>
            <a:off x="4648200" y="1383506"/>
            <a:ext cx="4038600" cy="350996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Tree>
    <p:extLst>
      <p:ext uri="{BB962C8B-B14F-4D97-AF65-F5344CB8AC3E}">
        <p14:creationId xmlns:p14="http://schemas.microsoft.com/office/powerpoint/2010/main" val="2593281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3305176"/>
            <a:ext cx="7772400" cy="1021556"/>
          </a:xfrm>
        </p:spPr>
        <p:txBody>
          <a:bodyPr anchor="t"/>
          <a:lstStyle>
            <a:lvl1pPr algn="l">
              <a:defRPr sz="4000" b="1" cap="all"/>
            </a:lvl1pPr>
          </a:lstStyle>
          <a:p>
            <a:r>
              <a:rPr lang="es-ES_tradnl"/>
              <a:t>Clic para editar título</a:t>
            </a:r>
            <a:endParaRPr lang="es-ES"/>
          </a:p>
        </p:txBody>
      </p:sp>
      <p:sp>
        <p:nvSpPr>
          <p:cNvPr id="3" name="Marcador de texto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el estilo de texto del patrón</a:t>
            </a:r>
          </a:p>
        </p:txBody>
      </p:sp>
      <p:sp>
        <p:nvSpPr>
          <p:cNvPr id="4" name="Marcador de fecha 3"/>
          <p:cNvSpPr>
            <a:spLocks noGrp="1"/>
          </p:cNvSpPr>
          <p:nvPr>
            <p:ph type="dt" sz="half" idx="10"/>
          </p:nvPr>
        </p:nvSpPr>
        <p:spPr/>
        <p:txBody>
          <a:bodyPr/>
          <a:lstStyle/>
          <a:p>
            <a:fld id="{8C25F8AF-5BA3-9544-BDFA-D5B9FDFC5DD9}" type="datetimeFigureOut">
              <a:rPr lang="es-ES" smtClean="0"/>
              <a:t>21/03/2018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345AA827-AD3F-684B-A379-28DDAE8D97EF}" type="slidenum">
              <a:rPr lang="es-ES" smtClean="0"/>
              <a:t>‹Nº›</a:t>
            </a:fld>
            <a:endParaRPr lang="es-ES"/>
          </a:p>
        </p:txBody>
      </p:sp>
    </p:spTree>
    <p:extLst>
      <p:ext uri="{BB962C8B-B14F-4D97-AF65-F5344CB8AC3E}">
        <p14:creationId xmlns:p14="http://schemas.microsoft.com/office/powerpoint/2010/main" val="7974979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Diapositiva con tabla tipo 2">
    <p:spTree>
      <p:nvGrpSpPr>
        <p:cNvPr id="1" name=""/>
        <p:cNvGrpSpPr/>
        <p:nvPr/>
      </p:nvGrpSpPr>
      <p:grpSpPr>
        <a:xfrm>
          <a:off x="0" y="0"/>
          <a:ext cx="0" cy="0"/>
          <a:chOff x="0" y="0"/>
          <a:chExt cx="0" cy="0"/>
        </a:xfrm>
      </p:grpSpPr>
      <p:grpSp>
        <p:nvGrpSpPr>
          <p:cNvPr id="6" name="Agrupar 2"/>
          <p:cNvGrpSpPr/>
          <p:nvPr userDrawn="1"/>
        </p:nvGrpSpPr>
        <p:grpSpPr>
          <a:xfrm>
            <a:off x="0" y="0"/>
            <a:ext cx="9144000" cy="5143500"/>
            <a:chOff x="0" y="0"/>
            <a:chExt cx="9144000" cy="5143500"/>
          </a:xfrm>
        </p:grpSpPr>
        <p:pic>
          <p:nvPicPr>
            <p:cNvPr id="7" name="Imagen 6" descr="IMG_4885-fondo.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8" name="Rectángulo 7"/>
            <p:cNvSpPr/>
            <p:nvPr/>
          </p:nvSpPr>
          <p:spPr>
            <a:xfrm>
              <a:off x="109214" y="103489"/>
              <a:ext cx="8925572" cy="49365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base">
                <a:spcBef>
                  <a:spcPct val="0"/>
                </a:spcBef>
                <a:spcAft>
                  <a:spcPct val="0"/>
                </a:spcAft>
              </a:pPr>
              <a:endParaRPr lang="es-ES" sz="1350" dirty="0">
                <a:solidFill>
                  <a:srgbClr val="FFFFFF"/>
                </a:solidFill>
                <a:latin typeface="HelveticaNeueLT Std Lt Cn"/>
              </a:endParaRPr>
            </a:p>
          </p:txBody>
        </p:sp>
      </p:grpSp>
      <p:sp>
        <p:nvSpPr>
          <p:cNvPr id="13" name="Título 1"/>
          <p:cNvSpPr>
            <a:spLocks noGrp="1"/>
          </p:cNvSpPr>
          <p:nvPr>
            <p:ph type="ctrTitle" hasCustomPrompt="1"/>
          </p:nvPr>
        </p:nvSpPr>
        <p:spPr>
          <a:xfrm>
            <a:off x="529412" y="722657"/>
            <a:ext cx="2690946" cy="402199"/>
          </a:xfrm>
          <a:prstGeom prst="rect">
            <a:avLst/>
          </a:prstGeom>
        </p:spPr>
        <p:txBody>
          <a:bodyPr/>
          <a:lstStyle>
            <a:lvl1pPr>
              <a:defRPr sz="1875"/>
            </a:lvl1pPr>
          </a:lstStyle>
          <a:p>
            <a:r>
              <a:rPr lang="es-ES_tradnl" dirty="0"/>
              <a:t>LOREM</a:t>
            </a:r>
            <a:endParaRPr lang="es-ES" dirty="0"/>
          </a:p>
        </p:txBody>
      </p:sp>
      <p:sp>
        <p:nvSpPr>
          <p:cNvPr id="18" name="Marcador de tabla 17"/>
          <p:cNvSpPr>
            <a:spLocks noGrp="1"/>
          </p:cNvSpPr>
          <p:nvPr>
            <p:ph type="tbl" sz="quarter" idx="21"/>
          </p:nvPr>
        </p:nvSpPr>
        <p:spPr>
          <a:xfrm>
            <a:off x="528640" y="1677989"/>
            <a:ext cx="5413375" cy="2930298"/>
          </a:xfrm>
          <a:prstGeom prst="rect">
            <a:avLst/>
          </a:prstGeom>
        </p:spPr>
        <p:txBody>
          <a:bodyPr vert="horz"/>
          <a:lstStyle/>
          <a:p>
            <a:r>
              <a:rPr lang="es-ES" dirty="0"/>
              <a:t>Haga clic en el icono para agregar una tabla</a:t>
            </a:r>
          </a:p>
        </p:txBody>
      </p:sp>
      <p:sp>
        <p:nvSpPr>
          <p:cNvPr id="20" name="Marcador de texto 19"/>
          <p:cNvSpPr>
            <a:spLocks noGrp="1"/>
          </p:cNvSpPr>
          <p:nvPr>
            <p:ph type="body" sz="quarter" idx="22" hasCustomPrompt="1"/>
          </p:nvPr>
        </p:nvSpPr>
        <p:spPr>
          <a:xfrm>
            <a:off x="6259513" y="1677989"/>
            <a:ext cx="2298700" cy="617537"/>
          </a:xfrm>
          <a:prstGeom prst="rect">
            <a:avLst/>
          </a:prstGeom>
        </p:spPr>
        <p:txBody>
          <a:bodyPr vert="horz"/>
          <a:lstStyle>
            <a:lvl1pPr>
              <a:defRPr>
                <a:latin typeface="HelveticaNeueLT Std Hvy Cn"/>
              </a:defRPr>
            </a:lvl1pPr>
          </a:lstStyle>
          <a:p>
            <a:pPr lvl="0"/>
            <a:r>
              <a:rPr lang="es-ES_tradnl" dirty="0" err="1"/>
              <a:t>Lorem</a:t>
            </a:r>
            <a:r>
              <a:rPr lang="es-ES_tradnl" dirty="0"/>
              <a:t> </a:t>
            </a:r>
            <a:r>
              <a:rPr lang="es-ES_tradnl" dirty="0" err="1"/>
              <a:t>Ipsum</a:t>
            </a:r>
            <a:endParaRPr lang="es-ES" dirty="0"/>
          </a:p>
        </p:txBody>
      </p:sp>
      <p:sp>
        <p:nvSpPr>
          <p:cNvPr id="21" name="Marcador de texto 39"/>
          <p:cNvSpPr>
            <a:spLocks noGrp="1"/>
          </p:cNvSpPr>
          <p:nvPr>
            <p:ph type="body" sz="quarter" idx="19" hasCustomPrompt="1"/>
          </p:nvPr>
        </p:nvSpPr>
        <p:spPr>
          <a:xfrm>
            <a:off x="529414" y="1010854"/>
            <a:ext cx="1466387" cy="534987"/>
          </a:xfrm>
          <a:prstGeom prst="rect">
            <a:avLst/>
          </a:prstGeom>
        </p:spPr>
        <p:txBody>
          <a:bodyPr vert="horz"/>
          <a:lstStyle>
            <a:lvl1pPr marL="0" marR="0" indent="0" algn="l" defTabSz="342900" rtl="0" eaLnBrk="1" fontAlgn="auto" latinLnBrk="0" hangingPunct="1">
              <a:lnSpc>
                <a:spcPct val="100000"/>
              </a:lnSpc>
              <a:spcBef>
                <a:spcPct val="20000"/>
              </a:spcBef>
              <a:spcAft>
                <a:spcPts val="0"/>
              </a:spcAft>
              <a:buClrTx/>
              <a:buSzTx/>
              <a:buFontTx/>
              <a:buNone/>
              <a:tabLst/>
              <a:defRPr sz="1875">
                <a:solidFill>
                  <a:srgbClr val="679643"/>
                </a:solidFill>
                <a:latin typeface="HelveticaNeueLT Std Hvy Cn"/>
              </a:defRPr>
            </a:lvl1pPr>
          </a:lstStyle>
          <a:p>
            <a:pPr marL="0" marR="0" lvl="0" indent="0" algn="l" defTabSz="342900" rtl="0" eaLnBrk="1" fontAlgn="auto" latinLnBrk="0" hangingPunct="1">
              <a:lnSpc>
                <a:spcPct val="100000"/>
              </a:lnSpc>
              <a:spcBef>
                <a:spcPct val="20000"/>
              </a:spcBef>
              <a:spcAft>
                <a:spcPts val="0"/>
              </a:spcAft>
              <a:buClrTx/>
              <a:buSzTx/>
              <a:buFontTx/>
              <a:buNone/>
              <a:tabLst/>
              <a:defRPr/>
            </a:pPr>
            <a:r>
              <a:rPr lang="es-ES_tradnl" dirty="0">
                <a:solidFill>
                  <a:srgbClr val="679643"/>
                </a:solidFill>
              </a:rPr>
              <a:t>IPSUM</a:t>
            </a:r>
            <a:endParaRPr lang="es-ES" dirty="0">
              <a:solidFill>
                <a:srgbClr val="679643"/>
              </a:solidFill>
            </a:endParaRPr>
          </a:p>
        </p:txBody>
      </p:sp>
      <p:pic>
        <p:nvPicPr>
          <p:cNvPr id="9" name="Imagen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03914" y="295840"/>
            <a:ext cx="431292" cy="252984"/>
          </a:xfrm>
          <a:prstGeom prst="rect">
            <a:avLst/>
          </a:prstGeom>
        </p:spPr>
      </p:pic>
      <p:pic>
        <p:nvPicPr>
          <p:cNvPr id="10" name="Imagen 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03914" y="4750134"/>
            <a:ext cx="526492" cy="107998"/>
          </a:xfrm>
          <a:prstGeom prst="rect">
            <a:avLst/>
          </a:prstGeom>
        </p:spPr>
      </p:pic>
    </p:spTree>
    <p:extLst>
      <p:ext uri="{BB962C8B-B14F-4D97-AF65-F5344CB8AC3E}">
        <p14:creationId xmlns:p14="http://schemas.microsoft.com/office/powerpoint/2010/main" val="27584861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D77211-8234-4FFC-B382-D0F0447696EF}"/>
              </a:ext>
            </a:extLst>
          </p:cNvPr>
          <p:cNvSpPr>
            <a:spLocks noGrp="1"/>
          </p:cNvSpPr>
          <p:nvPr>
            <p:ph type="ctrTitle"/>
          </p:nvPr>
        </p:nvSpPr>
        <p:spPr>
          <a:xfrm>
            <a:off x="1143000" y="841772"/>
            <a:ext cx="6858000" cy="1790700"/>
          </a:xfrm>
        </p:spPr>
        <p:txBody>
          <a:bodyPr anchor="b"/>
          <a:lstStyle>
            <a:lvl1pPr algn="ctr">
              <a:defRPr sz="4500"/>
            </a:lvl1pPr>
          </a:lstStyle>
          <a:p>
            <a:r>
              <a:rPr lang="es-ES"/>
              <a:t>Haga clic para modificar el estilo de título del patrón</a:t>
            </a:r>
            <a:endParaRPr lang="es-PE"/>
          </a:p>
        </p:txBody>
      </p:sp>
      <p:sp>
        <p:nvSpPr>
          <p:cNvPr id="3" name="Subtítulo 2">
            <a:extLst>
              <a:ext uri="{FF2B5EF4-FFF2-40B4-BE49-F238E27FC236}">
                <a16:creationId xmlns:a16="http://schemas.microsoft.com/office/drawing/2014/main" id="{08971783-4627-407C-A0A2-7C40CC3E4E2D}"/>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s-PE"/>
          </a:p>
        </p:txBody>
      </p:sp>
      <p:sp>
        <p:nvSpPr>
          <p:cNvPr id="4" name="Marcador de fecha 3">
            <a:extLst>
              <a:ext uri="{FF2B5EF4-FFF2-40B4-BE49-F238E27FC236}">
                <a16:creationId xmlns:a16="http://schemas.microsoft.com/office/drawing/2014/main" id="{22234212-9DCA-4EC2-BD45-BAB9EFCCEDAA}"/>
              </a:ext>
            </a:extLst>
          </p:cNvPr>
          <p:cNvSpPr>
            <a:spLocks noGrp="1"/>
          </p:cNvSpPr>
          <p:nvPr>
            <p:ph type="dt" sz="half" idx="10"/>
          </p:nvPr>
        </p:nvSpPr>
        <p:spPr/>
        <p:txBody>
          <a:bodyPr/>
          <a:lstStyle/>
          <a:p>
            <a:fld id="{8EFC38A8-F624-43F2-A791-63D28CB42CD8}" type="datetimeFigureOut">
              <a:rPr lang="es-PE" smtClean="0"/>
              <a:t>21/03/2018</a:t>
            </a:fld>
            <a:endParaRPr lang="es-PE"/>
          </a:p>
        </p:txBody>
      </p:sp>
      <p:sp>
        <p:nvSpPr>
          <p:cNvPr id="5" name="Marcador de pie de página 4">
            <a:extLst>
              <a:ext uri="{FF2B5EF4-FFF2-40B4-BE49-F238E27FC236}">
                <a16:creationId xmlns:a16="http://schemas.microsoft.com/office/drawing/2014/main" id="{E6E60EC0-0DA7-478B-B3E1-8AC9E15BF439}"/>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44C0F983-B4C1-425C-BE73-0461B7A254FB}"/>
              </a:ext>
            </a:extLst>
          </p:cNvPr>
          <p:cNvSpPr>
            <a:spLocks noGrp="1"/>
          </p:cNvSpPr>
          <p:nvPr>
            <p:ph type="sldNum" sz="quarter" idx="12"/>
          </p:nvPr>
        </p:nvSpPr>
        <p:spPr/>
        <p:txBody>
          <a:bodyPr/>
          <a:lstStyle/>
          <a:p>
            <a:fld id="{B449D1DC-C80B-42A2-A4DF-61F6E27B6C4A}" type="slidenum">
              <a:rPr lang="es-PE" smtClean="0"/>
              <a:t>‹Nº›</a:t>
            </a:fld>
            <a:endParaRPr lang="es-PE"/>
          </a:p>
        </p:txBody>
      </p:sp>
    </p:spTree>
    <p:extLst>
      <p:ext uri="{BB962C8B-B14F-4D97-AF65-F5344CB8AC3E}">
        <p14:creationId xmlns:p14="http://schemas.microsoft.com/office/powerpoint/2010/main" val="23990896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8AA0E3-3F46-43A8-89F5-0A3FD162D84F}"/>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53674EF1-2391-4828-9079-C93C5CDC540F}"/>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97FF35D9-5449-4156-8EE7-AD6105076FFC}"/>
              </a:ext>
            </a:extLst>
          </p:cNvPr>
          <p:cNvSpPr>
            <a:spLocks noGrp="1"/>
          </p:cNvSpPr>
          <p:nvPr>
            <p:ph type="dt" sz="half" idx="10"/>
          </p:nvPr>
        </p:nvSpPr>
        <p:spPr/>
        <p:txBody>
          <a:bodyPr/>
          <a:lstStyle/>
          <a:p>
            <a:fld id="{8EFC38A8-F624-43F2-A791-63D28CB42CD8}" type="datetimeFigureOut">
              <a:rPr lang="es-PE" smtClean="0"/>
              <a:t>21/03/2018</a:t>
            </a:fld>
            <a:endParaRPr lang="es-PE"/>
          </a:p>
        </p:txBody>
      </p:sp>
      <p:sp>
        <p:nvSpPr>
          <p:cNvPr id="5" name="Marcador de pie de página 4">
            <a:extLst>
              <a:ext uri="{FF2B5EF4-FFF2-40B4-BE49-F238E27FC236}">
                <a16:creationId xmlns:a16="http://schemas.microsoft.com/office/drawing/2014/main" id="{1E6770D7-F43F-4196-B78C-C7D0A1A46C4A}"/>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A6AD2564-66F3-41C4-9842-E7D54700B904}"/>
              </a:ext>
            </a:extLst>
          </p:cNvPr>
          <p:cNvSpPr>
            <a:spLocks noGrp="1"/>
          </p:cNvSpPr>
          <p:nvPr>
            <p:ph type="sldNum" sz="quarter" idx="12"/>
          </p:nvPr>
        </p:nvSpPr>
        <p:spPr/>
        <p:txBody>
          <a:bodyPr/>
          <a:lstStyle/>
          <a:p>
            <a:fld id="{B449D1DC-C80B-42A2-A4DF-61F6E27B6C4A}" type="slidenum">
              <a:rPr lang="es-PE" smtClean="0"/>
              <a:t>‹Nº›</a:t>
            </a:fld>
            <a:endParaRPr lang="es-PE"/>
          </a:p>
        </p:txBody>
      </p:sp>
    </p:spTree>
    <p:extLst>
      <p:ext uri="{BB962C8B-B14F-4D97-AF65-F5344CB8AC3E}">
        <p14:creationId xmlns:p14="http://schemas.microsoft.com/office/powerpoint/2010/main" val="38358556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65F633-E19F-422B-9988-5AF12FD59DCF}"/>
              </a:ext>
            </a:extLst>
          </p:cNvPr>
          <p:cNvSpPr>
            <a:spLocks noGrp="1"/>
          </p:cNvSpPr>
          <p:nvPr>
            <p:ph type="title"/>
          </p:nvPr>
        </p:nvSpPr>
        <p:spPr>
          <a:xfrm>
            <a:off x="623888" y="1282304"/>
            <a:ext cx="7886700" cy="2139553"/>
          </a:xfrm>
        </p:spPr>
        <p:txBody>
          <a:bodyPr anchor="b"/>
          <a:lstStyle>
            <a:lvl1pPr>
              <a:defRPr sz="4500"/>
            </a:lvl1p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D9E867B8-9C36-40E0-B52D-345D749CA46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id="{BFB0A14E-D93D-42D4-96A6-189AB047441F}"/>
              </a:ext>
            </a:extLst>
          </p:cNvPr>
          <p:cNvSpPr>
            <a:spLocks noGrp="1"/>
          </p:cNvSpPr>
          <p:nvPr>
            <p:ph type="dt" sz="half" idx="10"/>
          </p:nvPr>
        </p:nvSpPr>
        <p:spPr/>
        <p:txBody>
          <a:bodyPr/>
          <a:lstStyle/>
          <a:p>
            <a:fld id="{8EFC38A8-F624-43F2-A791-63D28CB42CD8}" type="datetimeFigureOut">
              <a:rPr lang="es-PE" smtClean="0"/>
              <a:t>21/03/2018</a:t>
            </a:fld>
            <a:endParaRPr lang="es-PE"/>
          </a:p>
        </p:txBody>
      </p:sp>
      <p:sp>
        <p:nvSpPr>
          <p:cNvPr id="5" name="Marcador de pie de página 4">
            <a:extLst>
              <a:ext uri="{FF2B5EF4-FFF2-40B4-BE49-F238E27FC236}">
                <a16:creationId xmlns:a16="http://schemas.microsoft.com/office/drawing/2014/main" id="{1ED346D0-9F83-4583-8D92-2D5091A7E4DF}"/>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BEA444D8-471F-4A39-9832-1BA2FA00007B}"/>
              </a:ext>
            </a:extLst>
          </p:cNvPr>
          <p:cNvSpPr>
            <a:spLocks noGrp="1"/>
          </p:cNvSpPr>
          <p:nvPr>
            <p:ph type="sldNum" sz="quarter" idx="12"/>
          </p:nvPr>
        </p:nvSpPr>
        <p:spPr/>
        <p:txBody>
          <a:bodyPr/>
          <a:lstStyle/>
          <a:p>
            <a:fld id="{B449D1DC-C80B-42A2-A4DF-61F6E27B6C4A}" type="slidenum">
              <a:rPr lang="es-PE" smtClean="0"/>
              <a:t>‹Nº›</a:t>
            </a:fld>
            <a:endParaRPr lang="es-PE"/>
          </a:p>
        </p:txBody>
      </p:sp>
    </p:spTree>
    <p:extLst>
      <p:ext uri="{BB962C8B-B14F-4D97-AF65-F5344CB8AC3E}">
        <p14:creationId xmlns:p14="http://schemas.microsoft.com/office/powerpoint/2010/main" val="16838777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B03C38-AE85-4B03-A576-8C9E51000332}"/>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349802C2-E8F7-48E1-B80F-D0BB800A4B30}"/>
              </a:ext>
            </a:extLst>
          </p:cNvPr>
          <p:cNvSpPr>
            <a:spLocks noGrp="1"/>
          </p:cNvSpPr>
          <p:nvPr>
            <p:ph sz="half" idx="1"/>
          </p:nvPr>
        </p:nvSpPr>
        <p:spPr>
          <a:xfrm>
            <a:off x="628650" y="1369219"/>
            <a:ext cx="3886200" cy="3263504"/>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contenido 3">
            <a:extLst>
              <a:ext uri="{FF2B5EF4-FFF2-40B4-BE49-F238E27FC236}">
                <a16:creationId xmlns:a16="http://schemas.microsoft.com/office/drawing/2014/main" id="{985B9DF8-3746-456F-9307-B63A91AFAA74}"/>
              </a:ext>
            </a:extLst>
          </p:cNvPr>
          <p:cNvSpPr>
            <a:spLocks noGrp="1"/>
          </p:cNvSpPr>
          <p:nvPr>
            <p:ph sz="half" idx="2"/>
          </p:nvPr>
        </p:nvSpPr>
        <p:spPr>
          <a:xfrm>
            <a:off x="4629150" y="1369219"/>
            <a:ext cx="3886200" cy="3263504"/>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fecha 4">
            <a:extLst>
              <a:ext uri="{FF2B5EF4-FFF2-40B4-BE49-F238E27FC236}">
                <a16:creationId xmlns:a16="http://schemas.microsoft.com/office/drawing/2014/main" id="{F8C92108-9929-4052-99F0-F36877B98C30}"/>
              </a:ext>
            </a:extLst>
          </p:cNvPr>
          <p:cNvSpPr>
            <a:spLocks noGrp="1"/>
          </p:cNvSpPr>
          <p:nvPr>
            <p:ph type="dt" sz="half" idx="10"/>
          </p:nvPr>
        </p:nvSpPr>
        <p:spPr/>
        <p:txBody>
          <a:bodyPr/>
          <a:lstStyle/>
          <a:p>
            <a:fld id="{8EFC38A8-F624-43F2-A791-63D28CB42CD8}" type="datetimeFigureOut">
              <a:rPr lang="es-PE" smtClean="0"/>
              <a:t>21/03/2018</a:t>
            </a:fld>
            <a:endParaRPr lang="es-PE"/>
          </a:p>
        </p:txBody>
      </p:sp>
      <p:sp>
        <p:nvSpPr>
          <p:cNvPr id="6" name="Marcador de pie de página 5">
            <a:extLst>
              <a:ext uri="{FF2B5EF4-FFF2-40B4-BE49-F238E27FC236}">
                <a16:creationId xmlns:a16="http://schemas.microsoft.com/office/drawing/2014/main" id="{E30A1D7C-CA98-4F44-AE20-E31E1EF9A639}"/>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60ACB9F6-A20F-406A-BFC1-E7275CBD8AC0}"/>
              </a:ext>
            </a:extLst>
          </p:cNvPr>
          <p:cNvSpPr>
            <a:spLocks noGrp="1"/>
          </p:cNvSpPr>
          <p:nvPr>
            <p:ph type="sldNum" sz="quarter" idx="12"/>
          </p:nvPr>
        </p:nvSpPr>
        <p:spPr/>
        <p:txBody>
          <a:bodyPr/>
          <a:lstStyle/>
          <a:p>
            <a:fld id="{B449D1DC-C80B-42A2-A4DF-61F6E27B6C4A}" type="slidenum">
              <a:rPr lang="es-PE" smtClean="0"/>
              <a:t>‹Nº›</a:t>
            </a:fld>
            <a:endParaRPr lang="es-PE"/>
          </a:p>
        </p:txBody>
      </p:sp>
    </p:spTree>
    <p:extLst>
      <p:ext uri="{BB962C8B-B14F-4D97-AF65-F5344CB8AC3E}">
        <p14:creationId xmlns:p14="http://schemas.microsoft.com/office/powerpoint/2010/main" val="785801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7A05BE-E7F2-4950-8B44-F9477B56B62C}"/>
              </a:ext>
            </a:extLst>
          </p:cNvPr>
          <p:cNvSpPr>
            <a:spLocks noGrp="1"/>
          </p:cNvSpPr>
          <p:nvPr>
            <p:ph type="title"/>
          </p:nvPr>
        </p:nvSpPr>
        <p:spPr>
          <a:xfrm>
            <a:off x="629841" y="273844"/>
            <a:ext cx="7886700" cy="994172"/>
          </a:xfrm>
        </p:spPr>
        <p:txBody>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5629DFAC-9424-4A64-8221-00DB30166D0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id="{1D3EDCFC-61B5-482E-B766-CA6D4C792FB2}"/>
              </a:ext>
            </a:extLst>
          </p:cNvPr>
          <p:cNvSpPr>
            <a:spLocks noGrp="1"/>
          </p:cNvSpPr>
          <p:nvPr>
            <p:ph sz="half" idx="2"/>
          </p:nvPr>
        </p:nvSpPr>
        <p:spPr>
          <a:xfrm>
            <a:off x="629842" y="1878806"/>
            <a:ext cx="3868340" cy="2763441"/>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texto 4">
            <a:extLst>
              <a:ext uri="{FF2B5EF4-FFF2-40B4-BE49-F238E27FC236}">
                <a16:creationId xmlns:a16="http://schemas.microsoft.com/office/drawing/2014/main" id="{9FC77ADF-EA49-4EC2-8262-8C90BCF9A8CB}"/>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id="{1534C383-8D95-4639-9840-87CA5E6AF033}"/>
              </a:ext>
            </a:extLst>
          </p:cNvPr>
          <p:cNvSpPr>
            <a:spLocks noGrp="1"/>
          </p:cNvSpPr>
          <p:nvPr>
            <p:ph sz="quarter" idx="4"/>
          </p:nvPr>
        </p:nvSpPr>
        <p:spPr>
          <a:xfrm>
            <a:off x="4629150" y="1878806"/>
            <a:ext cx="3887391" cy="2763441"/>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7" name="Marcador de fecha 6">
            <a:extLst>
              <a:ext uri="{FF2B5EF4-FFF2-40B4-BE49-F238E27FC236}">
                <a16:creationId xmlns:a16="http://schemas.microsoft.com/office/drawing/2014/main" id="{386B8768-9E33-4F2A-BE4F-7507F9F7A275}"/>
              </a:ext>
            </a:extLst>
          </p:cNvPr>
          <p:cNvSpPr>
            <a:spLocks noGrp="1"/>
          </p:cNvSpPr>
          <p:nvPr>
            <p:ph type="dt" sz="half" idx="10"/>
          </p:nvPr>
        </p:nvSpPr>
        <p:spPr/>
        <p:txBody>
          <a:bodyPr/>
          <a:lstStyle/>
          <a:p>
            <a:fld id="{8EFC38A8-F624-43F2-A791-63D28CB42CD8}" type="datetimeFigureOut">
              <a:rPr lang="es-PE" smtClean="0"/>
              <a:t>21/03/2018</a:t>
            </a:fld>
            <a:endParaRPr lang="es-PE"/>
          </a:p>
        </p:txBody>
      </p:sp>
      <p:sp>
        <p:nvSpPr>
          <p:cNvPr id="8" name="Marcador de pie de página 7">
            <a:extLst>
              <a:ext uri="{FF2B5EF4-FFF2-40B4-BE49-F238E27FC236}">
                <a16:creationId xmlns:a16="http://schemas.microsoft.com/office/drawing/2014/main" id="{7170044A-7EDF-4264-87D5-E9D7FBFE0B1A}"/>
              </a:ext>
            </a:extLst>
          </p:cNvPr>
          <p:cNvSpPr>
            <a:spLocks noGrp="1"/>
          </p:cNvSpPr>
          <p:nvPr>
            <p:ph type="ftr" sz="quarter" idx="11"/>
          </p:nvPr>
        </p:nvSpPr>
        <p:spPr/>
        <p:txBody>
          <a:bodyPr/>
          <a:lstStyle/>
          <a:p>
            <a:endParaRPr lang="es-PE"/>
          </a:p>
        </p:txBody>
      </p:sp>
      <p:sp>
        <p:nvSpPr>
          <p:cNvPr id="9" name="Marcador de número de diapositiva 8">
            <a:extLst>
              <a:ext uri="{FF2B5EF4-FFF2-40B4-BE49-F238E27FC236}">
                <a16:creationId xmlns:a16="http://schemas.microsoft.com/office/drawing/2014/main" id="{85CC962E-FA72-4B26-A769-7FACABC41DD0}"/>
              </a:ext>
            </a:extLst>
          </p:cNvPr>
          <p:cNvSpPr>
            <a:spLocks noGrp="1"/>
          </p:cNvSpPr>
          <p:nvPr>
            <p:ph type="sldNum" sz="quarter" idx="12"/>
          </p:nvPr>
        </p:nvSpPr>
        <p:spPr/>
        <p:txBody>
          <a:bodyPr/>
          <a:lstStyle/>
          <a:p>
            <a:fld id="{B449D1DC-C80B-42A2-A4DF-61F6E27B6C4A}" type="slidenum">
              <a:rPr lang="es-PE" smtClean="0"/>
              <a:t>‹Nº›</a:t>
            </a:fld>
            <a:endParaRPr lang="es-PE"/>
          </a:p>
        </p:txBody>
      </p:sp>
    </p:spTree>
    <p:extLst>
      <p:ext uri="{BB962C8B-B14F-4D97-AF65-F5344CB8AC3E}">
        <p14:creationId xmlns:p14="http://schemas.microsoft.com/office/powerpoint/2010/main" val="25916199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1FC2FC-B9DE-4978-A8E4-C88C6EA3038B}"/>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fecha 2">
            <a:extLst>
              <a:ext uri="{FF2B5EF4-FFF2-40B4-BE49-F238E27FC236}">
                <a16:creationId xmlns:a16="http://schemas.microsoft.com/office/drawing/2014/main" id="{C3671FF9-FC7B-416A-97B7-793A86973A3B}"/>
              </a:ext>
            </a:extLst>
          </p:cNvPr>
          <p:cNvSpPr>
            <a:spLocks noGrp="1"/>
          </p:cNvSpPr>
          <p:nvPr>
            <p:ph type="dt" sz="half" idx="10"/>
          </p:nvPr>
        </p:nvSpPr>
        <p:spPr/>
        <p:txBody>
          <a:bodyPr/>
          <a:lstStyle/>
          <a:p>
            <a:fld id="{8EFC38A8-F624-43F2-A791-63D28CB42CD8}" type="datetimeFigureOut">
              <a:rPr lang="es-PE" smtClean="0"/>
              <a:t>21/03/2018</a:t>
            </a:fld>
            <a:endParaRPr lang="es-PE"/>
          </a:p>
        </p:txBody>
      </p:sp>
      <p:sp>
        <p:nvSpPr>
          <p:cNvPr id="4" name="Marcador de pie de página 3">
            <a:extLst>
              <a:ext uri="{FF2B5EF4-FFF2-40B4-BE49-F238E27FC236}">
                <a16:creationId xmlns:a16="http://schemas.microsoft.com/office/drawing/2014/main" id="{57BCB819-B6B6-436F-A08A-ADF165302793}"/>
              </a:ext>
            </a:extLst>
          </p:cNvPr>
          <p:cNvSpPr>
            <a:spLocks noGrp="1"/>
          </p:cNvSpPr>
          <p:nvPr>
            <p:ph type="ftr" sz="quarter" idx="11"/>
          </p:nvPr>
        </p:nvSpPr>
        <p:spPr/>
        <p:txBody>
          <a:bodyPr/>
          <a:lstStyle/>
          <a:p>
            <a:endParaRPr lang="es-PE"/>
          </a:p>
        </p:txBody>
      </p:sp>
      <p:sp>
        <p:nvSpPr>
          <p:cNvPr id="5" name="Marcador de número de diapositiva 4">
            <a:extLst>
              <a:ext uri="{FF2B5EF4-FFF2-40B4-BE49-F238E27FC236}">
                <a16:creationId xmlns:a16="http://schemas.microsoft.com/office/drawing/2014/main" id="{66C006B2-FD0C-4B16-ABE5-A773B6C95637}"/>
              </a:ext>
            </a:extLst>
          </p:cNvPr>
          <p:cNvSpPr>
            <a:spLocks noGrp="1"/>
          </p:cNvSpPr>
          <p:nvPr>
            <p:ph type="sldNum" sz="quarter" idx="12"/>
          </p:nvPr>
        </p:nvSpPr>
        <p:spPr/>
        <p:txBody>
          <a:bodyPr/>
          <a:lstStyle/>
          <a:p>
            <a:fld id="{B449D1DC-C80B-42A2-A4DF-61F6E27B6C4A}" type="slidenum">
              <a:rPr lang="es-PE" smtClean="0"/>
              <a:t>‹Nº›</a:t>
            </a:fld>
            <a:endParaRPr lang="es-PE"/>
          </a:p>
        </p:txBody>
      </p:sp>
    </p:spTree>
    <p:extLst>
      <p:ext uri="{BB962C8B-B14F-4D97-AF65-F5344CB8AC3E}">
        <p14:creationId xmlns:p14="http://schemas.microsoft.com/office/powerpoint/2010/main" val="24570346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D84AC55-78A7-41FB-859C-79F01EBBCF1D}"/>
              </a:ext>
            </a:extLst>
          </p:cNvPr>
          <p:cNvSpPr>
            <a:spLocks noGrp="1"/>
          </p:cNvSpPr>
          <p:nvPr>
            <p:ph type="dt" sz="half" idx="10"/>
          </p:nvPr>
        </p:nvSpPr>
        <p:spPr/>
        <p:txBody>
          <a:bodyPr/>
          <a:lstStyle/>
          <a:p>
            <a:fld id="{8EFC38A8-F624-43F2-A791-63D28CB42CD8}" type="datetimeFigureOut">
              <a:rPr lang="es-PE" smtClean="0"/>
              <a:t>21/03/2018</a:t>
            </a:fld>
            <a:endParaRPr lang="es-PE"/>
          </a:p>
        </p:txBody>
      </p:sp>
      <p:sp>
        <p:nvSpPr>
          <p:cNvPr id="3" name="Marcador de pie de página 2">
            <a:extLst>
              <a:ext uri="{FF2B5EF4-FFF2-40B4-BE49-F238E27FC236}">
                <a16:creationId xmlns:a16="http://schemas.microsoft.com/office/drawing/2014/main" id="{AB1A14B1-B6D6-4D22-A52D-C1E6D7DDECC4}"/>
              </a:ext>
            </a:extLst>
          </p:cNvPr>
          <p:cNvSpPr>
            <a:spLocks noGrp="1"/>
          </p:cNvSpPr>
          <p:nvPr>
            <p:ph type="ftr" sz="quarter" idx="11"/>
          </p:nvPr>
        </p:nvSpPr>
        <p:spPr/>
        <p:txBody>
          <a:bodyPr/>
          <a:lstStyle/>
          <a:p>
            <a:endParaRPr lang="es-PE"/>
          </a:p>
        </p:txBody>
      </p:sp>
      <p:sp>
        <p:nvSpPr>
          <p:cNvPr id="4" name="Marcador de número de diapositiva 3">
            <a:extLst>
              <a:ext uri="{FF2B5EF4-FFF2-40B4-BE49-F238E27FC236}">
                <a16:creationId xmlns:a16="http://schemas.microsoft.com/office/drawing/2014/main" id="{F4587D99-28BC-41BE-BA14-8B75BC6B146E}"/>
              </a:ext>
            </a:extLst>
          </p:cNvPr>
          <p:cNvSpPr>
            <a:spLocks noGrp="1"/>
          </p:cNvSpPr>
          <p:nvPr>
            <p:ph type="sldNum" sz="quarter" idx="12"/>
          </p:nvPr>
        </p:nvSpPr>
        <p:spPr/>
        <p:txBody>
          <a:bodyPr/>
          <a:lstStyle/>
          <a:p>
            <a:fld id="{B449D1DC-C80B-42A2-A4DF-61F6E27B6C4A}" type="slidenum">
              <a:rPr lang="es-PE" smtClean="0"/>
              <a:t>‹Nº›</a:t>
            </a:fld>
            <a:endParaRPr lang="es-PE"/>
          </a:p>
        </p:txBody>
      </p:sp>
    </p:spTree>
    <p:extLst>
      <p:ext uri="{BB962C8B-B14F-4D97-AF65-F5344CB8AC3E}">
        <p14:creationId xmlns:p14="http://schemas.microsoft.com/office/powerpoint/2010/main" val="16458545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02C501-E7BA-4564-8534-A3A1652BBAFD}"/>
              </a:ext>
            </a:extLst>
          </p:cNvPr>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93101CC3-755E-46A8-972F-00DC7AB50DD6}"/>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texto 3">
            <a:extLst>
              <a:ext uri="{FF2B5EF4-FFF2-40B4-BE49-F238E27FC236}">
                <a16:creationId xmlns:a16="http://schemas.microsoft.com/office/drawing/2014/main" id="{C352F86A-16D8-4519-AF20-D1006F50F98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Editar los estilos de texto del patrón</a:t>
            </a:r>
          </a:p>
        </p:txBody>
      </p:sp>
      <p:sp>
        <p:nvSpPr>
          <p:cNvPr id="5" name="Marcador de fecha 4">
            <a:extLst>
              <a:ext uri="{FF2B5EF4-FFF2-40B4-BE49-F238E27FC236}">
                <a16:creationId xmlns:a16="http://schemas.microsoft.com/office/drawing/2014/main" id="{291CD5DE-BF16-4DBF-A2CA-9AD6714CE753}"/>
              </a:ext>
            </a:extLst>
          </p:cNvPr>
          <p:cNvSpPr>
            <a:spLocks noGrp="1"/>
          </p:cNvSpPr>
          <p:nvPr>
            <p:ph type="dt" sz="half" idx="10"/>
          </p:nvPr>
        </p:nvSpPr>
        <p:spPr/>
        <p:txBody>
          <a:bodyPr/>
          <a:lstStyle/>
          <a:p>
            <a:fld id="{8EFC38A8-F624-43F2-A791-63D28CB42CD8}" type="datetimeFigureOut">
              <a:rPr lang="es-PE" smtClean="0"/>
              <a:t>21/03/2018</a:t>
            </a:fld>
            <a:endParaRPr lang="es-PE"/>
          </a:p>
        </p:txBody>
      </p:sp>
      <p:sp>
        <p:nvSpPr>
          <p:cNvPr id="6" name="Marcador de pie de página 5">
            <a:extLst>
              <a:ext uri="{FF2B5EF4-FFF2-40B4-BE49-F238E27FC236}">
                <a16:creationId xmlns:a16="http://schemas.microsoft.com/office/drawing/2014/main" id="{F6774E58-9E50-4BA7-84DF-E5F3B2A01608}"/>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B3BF4FE7-4996-41C7-A305-D12FD75C1018}"/>
              </a:ext>
            </a:extLst>
          </p:cNvPr>
          <p:cNvSpPr>
            <a:spLocks noGrp="1"/>
          </p:cNvSpPr>
          <p:nvPr>
            <p:ph type="sldNum" sz="quarter" idx="12"/>
          </p:nvPr>
        </p:nvSpPr>
        <p:spPr/>
        <p:txBody>
          <a:bodyPr/>
          <a:lstStyle/>
          <a:p>
            <a:fld id="{B449D1DC-C80B-42A2-A4DF-61F6E27B6C4A}" type="slidenum">
              <a:rPr lang="es-PE" smtClean="0"/>
              <a:t>‹Nº›</a:t>
            </a:fld>
            <a:endParaRPr lang="es-PE"/>
          </a:p>
        </p:txBody>
      </p:sp>
    </p:spTree>
    <p:extLst>
      <p:ext uri="{BB962C8B-B14F-4D97-AF65-F5344CB8AC3E}">
        <p14:creationId xmlns:p14="http://schemas.microsoft.com/office/powerpoint/2010/main" val="16766971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A448C1-60C9-463F-9639-ED04BD50F86D}"/>
              </a:ext>
            </a:extLst>
          </p:cNvPr>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s-PE"/>
          </a:p>
        </p:txBody>
      </p:sp>
      <p:sp>
        <p:nvSpPr>
          <p:cNvPr id="3" name="Marcador de posición de imagen 2">
            <a:extLst>
              <a:ext uri="{FF2B5EF4-FFF2-40B4-BE49-F238E27FC236}">
                <a16:creationId xmlns:a16="http://schemas.microsoft.com/office/drawing/2014/main" id="{F93DAE32-A563-4C07-8C9B-64CFEDB92338}"/>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PE"/>
          </a:p>
        </p:txBody>
      </p:sp>
      <p:sp>
        <p:nvSpPr>
          <p:cNvPr id="4" name="Marcador de texto 3">
            <a:extLst>
              <a:ext uri="{FF2B5EF4-FFF2-40B4-BE49-F238E27FC236}">
                <a16:creationId xmlns:a16="http://schemas.microsoft.com/office/drawing/2014/main" id="{495FC000-9730-4472-AAF4-2EA924411D8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Editar los estilos de texto del patrón</a:t>
            </a:r>
          </a:p>
        </p:txBody>
      </p:sp>
      <p:sp>
        <p:nvSpPr>
          <p:cNvPr id="5" name="Marcador de fecha 4">
            <a:extLst>
              <a:ext uri="{FF2B5EF4-FFF2-40B4-BE49-F238E27FC236}">
                <a16:creationId xmlns:a16="http://schemas.microsoft.com/office/drawing/2014/main" id="{46CDA0B0-F445-47E4-AED9-CF0F45C6E556}"/>
              </a:ext>
            </a:extLst>
          </p:cNvPr>
          <p:cNvSpPr>
            <a:spLocks noGrp="1"/>
          </p:cNvSpPr>
          <p:nvPr>
            <p:ph type="dt" sz="half" idx="10"/>
          </p:nvPr>
        </p:nvSpPr>
        <p:spPr/>
        <p:txBody>
          <a:bodyPr/>
          <a:lstStyle/>
          <a:p>
            <a:fld id="{8EFC38A8-F624-43F2-A791-63D28CB42CD8}" type="datetimeFigureOut">
              <a:rPr lang="es-PE" smtClean="0"/>
              <a:t>21/03/2018</a:t>
            </a:fld>
            <a:endParaRPr lang="es-PE"/>
          </a:p>
        </p:txBody>
      </p:sp>
      <p:sp>
        <p:nvSpPr>
          <p:cNvPr id="6" name="Marcador de pie de página 5">
            <a:extLst>
              <a:ext uri="{FF2B5EF4-FFF2-40B4-BE49-F238E27FC236}">
                <a16:creationId xmlns:a16="http://schemas.microsoft.com/office/drawing/2014/main" id="{6B5E4241-3AA9-489B-83CE-7A0D88934DFE}"/>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FD4EDF2A-311F-45C8-97D9-6BCFA0804DC8}"/>
              </a:ext>
            </a:extLst>
          </p:cNvPr>
          <p:cNvSpPr>
            <a:spLocks noGrp="1"/>
          </p:cNvSpPr>
          <p:nvPr>
            <p:ph type="sldNum" sz="quarter" idx="12"/>
          </p:nvPr>
        </p:nvSpPr>
        <p:spPr/>
        <p:txBody>
          <a:bodyPr/>
          <a:lstStyle/>
          <a:p>
            <a:fld id="{B449D1DC-C80B-42A2-A4DF-61F6E27B6C4A}" type="slidenum">
              <a:rPr lang="es-PE" smtClean="0"/>
              <a:t>‹Nº›</a:t>
            </a:fld>
            <a:endParaRPr lang="es-PE"/>
          </a:p>
        </p:txBody>
      </p:sp>
    </p:spTree>
    <p:extLst>
      <p:ext uri="{BB962C8B-B14F-4D97-AF65-F5344CB8AC3E}">
        <p14:creationId xmlns:p14="http://schemas.microsoft.com/office/powerpoint/2010/main" val="2737022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contenido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fecha 4"/>
          <p:cNvSpPr>
            <a:spLocks noGrp="1"/>
          </p:cNvSpPr>
          <p:nvPr>
            <p:ph type="dt" sz="half" idx="10"/>
          </p:nvPr>
        </p:nvSpPr>
        <p:spPr/>
        <p:txBody>
          <a:bodyPr/>
          <a:lstStyle/>
          <a:p>
            <a:fld id="{8C25F8AF-5BA3-9544-BDFA-D5B9FDFC5DD9}" type="datetimeFigureOut">
              <a:rPr lang="es-ES" smtClean="0"/>
              <a:t>21/03/2018</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345AA827-AD3F-684B-A379-28DDAE8D97EF}" type="slidenum">
              <a:rPr lang="es-ES" smtClean="0"/>
              <a:t>‹Nº›</a:t>
            </a:fld>
            <a:endParaRPr lang="es-ES"/>
          </a:p>
        </p:txBody>
      </p:sp>
    </p:spTree>
    <p:extLst>
      <p:ext uri="{BB962C8B-B14F-4D97-AF65-F5344CB8AC3E}">
        <p14:creationId xmlns:p14="http://schemas.microsoft.com/office/powerpoint/2010/main" val="3561475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681EDC-8417-4DBA-860E-0CF81FCF882B}"/>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EADE9AD8-726E-4D2F-824E-5200B27DA49E}"/>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D3B3F211-697E-4F1B-85E6-C5AA05768BA9}"/>
              </a:ext>
            </a:extLst>
          </p:cNvPr>
          <p:cNvSpPr>
            <a:spLocks noGrp="1"/>
          </p:cNvSpPr>
          <p:nvPr>
            <p:ph type="dt" sz="half" idx="10"/>
          </p:nvPr>
        </p:nvSpPr>
        <p:spPr/>
        <p:txBody>
          <a:bodyPr/>
          <a:lstStyle/>
          <a:p>
            <a:fld id="{8EFC38A8-F624-43F2-A791-63D28CB42CD8}" type="datetimeFigureOut">
              <a:rPr lang="es-PE" smtClean="0"/>
              <a:t>21/03/2018</a:t>
            </a:fld>
            <a:endParaRPr lang="es-PE"/>
          </a:p>
        </p:txBody>
      </p:sp>
      <p:sp>
        <p:nvSpPr>
          <p:cNvPr id="5" name="Marcador de pie de página 4">
            <a:extLst>
              <a:ext uri="{FF2B5EF4-FFF2-40B4-BE49-F238E27FC236}">
                <a16:creationId xmlns:a16="http://schemas.microsoft.com/office/drawing/2014/main" id="{806CF9AD-C433-4A4D-828A-1222247026E2}"/>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D145542E-BCC0-4DB3-9B87-533158B64D29}"/>
              </a:ext>
            </a:extLst>
          </p:cNvPr>
          <p:cNvSpPr>
            <a:spLocks noGrp="1"/>
          </p:cNvSpPr>
          <p:nvPr>
            <p:ph type="sldNum" sz="quarter" idx="12"/>
          </p:nvPr>
        </p:nvSpPr>
        <p:spPr/>
        <p:txBody>
          <a:bodyPr/>
          <a:lstStyle/>
          <a:p>
            <a:fld id="{B449D1DC-C80B-42A2-A4DF-61F6E27B6C4A}" type="slidenum">
              <a:rPr lang="es-PE" smtClean="0"/>
              <a:t>‹Nº›</a:t>
            </a:fld>
            <a:endParaRPr lang="es-PE"/>
          </a:p>
        </p:txBody>
      </p:sp>
    </p:spTree>
    <p:extLst>
      <p:ext uri="{BB962C8B-B14F-4D97-AF65-F5344CB8AC3E}">
        <p14:creationId xmlns:p14="http://schemas.microsoft.com/office/powerpoint/2010/main" val="2734626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10A9E75-AF9C-435A-B824-106708244749}"/>
              </a:ext>
            </a:extLst>
          </p:cNvPr>
          <p:cNvSpPr>
            <a:spLocks noGrp="1"/>
          </p:cNvSpPr>
          <p:nvPr>
            <p:ph type="title" orient="vert"/>
          </p:nvPr>
        </p:nvSpPr>
        <p:spPr>
          <a:xfrm>
            <a:off x="6543675" y="273844"/>
            <a:ext cx="1971675" cy="4358879"/>
          </a:xfrm>
        </p:spPr>
        <p:txBody>
          <a:bodyPr vert="eaVert"/>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A163F5F9-0425-4BA2-980E-05390CFDA4CC}"/>
              </a:ext>
            </a:extLst>
          </p:cNvPr>
          <p:cNvSpPr>
            <a:spLocks noGrp="1"/>
          </p:cNvSpPr>
          <p:nvPr>
            <p:ph type="body" orient="vert" idx="1"/>
          </p:nvPr>
        </p:nvSpPr>
        <p:spPr>
          <a:xfrm>
            <a:off x="628650" y="273844"/>
            <a:ext cx="5800725" cy="4358879"/>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73C483F5-BF56-430A-8290-786B9A3CBAB1}"/>
              </a:ext>
            </a:extLst>
          </p:cNvPr>
          <p:cNvSpPr>
            <a:spLocks noGrp="1"/>
          </p:cNvSpPr>
          <p:nvPr>
            <p:ph type="dt" sz="half" idx="10"/>
          </p:nvPr>
        </p:nvSpPr>
        <p:spPr/>
        <p:txBody>
          <a:bodyPr/>
          <a:lstStyle/>
          <a:p>
            <a:fld id="{8EFC38A8-F624-43F2-A791-63D28CB42CD8}" type="datetimeFigureOut">
              <a:rPr lang="es-PE" smtClean="0"/>
              <a:t>21/03/2018</a:t>
            </a:fld>
            <a:endParaRPr lang="es-PE"/>
          </a:p>
        </p:txBody>
      </p:sp>
      <p:sp>
        <p:nvSpPr>
          <p:cNvPr id="5" name="Marcador de pie de página 4">
            <a:extLst>
              <a:ext uri="{FF2B5EF4-FFF2-40B4-BE49-F238E27FC236}">
                <a16:creationId xmlns:a16="http://schemas.microsoft.com/office/drawing/2014/main" id="{309927C3-B91D-482B-8FC2-8C4D1CE9DA8B}"/>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40010BB1-C342-4BAC-A49E-BD4F112A57DB}"/>
              </a:ext>
            </a:extLst>
          </p:cNvPr>
          <p:cNvSpPr>
            <a:spLocks noGrp="1"/>
          </p:cNvSpPr>
          <p:nvPr>
            <p:ph type="sldNum" sz="quarter" idx="12"/>
          </p:nvPr>
        </p:nvSpPr>
        <p:spPr/>
        <p:txBody>
          <a:bodyPr/>
          <a:lstStyle/>
          <a:p>
            <a:fld id="{B449D1DC-C80B-42A2-A4DF-61F6E27B6C4A}" type="slidenum">
              <a:rPr lang="es-PE" smtClean="0"/>
              <a:t>‹Nº›</a:t>
            </a:fld>
            <a:endParaRPr lang="es-PE"/>
          </a:p>
        </p:txBody>
      </p:sp>
    </p:spTree>
    <p:extLst>
      <p:ext uri="{BB962C8B-B14F-4D97-AF65-F5344CB8AC3E}">
        <p14:creationId xmlns:p14="http://schemas.microsoft.com/office/powerpoint/2010/main" val="4026129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57200" y="205979"/>
            <a:ext cx="8229600" cy="857250"/>
          </a:xfrm>
        </p:spPr>
        <p:txBody>
          <a:bodyPr/>
          <a:lstStyle>
            <a:lvl1pPr>
              <a:defRPr/>
            </a:lvl1pPr>
          </a:lstStyle>
          <a:p>
            <a:r>
              <a:rPr lang="es-ES_tradnl"/>
              <a:t>Clic para editar título</a:t>
            </a:r>
            <a:endParaRPr lang="es-ES"/>
          </a:p>
        </p:txBody>
      </p:sp>
      <p:sp>
        <p:nvSpPr>
          <p:cNvPr id="3" name="Marcador de texto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texto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7" name="Marcador de fecha 6"/>
          <p:cNvSpPr>
            <a:spLocks noGrp="1"/>
          </p:cNvSpPr>
          <p:nvPr>
            <p:ph type="dt" sz="half" idx="10"/>
          </p:nvPr>
        </p:nvSpPr>
        <p:spPr/>
        <p:txBody>
          <a:bodyPr/>
          <a:lstStyle/>
          <a:p>
            <a:fld id="{8C25F8AF-5BA3-9544-BDFA-D5B9FDFC5DD9}" type="datetimeFigureOut">
              <a:rPr lang="es-ES" smtClean="0"/>
              <a:t>21/03/2018</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345AA827-AD3F-684B-A379-28DDAE8D97EF}" type="slidenum">
              <a:rPr lang="es-ES" smtClean="0"/>
              <a:t>‹Nº›</a:t>
            </a:fld>
            <a:endParaRPr lang="es-ES"/>
          </a:p>
        </p:txBody>
      </p:sp>
    </p:spTree>
    <p:extLst>
      <p:ext uri="{BB962C8B-B14F-4D97-AF65-F5344CB8AC3E}">
        <p14:creationId xmlns:p14="http://schemas.microsoft.com/office/powerpoint/2010/main" val="2739411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fecha 2"/>
          <p:cNvSpPr>
            <a:spLocks noGrp="1"/>
          </p:cNvSpPr>
          <p:nvPr>
            <p:ph type="dt" sz="half" idx="10"/>
          </p:nvPr>
        </p:nvSpPr>
        <p:spPr/>
        <p:txBody>
          <a:bodyPr/>
          <a:lstStyle/>
          <a:p>
            <a:fld id="{8C25F8AF-5BA3-9544-BDFA-D5B9FDFC5DD9}" type="datetimeFigureOut">
              <a:rPr lang="es-ES" smtClean="0"/>
              <a:t>21/03/2018</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345AA827-AD3F-684B-A379-28DDAE8D97EF}" type="slidenum">
              <a:rPr lang="es-ES" smtClean="0"/>
              <a:t>‹Nº›</a:t>
            </a:fld>
            <a:endParaRPr lang="es-ES"/>
          </a:p>
        </p:txBody>
      </p:sp>
    </p:spTree>
    <p:extLst>
      <p:ext uri="{BB962C8B-B14F-4D97-AF65-F5344CB8AC3E}">
        <p14:creationId xmlns:p14="http://schemas.microsoft.com/office/powerpoint/2010/main" val="6656661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8C25F8AF-5BA3-9544-BDFA-D5B9FDFC5DD9}" type="datetimeFigureOut">
              <a:rPr lang="es-ES" smtClean="0"/>
              <a:t>21/03/2018</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345AA827-AD3F-684B-A379-28DDAE8D97EF}" type="slidenum">
              <a:rPr lang="es-ES" smtClean="0"/>
              <a:t>‹Nº›</a:t>
            </a:fld>
            <a:endParaRPr lang="es-ES"/>
          </a:p>
        </p:txBody>
      </p:sp>
    </p:spTree>
    <p:extLst>
      <p:ext uri="{BB962C8B-B14F-4D97-AF65-F5344CB8AC3E}">
        <p14:creationId xmlns:p14="http://schemas.microsoft.com/office/powerpoint/2010/main" val="2347686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1" y="204787"/>
            <a:ext cx="3008313" cy="871538"/>
          </a:xfrm>
        </p:spPr>
        <p:txBody>
          <a:bodyPr anchor="b"/>
          <a:lstStyle>
            <a:lvl1pPr algn="l">
              <a:defRPr sz="2000" b="1"/>
            </a:lvl1pPr>
          </a:lstStyle>
          <a:p>
            <a:r>
              <a:rPr lang="es-ES_tradnl"/>
              <a:t>Clic para editar título</a:t>
            </a:r>
            <a:endParaRPr lang="es-ES"/>
          </a:p>
        </p:txBody>
      </p:sp>
      <p:sp>
        <p:nvSpPr>
          <p:cNvPr id="3" name="Marcador de contenido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texto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8C25F8AF-5BA3-9544-BDFA-D5B9FDFC5DD9}" type="datetimeFigureOut">
              <a:rPr lang="es-ES" smtClean="0"/>
              <a:t>21/03/2018</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345AA827-AD3F-684B-A379-28DDAE8D97EF}" type="slidenum">
              <a:rPr lang="es-ES" smtClean="0"/>
              <a:t>‹Nº›</a:t>
            </a:fld>
            <a:endParaRPr lang="es-ES"/>
          </a:p>
        </p:txBody>
      </p:sp>
    </p:spTree>
    <p:extLst>
      <p:ext uri="{BB962C8B-B14F-4D97-AF65-F5344CB8AC3E}">
        <p14:creationId xmlns:p14="http://schemas.microsoft.com/office/powerpoint/2010/main" val="2214221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3600450"/>
            <a:ext cx="5486400" cy="425054"/>
          </a:xfrm>
        </p:spPr>
        <p:txBody>
          <a:bodyPr anchor="b"/>
          <a:lstStyle>
            <a:lvl1pPr algn="l">
              <a:defRPr sz="2000" b="1"/>
            </a:lvl1pPr>
          </a:lstStyle>
          <a:p>
            <a:r>
              <a:rPr lang="es-ES_tradnl"/>
              <a:t>Clic para editar título</a:t>
            </a:r>
            <a:endParaRPr lang="es-ES"/>
          </a:p>
        </p:txBody>
      </p:sp>
      <p:sp>
        <p:nvSpPr>
          <p:cNvPr id="3" name="Marcador de posición de imagen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8C25F8AF-5BA3-9544-BDFA-D5B9FDFC5DD9}" type="datetimeFigureOut">
              <a:rPr lang="es-ES" smtClean="0"/>
              <a:t>21/03/2018</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345AA827-AD3F-684B-A379-28DDAE8D97EF}" type="slidenum">
              <a:rPr lang="es-ES" smtClean="0"/>
              <a:t>‹Nº›</a:t>
            </a:fld>
            <a:endParaRPr lang="es-ES"/>
          </a:p>
        </p:txBody>
      </p:sp>
    </p:spTree>
    <p:extLst>
      <p:ext uri="{BB962C8B-B14F-4D97-AF65-F5344CB8AC3E}">
        <p14:creationId xmlns:p14="http://schemas.microsoft.com/office/powerpoint/2010/main" val="1801445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3.emf"/><Relationship Id="rId4" Type="http://schemas.openxmlformats.org/officeDocument/2006/relationships/slideLayout" Target="../slideLayouts/slideLayout15.xml"/><Relationship Id="rId9" Type="http://schemas.openxmlformats.org/officeDocument/2006/relationships/image" Target="../media/image2.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image" Target="../media/image4.jpeg"/><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s-ES_tradnl" dirty="0"/>
              <a:t>Clic para editar título</a:t>
            </a:r>
            <a:endParaRPr lang="es-ES" dirty="0"/>
          </a:p>
        </p:txBody>
      </p:sp>
      <p:sp>
        <p:nvSpPr>
          <p:cNvPr id="3" name="Marcador de texto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s-ES_tradnl" dirty="0"/>
              <a:t>Haga clic para modificar el estilo de texto del patrón</a:t>
            </a:r>
          </a:p>
          <a:p>
            <a:pPr lvl="1"/>
            <a:r>
              <a:rPr lang="es-ES_tradnl" dirty="0"/>
              <a:t>Segundo nivel</a:t>
            </a:r>
          </a:p>
          <a:p>
            <a:pPr lvl="2"/>
            <a:r>
              <a:rPr lang="es-ES_tradnl" dirty="0"/>
              <a:t>Tercer nivel</a:t>
            </a:r>
          </a:p>
          <a:p>
            <a:pPr lvl="3"/>
            <a:r>
              <a:rPr lang="es-ES_tradnl" dirty="0"/>
              <a:t>Cuarto nivel</a:t>
            </a:r>
          </a:p>
          <a:p>
            <a:pPr lvl="4"/>
            <a:r>
              <a:rPr lang="es-ES_tradnl" dirty="0"/>
              <a:t>Quinto nivel</a:t>
            </a:r>
            <a:endParaRPr lang="es-ES" dirty="0"/>
          </a:p>
        </p:txBody>
      </p:sp>
      <p:sp>
        <p:nvSpPr>
          <p:cNvPr id="4" name="Marcador de fecha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latin typeface="Helvetica Neue LT Std 47 Light Condensed"/>
              </a:defRPr>
            </a:lvl1pPr>
          </a:lstStyle>
          <a:p>
            <a:fld id="{8C25F8AF-5BA3-9544-BDFA-D5B9FDFC5DD9}" type="datetimeFigureOut">
              <a:rPr lang="es-ES" smtClean="0"/>
              <a:pPr/>
              <a:t>21/03/2018</a:t>
            </a:fld>
            <a:endParaRPr lang="es-ES" dirty="0"/>
          </a:p>
        </p:txBody>
      </p:sp>
      <p:sp>
        <p:nvSpPr>
          <p:cNvPr id="5" name="Marcador de pie de página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latin typeface="Helvetica Neue LT Std 47 Light Condensed"/>
              </a:defRPr>
            </a:lvl1pPr>
          </a:lstStyle>
          <a:p>
            <a:endParaRPr lang="es-ES" dirty="0"/>
          </a:p>
        </p:txBody>
      </p:sp>
      <p:sp>
        <p:nvSpPr>
          <p:cNvPr id="6" name="Marcador de número de diapositiva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latin typeface="Helvetica Neue LT Std 47 Light Condensed"/>
              </a:defRPr>
            </a:lvl1pPr>
          </a:lstStyle>
          <a:p>
            <a:fld id="{345AA827-AD3F-684B-A379-28DDAE8D97EF}" type="slidenum">
              <a:rPr lang="es-ES" smtClean="0"/>
              <a:pPr/>
              <a:t>‹Nº›</a:t>
            </a:fld>
            <a:endParaRPr lang="es-ES" dirty="0"/>
          </a:p>
        </p:txBody>
      </p:sp>
    </p:spTree>
    <p:extLst>
      <p:ext uri="{BB962C8B-B14F-4D97-AF65-F5344CB8AC3E}">
        <p14:creationId xmlns:p14="http://schemas.microsoft.com/office/powerpoint/2010/main" val="4591942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Helvetica Neue LT Std 47 Light Condensed"/>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Helvetica Neue LT Std 47 Light Condensed"/>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Helvetica Neue LT Std 47 Light Condensed"/>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Helvetica Neue LT Std 47 Light Condensed"/>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Helvetica Neue LT Std 47 Light Condensed"/>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Helvetica Neue LT Std 47 Light Condensed"/>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 name="Agrupar 2"/>
          <p:cNvGrpSpPr/>
          <p:nvPr userDrawn="1"/>
        </p:nvGrpSpPr>
        <p:grpSpPr>
          <a:xfrm>
            <a:off x="0" y="0"/>
            <a:ext cx="9144000" cy="5143500"/>
            <a:chOff x="0" y="0"/>
            <a:chExt cx="9144000" cy="5143500"/>
          </a:xfrm>
        </p:grpSpPr>
        <p:pic>
          <p:nvPicPr>
            <p:cNvPr id="5" name="Imagen 4" descr="IMG_4885-fondo.jpg"/>
            <p:cNvPicPr>
              <a:picLocks noChangeAspect="1"/>
            </p:cNvPicPr>
            <p:nvPr/>
          </p:nvPicPr>
          <p:blipFill rotWithShape="1">
            <a:blip r:embed="rId8">
              <a:extLst>
                <a:ext uri="{28A0092B-C50C-407E-A947-70E740481C1C}">
                  <a14:useLocalDpi xmlns:a14="http://schemas.microsoft.com/office/drawing/2010/main" val="0"/>
                </a:ext>
              </a:extLst>
            </a:blip>
            <a:srcRect t="13577" r="1055" b="2980"/>
            <a:stretch/>
          </p:blipFill>
          <p:spPr>
            <a:xfrm>
              <a:off x="0" y="0"/>
              <a:ext cx="9144000" cy="5143500"/>
            </a:xfrm>
            <a:prstGeom prst="rect">
              <a:avLst/>
            </a:prstGeom>
          </p:spPr>
        </p:pic>
        <p:sp>
          <p:nvSpPr>
            <p:cNvPr id="6" name="Rectángulo 5"/>
            <p:cNvSpPr/>
            <p:nvPr/>
          </p:nvSpPr>
          <p:spPr>
            <a:xfrm>
              <a:off x="109214" y="103489"/>
              <a:ext cx="8925572" cy="49365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solidFill>
                  <a:prstClr val="white"/>
                </a:solidFill>
                <a:latin typeface="HelveticaNeueLT Std Lt Cn"/>
              </a:endParaRPr>
            </a:p>
          </p:txBody>
        </p:sp>
      </p:grpSp>
      <p:pic>
        <p:nvPicPr>
          <p:cNvPr id="2" name="Imagen 1"/>
          <p:cNvPicPr>
            <a:picLocks noChangeAspect="1"/>
          </p:cNvPicPr>
          <p:nvPr/>
        </p:nvPicPr>
        <p:blipFill>
          <a:blip r:embed="rId9"/>
          <a:stretch>
            <a:fillRect/>
          </a:stretch>
        </p:blipFill>
        <p:spPr>
          <a:xfrm>
            <a:off x="403914" y="286008"/>
            <a:ext cx="431292" cy="252984"/>
          </a:xfrm>
          <a:prstGeom prst="rect">
            <a:avLst/>
          </a:prstGeom>
        </p:spPr>
      </p:pic>
      <p:pic>
        <p:nvPicPr>
          <p:cNvPr id="3" name="Imagen 2"/>
          <p:cNvPicPr>
            <a:picLocks noChangeAspect="1"/>
          </p:cNvPicPr>
          <p:nvPr/>
        </p:nvPicPr>
        <p:blipFill>
          <a:blip r:embed="rId10"/>
          <a:stretch>
            <a:fillRect/>
          </a:stretch>
        </p:blipFill>
        <p:spPr>
          <a:xfrm>
            <a:off x="403914" y="4750133"/>
            <a:ext cx="526492" cy="107998"/>
          </a:xfrm>
          <a:prstGeom prst="rect">
            <a:avLst/>
          </a:prstGeom>
        </p:spPr>
      </p:pic>
    </p:spTree>
    <p:extLst>
      <p:ext uri="{BB962C8B-B14F-4D97-AF65-F5344CB8AC3E}">
        <p14:creationId xmlns:p14="http://schemas.microsoft.com/office/powerpoint/2010/main" val="334385314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81" r:id="rId6"/>
  </p:sldLayoutIdLst>
  <p:txStyles>
    <p:titleStyle>
      <a:lvl1pPr algn="l" defTabSz="457200" rtl="0" eaLnBrk="1" latinLnBrk="0" hangingPunct="1">
        <a:spcBef>
          <a:spcPct val="0"/>
        </a:spcBef>
        <a:buNone/>
        <a:defRPr sz="3200" kern="1200" baseline="0">
          <a:solidFill>
            <a:schemeClr val="tx1"/>
          </a:solidFill>
          <a:latin typeface="HelveticaNeueLT Std Hvy Cn"/>
          <a:ea typeface="+mj-ea"/>
          <a:cs typeface="+mj-cs"/>
        </a:defRPr>
      </a:lvl1pPr>
    </p:titleStyle>
    <p:bodyStyle>
      <a:lvl1pPr marL="0" indent="0" algn="l" defTabSz="457200" rtl="0" eaLnBrk="1" latinLnBrk="0" hangingPunct="1">
        <a:spcBef>
          <a:spcPct val="20000"/>
        </a:spcBef>
        <a:buFontTx/>
        <a:buNone/>
        <a:defRPr sz="1200" kern="1200">
          <a:solidFill>
            <a:schemeClr val="tx1"/>
          </a:solidFill>
          <a:latin typeface="HelveticaNeueLT Std Lt Cn"/>
          <a:ea typeface="+mn-ea"/>
          <a:cs typeface="+mn-cs"/>
        </a:defRPr>
      </a:lvl1pPr>
      <a:lvl2pPr marL="457200" indent="0" algn="l" defTabSz="457200" rtl="0" eaLnBrk="1" latinLnBrk="0" hangingPunct="1">
        <a:spcBef>
          <a:spcPct val="20000"/>
        </a:spcBef>
        <a:buFontTx/>
        <a:buNone/>
        <a:defRPr sz="1200" kern="1200">
          <a:solidFill>
            <a:schemeClr val="tx1"/>
          </a:solidFill>
          <a:latin typeface="+mn-lt"/>
          <a:ea typeface="+mn-ea"/>
          <a:cs typeface="+mn-cs"/>
        </a:defRPr>
      </a:lvl2pPr>
      <a:lvl3pPr marL="914400" indent="0" algn="l" defTabSz="457200" rtl="0" eaLnBrk="1" latinLnBrk="0" hangingPunct="1">
        <a:spcBef>
          <a:spcPct val="20000"/>
        </a:spcBef>
        <a:buFontTx/>
        <a:buNone/>
        <a:defRPr sz="1200" kern="1200">
          <a:solidFill>
            <a:schemeClr val="tx1"/>
          </a:solidFill>
          <a:latin typeface="+mn-lt"/>
          <a:ea typeface="+mn-ea"/>
          <a:cs typeface="+mn-cs"/>
        </a:defRPr>
      </a:lvl3pPr>
      <a:lvl4pPr marL="1371600" indent="0" algn="l" defTabSz="457200" rtl="0" eaLnBrk="1" latinLnBrk="0" hangingPunct="1">
        <a:spcBef>
          <a:spcPct val="20000"/>
        </a:spcBef>
        <a:buFontTx/>
        <a:buNone/>
        <a:defRPr sz="1200" kern="1200">
          <a:solidFill>
            <a:schemeClr val="tx1"/>
          </a:solidFill>
          <a:latin typeface="+mn-lt"/>
          <a:ea typeface="+mn-ea"/>
          <a:cs typeface="+mn-cs"/>
        </a:defRPr>
      </a:lvl4pPr>
      <a:lvl5pPr marL="1828800" indent="0" algn="l" defTabSz="457200" rtl="0" eaLnBrk="1" latinLnBrk="0" hangingPunct="1">
        <a:spcBef>
          <a:spcPct val="20000"/>
        </a:spcBef>
        <a:buFontTx/>
        <a:buNone/>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457200" y="1383506"/>
            <a:ext cx="8229600" cy="350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770" tIns="47886" rIns="95770" bIns="47886" numCol="1" anchor="t" anchorCtr="0" compatLnSpc="1">
            <a:prstTxWarp prst="textNoShape">
              <a:avLst/>
            </a:prstTxWarp>
          </a:bodyPr>
          <a:lstStyle/>
          <a:p>
            <a:pPr lvl="0"/>
            <a:r>
              <a:rPr lang="es-PE"/>
              <a:t>Haga clic para modificar el estilo de texto del patrón</a:t>
            </a:r>
          </a:p>
          <a:p>
            <a:pPr lvl="1"/>
            <a:r>
              <a:rPr lang="es-PE"/>
              <a:t>Segundo nivel</a:t>
            </a:r>
          </a:p>
          <a:p>
            <a:pPr lvl="2"/>
            <a:r>
              <a:rPr lang="es-PE"/>
              <a:t>Tercer nivel</a:t>
            </a:r>
          </a:p>
          <a:p>
            <a:pPr lvl="3"/>
            <a:r>
              <a:rPr lang="es-PE"/>
              <a:t>Cuarto nivel</a:t>
            </a:r>
          </a:p>
          <a:p>
            <a:pPr lvl="3"/>
            <a:endParaRPr lang="es-PE"/>
          </a:p>
          <a:p>
            <a:pPr lvl="3"/>
            <a:endParaRPr lang="es-PE"/>
          </a:p>
        </p:txBody>
      </p:sp>
      <p:sp>
        <p:nvSpPr>
          <p:cNvPr id="1027" name="Rectangle 3"/>
          <p:cNvSpPr>
            <a:spLocks noGrp="1" noChangeArrowheads="1"/>
          </p:cNvSpPr>
          <p:nvPr>
            <p:ph type="title"/>
          </p:nvPr>
        </p:nvSpPr>
        <p:spPr bwMode="auto">
          <a:xfrm>
            <a:off x="457200" y="797719"/>
            <a:ext cx="8218488" cy="370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770" tIns="47886" rIns="95770" bIns="47886" numCol="1" anchor="ctr" anchorCtr="0" compatLnSpc="1">
            <a:prstTxWarp prst="textNoShape">
              <a:avLst/>
            </a:prstTxWarp>
          </a:bodyPr>
          <a:lstStyle/>
          <a:p>
            <a:pPr lvl="0"/>
            <a:r>
              <a:rPr lang="es-PE"/>
              <a:t>Haga clic para cambiar el estilo de título	</a:t>
            </a:r>
          </a:p>
        </p:txBody>
      </p:sp>
      <p:pic>
        <p:nvPicPr>
          <p:cNvPr id="1028" name="Picture 19" descr="friso ppt"/>
          <p:cNvPicPr>
            <a:picLocks noChangeAspect="1" noChangeArrowheads="1"/>
          </p:cNvPicPr>
          <p:nvPr userDrawn="1"/>
        </p:nvPicPr>
        <p:blipFill>
          <a:blip r:embed="rId15">
            <a:extLst>
              <a:ext uri="{28A0092B-C50C-407E-A947-70E740481C1C}">
                <a14:useLocalDpi xmlns:a14="http://schemas.microsoft.com/office/drawing/2010/main" val="0"/>
              </a:ext>
            </a:extLst>
          </a:blip>
          <a:srcRect b="35831"/>
          <a:stretch>
            <a:fillRect/>
          </a:stretch>
        </p:blipFill>
        <p:spPr bwMode="auto">
          <a:xfrm>
            <a:off x="0" y="83344"/>
            <a:ext cx="9144000"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AutoShape 20"/>
          <p:cNvSpPr>
            <a:spLocks noChangeArrowheads="1"/>
          </p:cNvSpPr>
          <p:nvPr userDrawn="1"/>
        </p:nvSpPr>
        <p:spPr bwMode="auto">
          <a:xfrm flipV="1">
            <a:off x="-9525" y="-14288"/>
            <a:ext cx="9144000" cy="215504"/>
          </a:xfrm>
          <a:prstGeom prst="rtTriangle">
            <a:avLst/>
          </a:prstGeom>
          <a:solidFill>
            <a:srgbClr val="E9115E"/>
          </a:solidFill>
          <a:ln>
            <a:noFill/>
          </a:ln>
          <a:extLst>
            <a:ext uri="{91240B29-F687-4F45-9708-019B960494DF}">
              <a14:hiddenLine xmlns:a14="http://schemas.microsoft.com/office/drawing/2010/main" w="127000" algn="ctr">
                <a:solidFill>
                  <a:srgbClr val="000000"/>
                </a:solidFill>
                <a:miter lim="800000"/>
                <a:headEnd/>
                <a:tailEnd/>
              </a14:hiddenLine>
            </a:ext>
          </a:extLst>
        </p:spPr>
        <p:txBody>
          <a:bodyPr wrap="none" anchor="ctr"/>
          <a:lstStyle/>
          <a:p>
            <a:pPr defTabSz="685800" fontAlgn="base">
              <a:spcBef>
                <a:spcPct val="0"/>
              </a:spcBef>
              <a:spcAft>
                <a:spcPct val="0"/>
              </a:spcAft>
            </a:pPr>
            <a:endParaRPr lang="en-US" sz="1350" dirty="0">
              <a:solidFill>
                <a:srgbClr val="000000"/>
              </a:solidFill>
              <a:latin typeface="Arial" charset="0"/>
            </a:endParaRPr>
          </a:p>
        </p:txBody>
      </p:sp>
      <p:sp>
        <p:nvSpPr>
          <p:cNvPr id="1030" name="AutoShape 21"/>
          <p:cNvSpPr>
            <a:spLocks noChangeArrowheads="1"/>
          </p:cNvSpPr>
          <p:nvPr userDrawn="1"/>
        </p:nvSpPr>
        <p:spPr bwMode="auto">
          <a:xfrm flipH="1" flipV="1">
            <a:off x="36513" y="-20241"/>
            <a:ext cx="9144000" cy="215504"/>
          </a:xfrm>
          <a:prstGeom prst="rtTriangle">
            <a:avLst/>
          </a:prstGeom>
          <a:solidFill>
            <a:srgbClr val="85B400"/>
          </a:solidFill>
          <a:ln>
            <a:noFill/>
          </a:ln>
          <a:extLst>
            <a:ext uri="{91240B29-F687-4F45-9708-019B960494DF}">
              <a14:hiddenLine xmlns:a14="http://schemas.microsoft.com/office/drawing/2010/main" w="127000" algn="ctr">
                <a:solidFill>
                  <a:srgbClr val="000000"/>
                </a:solidFill>
                <a:miter lim="800000"/>
                <a:headEnd/>
                <a:tailEnd/>
              </a14:hiddenLine>
            </a:ext>
          </a:extLst>
        </p:spPr>
        <p:txBody>
          <a:bodyPr wrap="none" anchor="ctr"/>
          <a:lstStyle/>
          <a:p>
            <a:pPr defTabSz="685800" fontAlgn="base">
              <a:spcBef>
                <a:spcPct val="0"/>
              </a:spcBef>
              <a:spcAft>
                <a:spcPct val="0"/>
              </a:spcAft>
            </a:pPr>
            <a:endParaRPr lang="en-US" sz="1350" dirty="0">
              <a:solidFill>
                <a:srgbClr val="000000"/>
              </a:solidFill>
              <a:latin typeface="Arial" charset="0"/>
            </a:endParaRPr>
          </a:p>
        </p:txBody>
      </p:sp>
    </p:spTree>
    <p:extLst>
      <p:ext uri="{BB962C8B-B14F-4D97-AF65-F5344CB8AC3E}">
        <p14:creationId xmlns:p14="http://schemas.microsoft.com/office/powerpoint/2010/main" val="1512054659"/>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Lst>
  <p:txStyles>
    <p:titleStyle>
      <a:lvl1pPr algn="l" defTabSz="717947" rtl="0" eaLnBrk="0" fontAlgn="base" hangingPunct="0">
        <a:spcBef>
          <a:spcPct val="0"/>
        </a:spcBef>
        <a:spcAft>
          <a:spcPct val="0"/>
        </a:spcAft>
        <a:defRPr sz="1500">
          <a:solidFill>
            <a:srgbClr val="292929"/>
          </a:solidFill>
          <a:latin typeface="+mj-lt"/>
          <a:ea typeface="+mj-ea"/>
          <a:cs typeface="+mj-cs"/>
        </a:defRPr>
      </a:lvl1pPr>
      <a:lvl2pPr algn="l" defTabSz="717947" rtl="0" eaLnBrk="0" fontAlgn="base" hangingPunct="0">
        <a:spcBef>
          <a:spcPct val="0"/>
        </a:spcBef>
        <a:spcAft>
          <a:spcPct val="0"/>
        </a:spcAft>
        <a:defRPr sz="1500">
          <a:solidFill>
            <a:srgbClr val="292929"/>
          </a:solidFill>
          <a:latin typeface="Helvetica Condensed" pitchFamily="34" charset="0"/>
        </a:defRPr>
      </a:lvl2pPr>
      <a:lvl3pPr algn="l" defTabSz="717947" rtl="0" eaLnBrk="0" fontAlgn="base" hangingPunct="0">
        <a:spcBef>
          <a:spcPct val="0"/>
        </a:spcBef>
        <a:spcAft>
          <a:spcPct val="0"/>
        </a:spcAft>
        <a:defRPr sz="1500">
          <a:solidFill>
            <a:srgbClr val="292929"/>
          </a:solidFill>
          <a:latin typeface="Helvetica Condensed" pitchFamily="34" charset="0"/>
        </a:defRPr>
      </a:lvl3pPr>
      <a:lvl4pPr algn="l" defTabSz="717947" rtl="0" eaLnBrk="0" fontAlgn="base" hangingPunct="0">
        <a:spcBef>
          <a:spcPct val="0"/>
        </a:spcBef>
        <a:spcAft>
          <a:spcPct val="0"/>
        </a:spcAft>
        <a:defRPr sz="1500">
          <a:solidFill>
            <a:srgbClr val="292929"/>
          </a:solidFill>
          <a:latin typeface="Helvetica Condensed" pitchFamily="34" charset="0"/>
        </a:defRPr>
      </a:lvl4pPr>
      <a:lvl5pPr algn="l" defTabSz="717947" rtl="0" eaLnBrk="0" fontAlgn="base" hangingPunct="0">
        <a:spcBef>
          <a:spcPct val="0"/>
        </a:spcBef>
        <a:spcAft>
          <a:spcPct val="0"/>
        </a:spcAft>
        <a:defRPr sz="1500">
          <a:solidFill>
            <a:srgbClr val="292929"/>
          </a:solidFill>
          <a:latin typeface="Helvetica Condensed" pitchFamily="34" charset="0"/>
        </a:defRPr>
      </a:lvl5pPr>
      <a:lvl6pPr marL="342900" algn="l" defTabSz="717947" rtl="0" fontAlgn="base">
        <a:spcBef>
          <a:spcPct val="0"/>
        </a:spcBef>
        <a:spcAft>
          <a:spcPct val="0"/>
        </a:spcAft>
        <a:defRPr sz="1500">
          <a:solidFill>
            <a:srgbClr val="292929"/>
          </a:solidFill>
          <a:latin typeface="Helvetica Condensed" pitchFamily="34" charset="0"/>
        </a:defRPr>
      </a:lvl6pPr>
      <a:lvl7pPr marL="685800" algn="l" defTabSz="717947" rtl="0" fontAlgn="base">
        <a:spcBef>
          <a:spcPct val="0"/>
        </a:spcBef>
        <a:spcAft>
          <a:spcPct val="0"/>
        </a:spcAft>
        <a:defRPr sz="1500">
          <a:solidFill>
            <a:srgbClr val="292929"/>
          </a:solidFill>
          <a:latin typeface="Helvetica Condensed" pitchFamily="34" charset="0"/>
        </a:defRPr>
      </a:lvl7pPr>
      <a:lvl8pPr marL="1028700" algn="l" defTabSz="717947" rtl="0" fontAlgn="base">
        <a:spcBef>
          <a:spcPct val="0"/>
        </a:spcBef>
        <a:spcAft>
          <a:spcPct val="0"/>
        </a:spcAft>
        <a:defRPr sz="1500">
          <a:solidFill>
            <a:srgbClr val="292929"/>
          </a:solidFill>
          <a:latin typeface="Helvetica Condensed" pitchFamily="34" charset="0"/>
        </a:defRPr>
      </a:lvl8pPr>
      <a:lvl9pPr marL="1371600" algn="l" defTabSz="717947" rtl="0" fontAlgn="base">
        <a:spcBef>
          <a:spcPct val="0"/>
        </a:spcBef>
        <a:spcAft>
          <a:spcPct val="0"/>
        </a:spcAft>
        <a:defRPr sz="1500">
          <a:solidFill>
            <a:srgbClr val="292929"/>
          </a:solidFill>
          <a:latin typeface="Helvetica Condensed" pitchFamily="34" charset="0"/>
        </a:defRPr>
      </a:lvl9pPr>
    </p:titleStyle>
    <p:bodyStyle>
      <a:lvl1pPr marL="269081" indent="-269081" algn="l" defTabSz="717947" rtl="0" eaLnBrk="0" fontAlgn="base" hangingPunct="0">
        <a:spcBef>
          <a:spcPct val="20000"/>
        </a:spcBef>
        <a:spcAft>
          <a:spcPct val="0"/>
        </a:spcAft>
        <a:buClr>
          <a:srgbClr val="292929"/>
        </a:buClr>
        <a:buSzPct val="75000"/>
        <a:buFont typeface="Wingdings 3" pitchFamily="18" charset="2"/>
        <a:buChar char="y"/>
        <a:defRPr sz="1050">
          <a:solidFill>
            <a:srgbClr val="292929"/>
          </a:solidFill>
          <a:latin typeface="+mn-lt"/>
          <a:ea typeface="+mn-ea"/>
          <a:cs typeface="+mn-cs"/>
        </a:defRPr>
      </a:lvl1pPr>
      <a:lvl2pPr marL="583406" indent="-223838" algn="l" defTabSz="717947" rtl="0" eaLnBrk="0" fontAlgn="base" hangingPunct="0">
        <a:spcBef>
          <a:spcPct val="20000"/>
        </a:spcBef>
        <a:spcAft>
          <a:spcPct val="0"/>
        </a:spcAft>
        <a:buClr>
          <a:srgbClr val="292929"/>
        </a:buClr>
        <a:buSzPct val="120000"/>
        <a:buFont typeface="Wingdings" pitchFamily="2" charset="2"/>
        <a:buChar char="§"/>
        <a:defRPr sz="975">
          <a:solidFill>
            <a:srgbClr val="292929"/>
          </a:solidFill>
          <a:latin typeface="+mn-lt"/>
        </a:defRPr>
      </a:lvl2pPr>
      <a:lvl3pPr marL="897731" indent="-179785" algn="l" defTabSz="717947" rtl="0" eaLnBrk="0" fontAlgn="base" hangingPunct="0">
        <a:spcBef>
          <a:spcPct val="20000"/>
        </a:spcBef>
        <a:spcAft>
          <a:spcPct val="0"/>
        </a:spcAft>
        <a:buClr>
          <a:srgbClr val="292929"/>
        </a:buClr>
        <a:buSzPct val="65000"/>
        <a:buFont typeface="Wingdings 3" pitchFamily="18" charset="2"/>
        <a:buChar char="y"/>
        <a:defRPr sz="900">
          <a:solidFill>
            <a:srgbClr val="292929"/>
          </a:solidFill>
          <a:latin typeface="+mn-lt"/>
        </a:defRPr>
      </a:lvl3pPr>
      <a:lvl4pPr marL="1257300" indent="-179785" algn="l" defTabSz="717947" rtl="0" eaLnBrk="0" fontAlgn="base" hangingPunct="0">
        <a:spcBef>
          <a:spcPct val="20000"/>
        </a:spcBef>
        <a:spcAft>
          <a:spcPct val="0"/>
        </a:spcAft>
        <a:buClr>
          <a:srgbClr val="292929"/>
        </a:buClr>
        <a:buSzPct val="110000"/>
        <a:buFont typeface="Wingdings" pitchFamily="2" charset="2"/>
        <a:buChar char="§"/>
        <a:defRPr sz="825">
          <a:solidFill>
            <a:srgbClr val="292929"/>
          </a:solidFill>
          <a:latin typeface="+mn-lt"/>
        </a:defRPr>
      </a:lvl4pPr>
      <a:lvl5pPr marL="1665685" indent="-228600" algn="l" defTabSz="717947" rtl="0" eaLnBrk="0" fontAlgn="base" hangingPunct="0">
        <a:spcBef>
          <a:spcPct val="20000"/>
        </a:spcBef>
        <a:spcAft>
          <a:spcPct val="0"/>
        </a:spcAft>
        <a:buClr>
          <a:srgbClr val="000066"/>
        </a:buClr>
        <a:buFont typeface="Arial" charset="0"/>
        <a:buChar char="»"/>
        <a:defRPr sz="1200">
          <a:solidFill>
            <a:srgbClr val="000066"/>
          </a:solidFill>
          <a:latin typeface="Arial" charset="0"/>
        </a:defRPr>
      </a:lvl5pPr>
      <a:lvl6pPr marL="2008585" indent="-228600" algn="l" defTabSz="717947" rtl="0" fontAlgn="base">
        <a:spcBef>
          <a:spcPct val="20000"/>
        </a:spcBef>
        <a:spcAft>
          <a:spcPct val="0"/>
        </a:spcAft>
        <a:buClr>
          <a:srgbClr val="000066"/>
        </a:buClr>
        <a:buFont typeface="Arial" charset="0"/>
        <a:buChar char="»"/>
        <a:defRPr sz="1200">
          <a:solidFill>
            <a:srgbClr val="000066"/>
          </a:solidFill>
          <a:latin typeface="Arial" charset="0"/>
        </a:defRPr>
      </a:lvl6pPr>
      <a:lvl7pPr marL="2351485" indent="-228600" algn="l" defTabSz="717947" rtl="0" fontAlgn="base">
        <a:spcBef>
          <a:spcPct val="20000"/>
        </a:spcBef>
        <a:spcAft>
          <a:spcPct val="0"/>
        </a:spcAft>
        <a:buClr>
          <a:srgbClr val="000066"/>
        </a:buClr>
        <a:buFont typeface="Arial" charset="0"/>
        <a:buChar char="»"/>
        <a:defRPr sz="1200">
          <a:solidFill>
            <a:srgbClr val="000066"/>
          </a:solidFill>
          <a:latin typeface="Arial" charset="0"/>
        </a:defRPr>
      </a:lvl7pPr>
      <a:lvl8pPr marL="2694385" indent="-228600" algn="l" defTabSz="717947" rtl="0" fontAlgn="base">
        <a:spcBef>
          <a:spcPct val="20000"/>
        </a:spcBef>
        <a:spcAft>
          <a:spcPct val="0"/>
        </a:spcAft>
        <a:buClr>
          <a:srgbClr val="000066"/>
        </a:buClr>
        <a:buFont typeface="Arial" charset="0"/>
        <a:buChar char="»"/>
        <a:defRPr sz="1200">
          <a:solidFill>
            <a:srgbClr val="000066"/>
          </a:solidFill>
          <a:latin typeface="Arial" charset="0"/>
        </a:defRPr>
      </a:lvl8pPr>
      <a:lvl9pPr marL="3037285" indent="-228600" algn="l" defTabSz="717947" rtl="0" fontAlgn="base">
        <a:spcBef>
          <a:spcPct val="20000"/>
        </a:spcBef>
        <a:spcAft>
          <a:spcPct val="0"/>
        </a:spcAft>
        <a:buClr>
          <a:srgbClr val="000066"/>
        </a:buClr>
        <a:buFont typeface="Arial" charset="0"/>
        <a:buChar char="»"/>
        <a:defRPr sz="1200">
          <a:solidFill>
            <a:srgbClr val="000066"/>
          </a:solidFill>
          <a:latin typeface="Arial" charset="0"/>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8FAD06-1241-4B53-9503-C2D256478B9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AB2FED3A-84B2-4384-8A15-A7871B916A5F}"/>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F9DD57F6-63FE-49F3-9E2E-10C9226DFE89}"/>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EFC38A8-F624-43F2-A791-63D28CB42CD8}" type="datetimeFigureOut">
              <a:rPr lang="es-PE" smtClean="0"/>
              <a:t>21/03/2018</a:t>
            </a:fld>
            <a:endParaRPr lang="es-PE"/>
          </a:p>
        </p:txBody>
      </p:sp>
      <p:sp>
        <p:nvSpPr>
          <p:cNvPr id="5" name="Marcador de pie de página 4">
            <a:extLst>
              <a:ext uri="{FF2B5EF4-FFF2-40B4-BE49-F238E27FC236}">
                <a16:creationId xmlns:a16="http://schemas.microsoft.com/office/drawing/2014/main" id="{BE328B94-9ABB-4C6E-8D57-B2A4213DF04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PE"/>
          </a:p>
        </p:txBody>
      </p:sp>
      <p:sp>
        <p:nvSpPr>
          <p:cNvPr id="6" name="Marcador de número de diapositiva 5">
            <a:extLst>
              <a:ext uri="{FF2B5EF4-FFF2-40B4-BE49-F238E27FC236}">
                <a16:creationId xmlns:a16="http://schemas.microsoft.com/office/drawing/2014/main" id="{FAA46E9C-EBC7-4A1C-AFAA-7C04C74662CB}"/>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449D1DC-C80B-42A2-A4DF-61F6E27B6C4A}" type="slidenum">
              <a:rPr lang="es-PE" smtClean="0"/>
              <a:t>‹Nº›</a:t>
            </a:fld>
            <a:endParaRPr lang="es-PE"/>
          </a:p>
        </p:txBody>
      </p:sp>
    </p:spTree>
    <p:extLst>
      <p:ext uri="{BB962C8B-B14F-4D97-AF65-F5344CB8AC3E}">
        <p14:creationId xmlns:p14="http://schemas.microsoft.com/office/powerpoint/2010/main" val="726573104"/>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P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3.emf"/></Relationships>
</file>

<file path=ppt/slides/_rels/slide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11.emf"/><Relationship Id="rId4" Type="http://schemas.openxmlformats.org/officeDocument/2006/relationships/image" Target="../media/image3.emf"/></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3.emf"/></Relationships>
</file>

<file path=ppt/slides/_rels/slide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3.emf"/></Relationships>
</file>

<file path=ppt/slides/_rels/slide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16.emf"/><Relationship Id="rId4" Type="http://schemas.openxmlformats.org/officeDocument/2006/relationships/image" Target="../media/image3.emf"/></Relationships>
</file>

<file path=ppt/slides/_rels/slide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17.emf"/><Relationship Id="rId4" Type="http://schemas.openxmlformats.org/officeDocument/2006/relationships/image" Target="../media/image3.emf"/></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2.emf"/><Relationship Id="rId7" Type="http://schemas.openxmlformats.org/officeDocument/2006/relationships/diagramQuickStyle" Target="../diagrams/quickStyle5.xml"/><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3.emf"/><Relationship Id="rId9" Type="http://schemas.microsoft.com/office/2007/relationships/diagramDrawing" Target="../diagrams/drawing5.xml"/></Relationships>
</file>

<file path=ppt/slides/_rels/slide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18.emf"/><Relationship Id="rId4" Type="http://schemas.openxmlformats.org/officeDocument/2006/relationships/image" Target="../media/image3.emf"/></Relationships>
</file>

<file path=ppt/slides/_rels/slide28.xml.rels><?xml version="1.0" encoding="UTF-8" standalone="yes"?>
<Relationships xmlns="http://schemas.openxmlformats.org/package/2006/relationships"><Relationship Id="rId8" Type="http://schemas.openxmlformats.org/officeDocument/2006/relationships/image" Target="../media/image22.JPG"/><Relationship Id="rId13" Type="http://schemas.openxmlformats.org/officeDocument/2006/relationships/image" Target="../media/image27.jpeg"/><Relationship Id="rId3" Type="http://schemas.openxmlformats.org/officeDocument/2006/relationships/image" Target="../media/image2.emf"/><Relationship Id="rId7" Type="http://schemas.openxmlformats.org/officeDocument/2006/relationships/image" Target="../media/image21.jpg"/><Relationship Id="rId12" Type="http://schemas.openxmlformats.org/officeDocument/2006/relationships/image" Target="../media/image26.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20.JPG"/><Relationship Id="rId11" Type="http://schemas.openxmlformats.org/officeDocument/2006/relationships/image" Target="../media/image25.JPG"/><Relationship Id="rId5" Type="http://schemas.openxmlformats.org/officeDocument/2006/relationships/image" Target="../media/image19.jpeg"/><Relationship Id="rId10" Type="http://schemas.openxmlformats.org/officeDocument/2006/relationships/image" Target="../media/image24.jpg"/><Relationship Id="rId4" Type="http://schemas.openxmlformats.org/officeDocument/2006/relationships/image" Target="../media/image3.emf"/><Relationship Id="rId9" Type="http://schemas.openxmlformats.org/officeDocument/2006/relationships/image" Target="../media/image23.jpeg"/></Relationships>
</file>

<file path=ppt/slides/_rels/slide29.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emf"/><Relationship Id="rId7" Type="http://schemas.openxmlformats.org/officeDocument/2006/relationships/image" Target="../media/image30.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JPG"/><Relationship Id="rId10" Type="http://schemas.openxmlformats.org/officeDocument/2006/relationships/image" Target="../media/image33.JPG"/><Relationship Id="rId4" Type="http://schemas.openxmlformats.org/officeDocument/2006/relationships/image" Target="../media/image3.emf"/><Relationship Id="rId9" Type="http://schemas.openxmlformats.org/officeDocument/2006/relationships/image" Target="../media/image32.JPG"/></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emf"/></Relationships>
</file>

<file path=ppt/slides/_rels/slide3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cid:image002.png@01D3942E.1F7FC4F0" TargetMode="External"/><Relationship Id="rId5" Type="http://schemas.openxmlformats.org/officeDocument/2006/relationships/image" Target="../media/image36.png"/><Relationship Id="rId4" Type="http://schemas.openxmlformats.org/officeDocument/2006/relationships/image" Target="../media/image3.emf"/></Relationships>
</file>

<file path=ppt/slides/_rels/slide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emf"/></Relationships>
</file>

<file path=ppt/slides/_rels/slide3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38.JPG"/><Relationship Id="rId4" Type="http://schemas.openxmlformats.org/officeDocument/2006/relationships/image" Target="../media/image3.emf"/></Relationships>
</file>

<file path=ppt/slides/_rels/slide3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emf"/></Relationships>
</file>

<file path=ppt/slides/_rels/slide35.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2.emf"/><Relationship Id="rId7" Type="http://schemas.openxmlformats.org/officeDocument/2006/relationships/image" Target="../media/image43.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42.jpg"/><Relationship Id="rId5" Type="http://schemas.openxmlformats.org/officeDocument/2006/relationships/image" Target="../media/image41.jpg"/><Relationship Id="rId10" Type="http://schemas.openxmlformats.org/officeDocument/2006/relationships/image" Target="../media/image46.jpg"/><Relationship Id="rId4" Type="http://schemas.openxmlformats.org/officeDocument/2006/relationships/image" Target="../media/image3.emf"/><Relationship Id="rId9" Type="http://schemas.openxmlformats.org/officeDocument/2006/relationships/image" Target="../media/image45.jpg"/></Relationships>
</file>

<file path=ppt/slides/_rels/slide3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3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3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3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3" Type="http://schemas.openxmlformats.org/officeDocument/2006/relationships/image" Target="../media/image2.emf"/><Relationship Id="rId7" Type="http://schemas.openxmlformats.org/officeDocument/2006/relationships/diagramQuickStyle" Target="../diagrams/quickStyle1.xml"/><Relationship Id="rId12" Type="http://schemas.openxmlformats.org/officeDocument/2006/relationships/diagramQuickStyle" Target="../diagrams/quickStyle2.xml"/><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diagramLayout" Target="../diagrams/layout1.xml"/><Relationship Id="rId11" Type="http://schemas.openxmlformats.org/officeDocument/2006/relationships/diagramLayout" Target="../diagrams/layout2.xml"/><Relationship Id="rId5" Type="http://schemas.openxmlformats.org/officeDocument/2006/relationships/diagramData" Target="../diagrams/data1.xml"/><Relationship Id="rId10" Type="http://schemas.openxmlformats.org/officeDocument/2006/relationships/diagramData" Target="../diagrams/data2.xml"/><Relationship Id="rId4" Type="http://schemas.openxmlformats.org/officeDocument/2006/relationships/image" Target="../media/image3.emf"/><Relationship Id="rId9" Type="http://schemas.microsoft.com/office/2007/relationships/diagramDrawing" Target="../diagrams/drawing1.xml"/><Relationship Id="rId14" Type="http://schemas.microsoft.com/office/2007/relationships/diagramDrawing" Target="../diagrams/drawing2.xml"/></Relationships>
</file>

<file path=ppt/slides/_rels/slide4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chart" Target="../charts/chart1.xml"/><Relationship Id="rId4" Type="http://schemas.openxmlformats.org/officeDocument/2006/relationships/image" Target="../media/image3.emf"/></Relationships>
</file>

<file path=ppt/slides/_rels/slide4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7.emf"/><Relationship Id="rId4" Type="http://schemas.openxmlformats.org/officeDocument/2006/relationships/image" Target="../media/image3.emf"/></Relationships>
</file>

<file path=ppt/slides/_rels/slide4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53.png"/><Relationship Id="rId3" Type="http://schemas.openxmlformats.org/officeDocument/2006/relationships/image" Target="../media/image2.emf"/><Relationship Id="rId7" Type="http://schemas.openxmlformats.org/officeDocument/2006/relationships/image" Target="../media/image50.png"/><Relationship Id="rId12" Type="http://schemas.openxmlformats.org/officeDocument/2006/relationships/image" Target="cid:image004.png@01D3A19B.7FE51A00" TargetMode="External"/><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49.png"/><Relationship Id="rId11" Type="http://schemas.openxmlformats.org/officeDocument/2006/relationships/image" Target="../media/image52.png"/><Relationship Id="rId5" Type="http://schemas.openxmlformats.org/officeDocument/2006/relationships/image" Target="../media/image48.png"/><Relationship Id="rId10" Type="http://schemas.microsoft.com/office/2007/relationships/hdphoto" Target="../media/hdphoto2.wdp"/><Relationship Id="rId4" Type="http://schemas.openxmlformats.org/officeDocument/2006/relationships/image" Target="../media/image3.emf"/><Relationship Id="rId9" Type="http://schemas.openxmlformats.org/officeDocument/2006/relationships/image" Target="../media/image51.png"/><Relationship Id="rId14" Type="http://schemas.microsoft.com/office/2007/relationships/hdphoto" Target="../media/hdphoto3.wdp"/></Relationships>
</file>

<file path=ppt/slides/_rels/slide4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2.emf"/><Relationship Id="rId7" Type="http://schemas.microsoft.com/office/2007/relationships/hdphoto" Target="../media/hdphoto4.wdp"/><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5.png"/><Relationship Id="rId11" Type="http://schemas.microsoft.com/office/2007/relationships/hdphoto" Target="../media/hdphoto6.wdp"/><Relationship Id="rId5" Type="http://schemas.openxmlformats.org/officeDocument/2006/relationships/image" Target="../media/image54.jpeg"/><Relationship Id="rId10" Type="http://schemas.openxmlformats.org/officeDocument/2006/relationships/image" Target="../media/image57.png"/><Relationship Id="rId4" Type="http://schemas.openxmlformats.org/officeDocument/2006/relationships/image" Target="../media/image3.emf"/><Relationship Id="rId9" Type="http://schemas.microsoft.com/office/2007/relationships/hdphoto" Target="../media/hdphoto5.wdp"/></Relationships>
</file>

<file path=ppt/slides/_rels/slide44.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2.emf"/><Relationship Id="rId7" Type="http://schemas.openxmlformats.org/officeDocument/2006/relationships/diagramQuickStyle" Target="../diagrams/quickStyle6.xml"/><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3.emf"/><Relationship Id="rId9" Type="http://schemas.microsoft.com/office/2007/relationships/diagramDrawing" Target="../diagrams/drawing6.xml"/></Relationships>
</file>

<file path=ppt/slides/_rels/slide4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3.emf"/></Relationships>
</file>

<file path=ppt/slides/_rels/slide4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8" Type="http://schemas.openxmlformats.org/officeDocument/2006/relationships/chart" Target="../charts/chart8.xml"/><Relationship Id="rId3" Type="http://schemas.openxmlformats.org/officeDocument/2006/relationships/chart" Target="../charts/chart3.xml"/><Relationship Id="rId7" Type="http://schemas.openxmlformats.org/officeDocument/2006/relationships/chart" Target="../charts/chart7.xml"/><Relationship Id="rId2" Type="http://schemas.openxmlformats.org/officeDocument/2006/relationships/chart" Target="../charts/chart2.xml"/><Relationship Id="rId1" Type="http://schemas.openxmlformats.org/officeDocument/2006/relationships/slideLayout" Target="../slideLayouts/slideLayout13.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 Id="rId9" Type="http://schemas.openxmlformats.org/officeDocument/2006/relationships/chart" Target="../charts/chart9.xml"/></Relationships>
</file>

<file path=ppt/slides/_rels/slide4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3.xml"/><Relationship Id="rId13" Type="http://schemas.openxmlformats.org/officeDocument/2006/relationships/diagramColors" Target="../diagrams/colors4.xml"/><Relationship Id="rId3" Type="http://schemas.openxmlformats.org/officeDocument/2006/relationships/image" Target="../media/image2.emf"/><Relationship Id="rId7" Type="http://schemas.openxmlformats.org/officeDocument/2006/relationships/diagramQuickStyle" Target="../diagrams/quickStyle3.xml"/><Relationship Id="rId12" Type="http://schemas.openxmlformats.org/officeDocument/2006/relationships/diagramQuickStyle" Target="../diagrams/quickStyle4.xml"/><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diagramLayout" Target="../diagrams/layout3.xml"/><Relationship Id="rId11" Type="http://schemas.openxmlformats.org/officeDocument/2006/relationships/diagramLayout" Target="../diagrams/layout4.xml"/><Relationship Id="rId5" Type="http://schemas.openxmlformats.org/officeDocument/2006/relationships/diagramData" Target="../diagrams/data3.xml"/><Relationship Id="rId10" Type="http://schemas.openxmlformats.org/officeDocument/2006/relationships/diagramData" Target="../diagrams/data4.xml"/><Relationship Id="rId4" Type="http://schemas.openxmlformats.org/officeDocument/2006/relationships/image" Target="../media/image3.emf"/><Relationship Id="rId9" Type="http://schemas.microsoft.com/office/2007/relationships/diagramDrawing" Target="../diagrams/drawing3.xml"/><Relationship Id="rId14" Type="http://schemas.microsoft.com/office/2007/relationships/diagramDrawing" Target="../diagrams/drawing4.xml"/></Relationships>
</file>

<file path=ppt/slides/_rels/slide5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5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5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5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5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5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5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5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3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3.emf"/></Relationships>
</file>

<file path=ppt/slides/_rels/slide5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31.xml"/><Relationship Id="rId6" Type="http://schemas.openxmlformats.org/officeDocument/2006/relationships/image" Target="../media/image63.emf"/><Relationship Id="rId5" Type="http://schemas.openxmlformats.org/officeDocument/2006/relationships/image" Target="../media/image62.emf"/><Relationship Id="rId4" Type="http://schemas.openxmlformats.org/officeDocument/2006/relationships/image" Target="../media/image3.emf"/></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6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3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3.emf"/></Relationships>
</file>

<file path=ppt/slides/_rels/slide6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31.xml"/><Relationship Id="rId6" Type="http://schemas.openxmlformats.org/officeDocument/2006/relationships/image" Target="../media/image67.emf"/><Relationship Id="rId5" Type="http://schemas.openxmlformats.org/officeDocument/2006/relationships/image" Target="../media/image66.emf"/><Relationship Id="rId4" Type="http://schemas.openxmlformats.org/officeDocument/2006/relationships/image" Target="../media/image3.emf"/></Relationships>
</file>

<file path=ppt/slides/_rels/slide6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3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3.emf"/></Relationships>
</file>

<file path=ppt/slides/_rels/slide6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31.xml"/><Relationship Id="rId5" Type="http://schemas.openxmlformats.org/officeDocument/2006/relationships/image" Target="../media/image70.png"/><Relationship Id="rId4" Type="http://schemas.openxmlformats.org/officeDocument/2006/relationships/image" Target="../media/image3.emf"/></Relationships>
</file>

<file path=ppt/slides/_rels/slide6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65.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emf"/><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7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75.png"/><Relationship Id="rId4" Type="http://schemas.openxmlformats.org/officeDocument/2006/relationships/image" Target="../media/image3.emf"/></Relationships>
</file>

<file path=ppt/slides/_rels/slide7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7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chart" Target="../charts/chart10.xml"/><Relationship Id="rId4" Type="http://schemas.openxmlformats.org/officeDocument/2006/relationships/image" Target="../media/image3.emf"/></Relationships>
</file>

<file path=ppt/slides/_rels/slide77.xml.rels><?xml version="1.0" encoding="UTF-8" standalone="yes"?>
<Relationships xmlns="http://schemas.openxmlformats.org/package/2006/relationships"><Relationship Id="rId8" Type="http://schemas.openxmlformats.org/officeDocument/2006/relationships/image" Target="cid:image002.jpg@01D3A1BE.C7389A30" TargetMode="External"/><Relationship Id="rId3" Type="http://schemas.openxmlformats.org/officeDocument/2006/relationships/image" Target="../media/image2.emf"/><Relationship Id="rId7" Type="http://schemas.openxmlformats.org/officeDocument/2006/relationships/image" Target="../media/image77.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cid:image001.jpg@01D3A1BE.C7389A30" TargetMode="External"/><Relationship Id="rId5" Type="http://schemas.openxmlformats.org/officeDocument/2006/relationships/image" Target="../media/image76.jpeg"/><Relationship Id="rId4" Type="http://schemas.openxmlformats.org/officeDocument/2006/relationships/image" Target="../media/image3.emf"/></Relationships>
</file>

<file path=ppt/slides/_rels/slide78.xml.rels><?xml version="1.0" encoding="UTF-8" standalone="yes"?>
<Relationships xmlns="http://schemas.openxmlformats.org/package/2006/relationships"><Relationship Id="rId8" Type="http://schemas.openxmlformats.org/officeDocument/2006/relationships/diagramColors" Target="../diagrams/colors8.xml"/><Relationship Id="rId13" Type="http://schemas.openxmlformats.org/officeDocument/2006/relationships/diagramColors" Target="../diagrams/colors9.xml"/><Relationship Id="rId3" Type="http://schemas.openxmlformats.org/officeDocument/2006/relationships/image" Target="../media/image2.emf"/><Relationship Id="rId7" Type="http://schemas.openxmlformats.org/officeDocument/2006/relationships/diagramQuickStyle" Target="../diagrams/quickStyle8.xml"/><Relationship Id="rId12" Type="http://schemas.openxmlformats.org/officeDocument/2006/relationships/diagramQuickStyle" Target="../diagrams/quickStyle9.xml"/><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diagramLayout" Target="../diagrams/layout8.xml"/><Relationship Id="rId11" Type="http://schemas.openxmlformats.org/officeDocument/2006/relationships/diagramLayout" Target="../diagrams/layout9.xml"/><Relationship Id="rId5" Type="http://schemas.openxmlformats.org/officeDocument/2006/relationships/diagramData" Target="../diagrams/data8.xml"/><Relationship Id="rId10" Type="http://schemas.openxmlformats.org/officeDocument/2006/relationships/diagramData" Target="../diagrams/data9.xml"/><Relationship Id="rId4" Type="http://schemas.openxmlformats.org/officeDocument/2006/relationships/image" Target="../media/image3.emf"/><Relationship Id="rId9" Type="http://schemas.microsoft.com/office/2007/relationships/diagramDrawing" Target="../diagrams/drawing8.xml"/><Relationship Id="rId14" Type="http://schemas.microsoft.com/office/2007/relationships/diagramDrawing" Target="../diagrams/drawing9.xml"/></Relationships>
</file>

<file path=ppt/slides/_rels/slide7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78.png"/><Relationship Id="rId4" Type="http://schemas.openxmlformats.org/officeDocument/2006/relationships/image" Target="../media/image3.emf"/></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8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8.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79.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t="8398" r="1552" b="8577"/>
          <a:stretch/>
        </p:blipFill>
        <p:spPr>
          <a:xfrm>
            <a:off x="1" y="-4533"/>
            <a:ext cx="9144000" cy="5143501"/>
          </a:xfrm>
          <a:prstGeom prst="rect">
            <a:avLst/>
          </a:prstGeom>
        </p:spPr>
      </p:pic>
      <p:sp>
        <p:nvSpPr>
          <p:cNvPr id="18" name="CuadroTexto 17"/>
          <p:cNvSpPr txBox="1"/>
          <p:nvPr/>
        </p:nvSpPr>
        <p:spPr>
          <a:xfrm>
            <a:off x="9091083" y="2042583"/>
            <a:ext cx="184666" cy="369332"/>
          </a:xfrm>
          <a:prstGeom prst="rect">
            <a:avLst/>
          </a:prstGeom>
          <a:noFill/>
        </p:spPr>
        <p:txBody>
          <a:bodyPr wrap="none" rtlCol="0">
            <a:spAutoFit/>
          </a:bodyPr>
          <a:lstStyle/>
          <a:p>
            <a:endParaRPr lang="es-ES" dirty="0">
              <a:latin typeface="Helvetica Neue LT Std 47 Light Condensed"/>
            </a:endParaRPr>
          </a:p>
        </p:txBody>
      </p:sp>
      <p:pic>
        <p:nvPicPr>
          <p:cNvPr id="22" name="Imagen 21"/>
          <p:cNvPicPr>
            <a:picLocks noChangeAspect="1"/>
          </p:cNvPicPr>
          <p:nvPr/>
        </p:nvPicPr>
        <p:blipFill>
          <a:blip r:embed="rId3"/>
          <a:stretch>
            <a:fillRect/>
          </a:stretch>
        </p:blipFill>
        <p:spPr>
          <a:xfrm>
            <a:off x="403914" y="286008"/>
            <a:ext cx="431292" cy="252984"/>
          </a:xfrm>
          <a:prstGeom prst="rect">
            <a:avLst/>
          </a:prstGeom>
        </p:spPr>
      </p:pic>
      <p:sp>
        <p:nvSpPr>
          <p:cNvPr id="3" name="Rectángulo 2"/>
          <p:cNvSpPr/>
          <p:nvPr/>
        </p:nvSpPr>
        <p:spPr>
          <a:xfrm>
            <a:off x="1360419" y="723924"/>
            <a:ext cx="7136310" cy="1138773"/>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3400" b="1" i="0" u="none" strike="noStrike" kern="0" cap="none" spc="0" normalizeH="0" baseline="0" noProof="0" dirty="0">
                <a:ln>
                  <a:noFill/>
                </a:ln>
                <a:solidFill>
                  <a:schemeClr val="bg1"/>
                </a:solidFill>
                <a:effectLst/>
                <a:uLnTx/>
                <a:uFillTx/>
                <a:latin typeface="Helvetica Condensed"/>
                <a:ea typeface="+mj-ea"/>
                <a:cs typeface="Arial" pitchFamily="34" charset="0"/>
              </a:rPr>
              <a:t>MEMORIA ANUAL 2017</a:t>
            </a:r>
          </a:p>
          <a:p>
            <a:pPr marL="0" marR="0" lvl="0" indent="0" algn="ctr" defTabSz="914400" eaLnBrk="1" fontAlgn="auto" latinLnBrk="0" hangingPunct="1">
              <a:lnSpc>
                <a:spcPct val="100000"/>
              </a:lnSpc>
              <a:spcBef>
                <a:spcPts val="0"/>
              </a:spcBef>
              <a:spcAft>
                <a:spcPts val="0"/>
              </a:spcAft>
              <a:buClrTx/>
              <a:buSzTx/>
              <a:buFontTx/>
              <a:buNone/>
              <a:tabLst/>
              <a:defRPr/>
            </a:pPr>
            <a:r>
              <a:rPr lang="es-ES" sz="3400" b="1" kern="0" dirty="0">
                <a:solidFill>
                  <a:schemeClr val="bg1"/>
                </a:solidFill>
                <a:latin typeface="Helvetica Condensed"/>
                <a:ea typeface="+mj-ea"/>
                <a:cs typeface="Arial" pitchFamily="34" charset="0"/>
              </a:rPr>
              <a:t>AEROPUERTOS DEL PERÚ</a:t>
            </a:r>
          </a:p>
        </p:txBody>
      </p:sp>
    </p:spTree>
    <p:extLst>
      <p:ext uri="{BB962C8B-B14F-4D97-AF65-F5344CB8AC3E}">
        <p14:creationId xmlns:p14="http://schemas.microsoft.com/office/powerpoint/2010/main" val="3097302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Agrupar 28"/>
          <p:cNvGrpSpPr/>
          <p:nvPr/>
        </p:nvGrpSpPr>
        <p:grpSpPr>
          <a:xfrm>
            <a:off x="0" y="0"/>
            <a:ext cx="9144000" cy="5143500"/>
            <a:chOff x="0" y="0"/>
            <a:chExt cx="9144000" cy="5143500"/>
          </a:xfrm>
        </p:grpSpPr>
        <p:pic>
          <p:nvPicPr>
            <p:cNvPr id="30" name="Imagen 29" descr="IMG_4885-fondo.jpg"/>
            <p:cNvPicPr>
              <a:picLocks noChangeAspect="1"/>
            </p:cNvPicPr>
            <p:nvPr/>
          </p:nvPicPr>
          <p:blipFill rotWithShape="1">
            <a:blip r:embed="rId2">
              <a:extLst>
                <a:ext uri="{28A0092B-C50C-407E-A947-70E740481C1C}">
                  <a14:useLocalDpi xmlns:a14="http://schemas.microsoft.com/office/drawing/2010/main" val="0"/>
                </a:ext>
              </a:extLst>
            </a:blip>
            <a:srcRect t="13577" r="1055" b="2980"/>
            <a:stretch/>
          </p:blipFill>
          <p:spPr>
            <a:xfrm>
              <a:off x="0" y="0"/>
              <a:ext cx="9144000" cy="5143500"/>
            </a:xfrm>
            <a:prstGeom prst="rect">
              <a:avLst/>
            </a:prstGeom>
          </p:spPr>
        </p:pic>
        <p:sp>
          <p:nvSpPr>
            <p:cNvPr id="31" name="Rectángulo 30"/>
            <p:cNvSpPr/>
            <p:nvPr/>
          </p:nvSpPr>
          <p:spPr>
            <a:xfrm>
              <a:off x="109214" y="103489"/>
              <a:ext cx="8925572" cy="49365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s-ES" dirty="0">
                <a:solidFill>
                  <a:prstClr val="white"/>
                </a:solidFill>
              </a:endParaRPr>
            </a:p>
          </p:txBody>
        </p:sp>
      </p:grpSp>
      <p:pic>
        <p:nvPicPr>
          <p:cNvPr id="28" name="Imagen 27"/>
          <p:cNvPicPr>
            <a:picLocks noChangeAspect="1"/>
          </p:cNvPicPr>
          <p:nvPr/>
        </p:nvPicPr>
        <p:blipFill>
          <a:blip r:embed="rId3"/>
          <a:stretch>
            <a:fillRect/>
          </a:stretch>
        </p:blipFill>
        <p:spPr>
          <a:xfrm>
            <a:off x="403914" y="286008"/>
            <a:ext cx="431292" cy="252984"/>
          </a:xfrm>
          <a:prstGeom prst="rect">
            <a:avLst/>
          </a:prstGeom>
        </p:spPr>
      </p:pic>
      <p:pic>
        <p:nvPicPr>
          <p:cNvPr id="13" name="Imagen 12"/>
          <p:cNvPicPr>
            <a:picLocks noChangeAspect="1"/>
          </p:cNvPicPr>
          <p:nvPr/>
        </p:nvPicPr>
        <p:blipFill>
          <a:blip r:embed="rId4"/>
          <a:stretch>
            <a:fillRect/>
          </a:stretch>
        </p:blipFill>
        <p:spPr>
          <a:xfrm>
            <a:off x="403914" y="4750133"/>
            <a:ext cx="526492" cy="107998"/>
          </a:xfrm>
          <a:prstGeom prst="rect">
            <a:avLst/>
          </a:prstGeom>
        </p:spPr>
      </p:pic>
      <p:cxnSp>
        <p:nvCxnSpPr>
          <p:cNvPr id="18" name="Conector recto 17"/>
          <p:cNvCxnSpPr/>
          <p:nvPr/>
        </p:nvCxnSpPr>
        <p:spPr>
          <a:xfrm>
            <a:off x="334860" y="2476540"/>
            <a:ext cx="2392449"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uadroTexto 16"/>
          <p:cNvSpPr txBox="1"/>
          <p:nvPr/>
        </p:nvSpPr>
        <p:spPr>
          <a:xfrm>
            <a:off x="258182" y="1999497"/>
            <a:ext cx="2812333" cy="367793"/>
          </a:xfrm>
          <a:prstGeom prst="rect">
            <a:avLst/>
          </a:prstGeom>
          <a:noFill/>
        </p:spPr>
        <p:txBody>
          <a:bodyPr wrap="square" rtlCol="0">
            <a:spAutoFit/>
          </a:bodyPr>
          <a:lstStyle/>
          <a:p>
            <a:pPr>
              <a:lnSpc>
                <a:spcPct val="80000"/>
              </a:lnSpc>
              <a:defRPr/>
            </a:pPr>
            <a:r>
              <a:rPr lang="es-PE" sz="2200" b="1" dirty="0">
                <a:cs typeface="Arial" pitchFamily="34" charset="0"/>
              </a:rPr>
              <a:t>1.2. Ingeniería</a:t>
            </a:r>
            <a:endParaRPr lang="es-ES" sz="2200" b="1" dirty="0">
              <a:solidFill>
                <a:srgbClr val="679633"/>
              </a:solidFill>
              <a:latin typeface="Helvetica Condensed" panose="020B0606020202030204" pitchFamily="34" charset="0"/>
              <a:cs typeface="HelveticaNeueLT Std Hvy Cn"/>
            </a:endParaRPr>
          </a:p>
        </p:txBody>
      </p:sp>
      <p:sp>
        <p:nvSpPr>
          <p:cNvPr id="21" name="1 Título"/>
          <p:cNvSpPr>
            <a:spLocks noGrp="1"/>
          </p:cNvSpPr>
          <p:nvPr>
            <p:ph type="ctrTitle" sz="quarter"/>
          </p:nvPr>
        </p:nvSpPr>
        <p:spPr>
          <a:xfrm>
            <a:off x="3070515" y="210726"/>
            <a:ext cx="5888550" cy="504453"/>
          </a:xfrm>
        </p:spPr>
        <p:txBody>
          <a:bodyPr>
            <a:normAutofit fontScale="90000"/>
          </a:bodyPr>
          <a:lstStyle/>
          <a:p>
            <a:pPr algn="just"/>
            <a:r>
              <a:rPr lang="es-PE" sz="1800" b="1" dirty="0">
                <a:latin typeface="Helvetica Condensed" panose="020B0606020202030204"/>
              </a:rPr>
              <a:t>i. Estudios relacionados a las Obras de los PRMLA	4/7</a:t>
            </a:r>
          </a:p>
        </p:txBody>
      </p:sp>
      <p:sp>
        <p:nvSpPr>
          <p:cNvPr id="22" name="2 Subtítulo"/>
          <p:cNvSpPr>
            <a:spLocks noGrp="1"/>
          </p:cNvSpPr>
          <p:nvPr>
            <p:ph type="subTitle" sz="quarter" idx="1"/>
          </p:nvPr>
        </p:nvSpPr>
        <p:spPr>
          <a:xfrm>
            <a:off x="2836523" y="715179"/>
            <a:ext cx="6122542" cy="4121685"/>
          </a:xfrm>
        </p:spPr>
        <p:txBody>
          <a:bodyPr>
            <a:noAutofit/>
          </a:bodyPr>
          <a:lstStyle/>
          <a:p>
            <a:pPr algn="just">
              <a:spcBef>
                <a:spcPts val="0"/>
              </a:spcBef>
            </a:pPr>
            <a:r>
              <a:rPr lang="es-PE" sz="1200" b="1" u="sng" dirty="0">
                <a:solidFill>
                  <a:schemeClr val="tx1"/>
                </a:solidFill>
                <a:latin typeface="Helvetica Condensed" panose="020B0606020202030204"/>
                <a:cs typeface="Arial" pitchFamily="34" charset="0"/>
              </a:rPr>
              <a:t>Aeropuerto de Talara</a:t>
            </a:r>
            <a:r>
              <a:rPr lang="es-PE" sz="1200" b="1" dirty="0">
                <a:solidFill>
                  <a:schemeClr val="tx1"/>
                </a:solidFill>
                <a:latin typeface="Helvetica Condensed" panose="020B0606020202030204"/>
                <a:cs typeface="Arial" pitchFamily="34" charset="0"/>
              </a:rPr>
              <a:t>:</a:t>
            </a:r>
          </a:p>
          <a:p>
            <a:pPr algn="just">
              <a:spcBef>
                <a:spcPts val="0"/>
              </a:spcBef>
            </a:pPr>
            <a:endParaRPr lang="es-PE" sz="900" b="1" dirty="0">
              <a:solidFill>
                <a:schemeClr val="tx1"/>
              </a:solidFill>
              <a:latin typeface="Helvetica Condensed" panose="020B0606020202030204"/>
              <a:cs typeface="Arial" pitchFamily="34" charset="0"/>
            </a:endParaRPr>
          </a:p>
          <a:p>
            <a:pPr marL="171450" lvl="0" indent="-171450" algn="just">
              <a:spcBef>
                <a:spcPts val="0"/>
              </a:spcBef>
              <a:buFontTx/>
              <a:buChar char="-"/>
            </a:pPr>
            <a:r>
              <a:rPr lang="es-PE" sz="1000" dirty="0">
                <a:solidFill>
                  <a:schemeClr val="tx1"/>
                </a:solidFill>
                <a:latin typeface="Helvetica Condensed" panose="020B0606020202030204"/>
              </a:rPr>
              <a:t>Mediante </a:t>
            </a:r>
            <a:r>
              <a:rPr lang="es-ES" sz="1000" dirty="0">
                <a:solidFill>
                  <a:schemeClr val="tx1"/>
                </a:solidFill>
                <a:latin typeface="Helvetica Condensed" panose="020B0606020202030204"/>
              </a:rPr>
              <a:t>Carta N° 618-2017-GR-AdP, de fecha 26.07.2017, </a:t>
            </a:r>
            <a:r>
              <a:rPr lang="es-ES" sz="1000" dirty="0">
                <a:solidFill>
                  <a:schemeClr val="tx2"/>
                </a:solidFill>
                <a:latin typeface="Helvetica Condensed" panose="020B0606020202030204"/>
              </a:rPr>
              <a:t>AdP reingresó a la DGAC la.</a:t>
            </a:r>
            <a:r>
              <a:rPr lang="es-ES" sz="1000" i="1" dirty="0">
                <a:solidFill>
                  <a:schemeClr val="tx2"/>
                </a:solidFill>
                <a:latin typeface="Helvetica Condensed" panose="020B0606020202030204"/>
              </a:rPr>
              <a:t> Actualización del Programa de Rehabilitación y Mejoramiento del Lado Aire (PRMLA) del Aeropuerto de Talara.</a:t>
            </a:r>
          </a:p>
          <a:p>
            <a:pPr marL="171450" lvl="0" indent="-171450" algn="just">
              <a:spcBef>
                <a:spcPts val="0"/>
              </a:spcBef>
              <a:buFontTx/>
              <a:buChar char="-"/>
            </a:pPr>
            <a:endParaRPr lang="es-PE" sz="1000" dirty="0">
              <a:solidFill>
                <a:schemeClr val="tx2"/>
              </a:solidFill>
              <a:latin typeface="Helvetica Condensed" panose="020B0606020202030204"/>
            </a:endParaRPr>
          </a:p>
          <a:p>
            <a:pPr marL="171450" indent="-171450" algn="just">
              <a:spcBef>
                <a:spcPts val="0"/>
              </a:spcBef>
              <a:buFontTx/>
              <a:buChar char="-"/>
            </a:pPr>
            <a:r>
              <a:rPr lang="es-PE" sz="1000" dirty="0">
                <a:solidFill>
                  <a:schemeClr val="tx2"/>
                </a:solidFill>
                <a:latin typeface="Helvetica Condensed" panose="020B0606020202030204"/>
              </a:rPr>
              <a:t>Mediante el </a:t>
            </a:r>
            <a:r>
              <a:rPr lang="es-ES" sz="1000" dirty="0">
                <a:solidFill>
                  <a:schemeClr val="tx2"/>
                </a:solidFill>
                <a:latin typeface="Helvetica Condensed" panose="020B0606020202030204"/>
              </a:rPr>
              <a:t>Oficio </a:t>
            </a:r>
            <a:r>
              <a:rPr lang="es-ES" sz="1000" dirty="0" err="1">
                <a:solidFill>
                  <a:schemeClr val="tx2"/>
                </a:solidFill>
                <a:latin typeface="Helvetica Condensed" panose="020B0606020202030204"/>
              </a:rPr>
              <a:t>N°</a:t>
            </a:r>
            <a:r>
              <a:rPr lang="es-ES" sz="1000" dirty="0">
                <a:solidFill>
                  <a:schemeClr val="tx2"/>
                </a:solidFill>
                <a:latin typeface="Helvetica Condensed" panose="020B0606020202030204"/>
              </a:rPr>
              <a:t> 578-2017-MTC/12.08, de fecha el 06.10.2017, el MTC emitió observaciones </a:t>
            </a:r>
            <a:r>
              <a:rPr lang="es-PE" sz="1000" dirty="0">
                <a:solidFill>
                  <a:schemeClr val="tx2"/>
                </a:solidFill>
                <a:latin typeface="Helvetica Condensed" panose="020B0606020202030204"/>
              </a:rPr>
              <a:t>a la actualización del PRMLA de Talara</a:t>
            </a:r>
            <a:r>
              <a:rPr lang="es-ES" sz="1000" dirty="0">
                <a:solidFill>
                  <a:schemeClr val="tx2"/>
                </a:solidFill>
                <a:latin typeface="Helvetica Condensed" panose="020B0606020202030204"/>
              </a:rPr>
              <a:t>, las mismas que fueron levantadas por </a:t>
            </a:r>
            <a:r>
              <a:rPr lang="es-ES" sz="1000" dirty="0" err="1">
                <a:solidFill>
                  <a:schemeClr val="tx2"/>
                </a:solidFill>
                <a:latin typeface="Helvetica Condensed" panose="020B0606020202030204"/>
              </a:rPr>
              <a:t>AdP</a:t>
            </a:r>
            <a:r>
              <a:rPr lang="es-ES" sz="1000" dirty="0">
                <a:solidFill>
                  <a:schemeClr val="tx2"/>
                </a:solidFill>
                <a:latin typeface="Helvetica Condensed" panose="020B0606020202030204"/>
              </a:rPr>
              <a:t> </a:t>
            </a:r>
            <a:r>
              <a:rPr lang="es-PE" sz="1000" dirty="0">
                <a:solidFill>
                  <a:schemeClr val="tx1"/>
                </a:solidFill>
                <a:latin typeface="Helvetica Condensed" panose="020B0606020202030204"/>
              </a:rPr>
              <a:t>con Carta N°1135-2017-GR-AdP, de fecha 12.12.2017</a:t>
            </a:r>
            <a:r>
              <a:rPr lang="es-ES" sz="1000" dirty="0">
                <a:solidFill>
                  <a:schemeClr val="tx1"/>
                </a:solidFill>
                <a:latin typeface="Helvetica Condensed" panose="020B0606020202030204"/>
              </a:rPr>
              <a:t>.</a:t>
            </a:r>
          </a:p>
          <a:p>
            <a:pPr algn="just">
              <a:spcBef>
                <a:spcPts val="0"/>
              </a:spcBef>
            </a:pPr>
            <a:endParaRPr lang="es-ES" sz="1000" dirty="0">
              <a:solidFill>
                <a:schemeClr val="tx1"/>
              </a:solidFill>
              <a:latin typeface="Helvetica Condensed" panose="020B0606020202030204"/>
            </a:endParaRPr>
          </a:p>
          <a:p>
            <a:pPr marL="171450" lvl="1" indent="-171450" algn="just">
              <a:spcBef>
                <a:spcPts val="0"/>
              </a:spcBef>
              <a:buFontTx/>
              <a:buChar char="-"/>
            </a:pPr>
            <a:r>
              <a:rPr lang="es-PE" sz="1000" dirty="0">
                <a:solidFill>
                  <a:schemeClr val="tx1"/>
                </a:solidFill>
                <a:latin typeface="Helvetica Condensed" panose="020B0606020202030204"/>
              </a:rPr>
              <a:t>Con Carta N°217-2017-GR-AdP, de fecha 17.04.2017, </a:t>
            </a:r>
            <a:r>
              <a:rPr lang="es-PE" sz="1000" dirty="0">
                <a:solidFill>
                  <a:schemeClr val="tx2"/>
                </a:solidFill>
                <a:latin typeface="Helvetica Condensed" panose="020B0606020202030204"/>
              </a:rPr>
              <a:t>presentamos al MTC el Programa Multianual de Inversiones (PMI), el cual incorpora la </a:t>
            </a:r>
            <a:r>
              <a:rPr lang="es-PE" sz="1000" i="1" dirty="0">
                <a:solidFill>
                  <a:schemeClr val="tx2"/>
                </a:solidFill>
                <a:latin typeface="Helvetica Condensed" panose="020B0606020202030204"/>
              </a:rPr>
              <a:t>Rehabilitación del Lado Aire del Aeropuerto de Talara</a:t>
            </a:r>
            <a:r>
              <a:rPr lang="es-PE" sz="1000" dirty="0">
                <a:solidFill>
                  <a:schemeClr val="tx2"/>
                </a:solidFill>
                <a:latin typeface="Helvetica Condensed" panose="020B0606020202030204"/>
              </a:rPr>
              <a:t> como Inversión de Rehabilitación.</a:t>
            </a:r>
          </a:p>
          <a:p>
            <a:pPr marL="171450" lvl="1" indent="-171450" algn="just">
              <a:spcBef>
                <a:spcPts val="0"/>
              </a:spcBef>
              <a:buFontTx/>
              <a:buChar char="-"/>
            </a:pPr>
            <a:endParaRPr lang="es-PE" sz="1000" dirty="0">
              <a:solidFill>
                <a:schemeClr val="tx2"/>
              </a:solidFill>
              <a:latin typeface="Helvetica Condensed" panose="020B0606020202030204"/>
            </a:endParaRPr>
          </a:p>
          <a:p>
            <a:pPr marL="171450" lvl="1" indent="-171450" algn="just">
              <a:spcBef>
                <a:spcPts val="0"/>
              </a:spcBef>
              <a:buFontTx/>
              <a:buChar char="-"/>
            </a:pPr>
            <a:r>
              <a:rPr lang="es-PE" sz="1000" dirty="0">
                <a:solidFill>
                  <a:schemeClr val="tx1"/>
                </a:solidFill>
                <a:latin typeface="Helvetica Condensed" panose="020B0606020202030204"/>
              </a:rPr>
              <a:t>Con Oficio N°164-2017-MTC/12.08, de fecha 04.07.2017, </a:t>
            </a:r>
            <a:r>
              <a:rPr lang="es-PE" sz="1000" dirty="0">
                <a:solidFill>
                  <a:schemeClr val="tx2"/>
                </a:solidFill>
                <a:latin typeface="Helvetica Condensed" panose="020B0606020202030204"/>
              </a:rPr>
              <a:t>MTC comunica que el PMI 2017 de AdP, fue derivado a la DGCT, a fin de que se incorpore al PMI del MTC.</a:t>
            </a:r>
          </a:p>
          <a:p>
            <a:pPr marL="171450" lvl="1" indent="-171450" algn="just">
              <a:spcBef>
                <a:spcPts val="0"/>
              </a:spcBef>
              <a:buFontTx/>
              <a:buChar char="-"/>
            </a:pPr>
            <a:endParaRPr lang="es-PE" sz="1000" dirty="0">
              <a:solidFill>
                <a:schemeClr val="tx1"/>
              </a:solidFill>
              <a:latin typeface="Helvetica Condensed" panose="020B0606020202030204"/>
            </a:endParaRPr>
          </a:p>
          <a:p>
            <a:pPr marL="171450" lvl="1" indent="-171450" algn="just">
              <a:spcBef>
                <a:spcPts val="0"/>
              </a:spcBef>
              <a:buFontTx/>
              <a:buChar char="-"/>
            </a:pPr>
            <a:r>
              <a:rPr lang="es-PE" sz="1000" dirty="0">
                <a:solidFill>
                  <a:schemeClr val="tx1"/>
                </a:solidFill>
                <a:latin typeface="Helvetica Condensed" panose="020B0606020202030204"/>
              </a:rPr>
              <a:t>Con Oficio N°0190-2017-MTC/12.08, de fecha 07.08.2017, </a:t>
            </a:r>
            <a:r>
              <a:rPr lang="es-PE" sz="1000" dirty="0">
                <a:solidFill>
                  <a:schemeClr val="tx2"/>
                </a:solidFill>
                <a:latin typeface="Helvetica Condensed" panose="020B0606020202030204"/>
              </a:rPr>
              <a:t>DGAC comunicó a AdP que </a:t>
            </a:r>
            <a:r>
              <a:rPr lang="es-PE" sz="1000" dirty="0">
                <a:solidFill>
                  <a:schemeClr val="tx1"/>
                </a:solidFill>
                <a:latin typeface="Helvetica Condensed" panose="020B0606020202030204"/>
              </a:rPr>
              <a:t>mediante Resolución Ministerial N° 368-2017-MTC/01, de fecha 16.05.2017,</a:t>
            </a:r>
            <a:r>
              <a:rPr lang="es-PE" sz="1000" dirty="0">
                <a:solidFill>
                  <a:schemeClr val="tx2"/>
                </a:solidFill>
                <a:latin typeface="Helvetica Condensed" panose="020B0606020202030204"/>
              </a:rPr>
              <a:t> se aprobó el PMI del sector transportes y comunicaciones para el periodo 2018-2020, el cual incluye la relación de intervenciones propuestas por AdP mediante la Carta N° 217-2017-GR-AdP.</a:t>
            </a:r>
          </a:p>
          <a:p>
            <a:pPr marL="171450" lvl="1" indent="-171450" algn="just">
              <a:spcBef>
                <a:spcPts val="0"/>
              </a:spcBef>
              <a:buFontTx/>
              <a:buChar char="-"/>
            </a:pPr>
            <a:endParaRPr lang="es-PE" sz="1000" dirty="0">
              <a:solidFill>
                <a:schemeClr val="tx1"/>
              </a:solidFill>
              <a:latin typeface="Helvetica Condensed" panose="020B0606020202030204"/>
            </a:endParaRPr>
          </a:p>
          <a:p>
            <a:pPr marL="171450" lvl="1" indent="-171450" algn="just">
              <a:spcBef>
                <a:spcPts val="0"/>
              </a:spcBef>
              <a:buFontTx/>
              <a:buChar char="-"/>
            </a:pPr>
            <a:r>
              <a:rPr lang="es-PE" sz="1000" b="1" dirty="0">
                <a:solidFill>
                  <a:schemeClr val="tx1"/>
                </a:solidFill>
                <a:latin typeface="Helvetica Condensed" panose="020B0606020202030204"/>
              </a:rPr>
              <a:t>Con Oficio N°3310-2017-MTC/25, de fecha 15.08.2017, el </a:t>
            </a:r>
            <a:r>
              <a:rPr lang="es-PE" sz="1000" b="1" dirty="0">
                <a:solidFill>
                  <a:schemeClr val="tx2"/>
                </a:solidFill>
                <a:latin typeface="Helvetica Condensed" panose="020B0606020202030204"/>
              </a:rPr>
              <a:t>MTC comunica la priorización de los proyectos e inversiones del Primer Grupo de Aeropuertos de Provincia de la República del Perú, señalando que el Aeropuerto de Talara deberá tener intervenciones asociadas al Programa de Mantenimiento Periódico (PMP). </a:t>
            </a:r>
            <a:r>
              <a:rPr lang="es-PE" sz="1000" dirty="0">
                <a:solidFill>
                  <a:schemeClr val="tx1"/>
                </a:solidFill>
                <a:latin typeface="Helvetica Condensed" panose="020B0606020202030204"/>
              </a:rPr>
              <a:t>De igual forma</a:t>
            </a:r>
            <a:r>
              <a:rPr lang="es-PE" sz="1000" b="1" dirty="0">
                <a:solidFill>
                  <a:schemeClr val="tx2"/>
                </a:solidFill>
                <a:latin typeface="Helvetica Condensed" panose="020B0606020202030204"/>
              </a:rPr>
              <a:t> solicita que el Concesionario inicie los estudios correspondientes al Proyecto de Inversión Pública (PIP).</a:t>
            </a:r>
          </a:p>
          <a:p>
            <a:pPr marL="171450" indent="-171450" algn="just">
              <a:spcBef>
                <a:spcPts val="0"/>
              </a:spcBef>
              <a:buFontTx/>
              <a:buChar char="-"/>
            </a:pPr>
            <a:endParaRPr lang="es-PE" sz="1100" dirty="0">
              <a:solidFill>
                <a:schemeClr val="tx2"/>
              </a:solidFill>
              <a:latin typeface="Helvetica Condensed" panose="020B0606020202030204"/>
            </a:endParaRPr>
          </a:p>
          <a:p>
            <a:pPr marL="171450" indent="-171450" algn="just">
              <a:spcBef>
                <a:spcPts val="0"/>
              </a:spcBef>
              <a:buFontTx/>
              <a:buChar char="-"/>
            </a:pPr>
            <a:endParaRPr lang="es-PE" sz="1100" dirty="0">
              <a:solidFill>
                <a:schemeClr val="tx1"/>
              </a:solidFill>
              <a:latin typeface="Helvetica Condensed" panose="020B0606020202030204"/>
            </a:endParaRPr>
          </a:p>
          <a:p>
            <a:pPr marL="171450" indent="-171450" algn="just">
              <a:spcBef>
                <a:spcPts val="0"/>
              </a:spcBef>
              <a:buFontTx/>
              <a:buChar char="-"/>
            </a:pPr>
            <a:endParaRPr lang="es-PE" sz="1100" dirty="0">
              <a:solidFill>
                <a:schemeClr val="tx1"/>
              </a:solidFill>
              <a:latin typeface="Helvetica Condensed" panose="020B0606020202030204"/>
            </a:endParaRPr>
          </a:p>
        </p:txBody>
      </p:sp>
    </p:spTree>
    <p:extLst>
      <p:ext uri="{BB962C8B-B14F-4D97-AF65-F5344CB8AC3E}">
        <p14:creationId xmlns:p14="http://schemas.microsoft.com/office/powerpoint/2010/main" val="961031456"/>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Agrupar 28"/>
          <p:cNvGrpSpPr/>
          <p:nvPr/>
        </p:nvGrpSpPr>
        <p:grpSpPr>
          <a:xfrm>
            <a:off x="0" y="0"/>
            <a:ext cx="9144000" cy="5143500"/>
            <a:chOff x="0" y="0"/>
            <a:chExt cx="9144000" cy="5143500"/>
          </a:xfrm>
        </p:grpSpPr>
        <p:pic>
          <p:nvPicPr>
            <p:cNvPr id="30" name="Imagen 29" descr="IMG_4885-fondo.jpg"/>
            <p:cNvPicPr>
              <a:picLocks noChangeAspect="1"/>
            </p:cNvPicPr>
            <p:nvPr/>
          </p:nvPicPr>
          <p:blipFill rotWithShape="1">
            <a:blip r:embed="rId2">
              <a:extLst>
                <a:ext uri="{28A0092B-C50C-407E-A947-70E740481C1C}">
                  <a14:useLocalDpi xmlns:a14="http://schemas.microsoft.com/office/drawing/2010/main" val="0"/>
                </a:ext>
              </a:extLst>
            </a:blip>
            <a:srcRect t="13577" r="1055" b="2980"/>
            <a:stretch/>
          </p:blipFill>
          <p:spPr>
            <a:xfrm>
              <a:off x="0" y="0"/>
              <a:ext cx="9144000" cy="5143500"/>
            </a:xfrm>
            <a:prstGeom prst="rect">
              <a:avLst/>
            </a:prstGeom>
          </p:spPr>
        </p:pic>
        <p:sp>
          <p:nvSpPr>
            <p:cNvPr id="31" name="Rectángulo 30"/>
            <p:cNvSpPr/>
            <p:nvPr/>
          </p:nvSpPr>
          <p:spPr>
            <a:xfrm>
              <a:off x="109214" y="103489"/>
              <a:ext cx="8925572" cy="49365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s-ES" dirty="0">
                <a:solidFill>
                  <a:prstClr val="white"/>
                </a:solidFill>
              </a:endParaRPr>
            </a:p>
          </p:txBody>
        </p:sp>
      </p:grpSp>
      <p:pic>
        <p:nvPicPr>
          <p:cNvPr id="28" name="Imagen 27"/>
          <p:cNvPicPr>
            <a:picLocks noChangeAspect="1"/>
          </p:cNvPicPr>
          <p:nvPr/>
        </p:nvPicPr>
        <p:blipFill>
          <a:blip r:embed="rId3"/>
          <a:stretch>
            <a:fillRect/>
          </a:stretch>
        </p:blipFill>
        <p:spPr>
          <a:xfrm>
            <a:off x="403914" y="286008"/>
            <a:ext cx="431292" cy="252984"/>
          </a:xfrm>
          <a:prstGeom prst="rect">
            <a:avLst/>
          </a:prstGeom>
        </p:spPr>
      </p:pic>
      <p:pic>
        <p:nvPicPr>
          <p:cNvPr id="13" name="Imagen 12"/>
          <p:cNvPicPr>
            <a:picLocks noChangeAspect="1"/>
          </p:cNvPicPr>
          <p:nvPr/>
        </p:nvPicPr>
        <p:blipFill>
          <a:blip r:embed="rId4"/>
          <a:stretch>
            <a:fillRect/>
          </a:stretch>
        </p:blipFill>
        <p:spPr>
          <a:xfrm>
            <a:off x="403914" y="4750133"/>
            <a:ext cx="526492" cy="107998"/>
          </a:xfrm>
          <a:prstGeom prst="rect">
            <a:avLst/>
          </a:prstGeom>
        </p:spPr>
      </p:pic>
      <p:cxnSp>
        <p:nvCxnSpPr>
          <p:cNvPr id="18" name="Conector recto 17"/>
          <p:cNvCxnSpPr/>
          <p:nvPr/>
        </p:nvCxnSpPr>
        <p:spPr>
          <a:xfrm>
            <a:off x="334860" y="2476540"/>
            <a:ext cx="2392449"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uadroTexto 16"/>
          <p:cNvSpPr txBox="1"/>
          <p:nvPr/>
        </p:nvSpPr>
        <p:spPr>
          <a:xfrm>
            <a:off x="258182" y="1999497"/>
            <a:ext cx="2812333" cy="367793"/>
          </a:xfrm>
          <a:prstGeom prst="rect">
            <a:avLst/>
          </a:prstGeom>
          <a:noFill/>
        </p:spPr>
        <p:txBody>
          <a:bodyPr wrap="square" rtlCol="0">
            <a:spAutoFit/>
          </a:bodyPr>
          <a:lstStyle/>
          <a:p>
            <a:pPr>
              <a:lnSpc>
                <a:spcPct val="80000"/>
              </a:lnSpc>
              <a:defRPr/>
            </a:pPr>
            <a:r>
              <a:rPr lang="es-PE" sz="2200" b="1" dirty="0">
                <a:cs typeface="Arial" pitchFamily="34" charset="0"/>
              </a:rPr>
              <a:t>1.2. Ingeniería</a:t>
            </a:r>
            <a:endParaRPr lang="es-ES" sz="2200" b="1" dirty="0">
              <a:solidFill>
                <a:srgbClr val="679633"/>
              </a:solidFill>
              <a:latin typeface="Helvetica Condensed" panose="020B0606020202030204" pitchFamily="34" charset="0"/>
              <a:cs typeface="HelveticaNeueLT Std Hvy Cn"/>
            </a:endParaRPr>
          </a:p>
        </p:txBody>
      </p:sp>
      <p:sp>
        <p:nvSpPr>
          <p:cNvPr id="21" name="1 Título"/>
          <p:cNvSpPr>
            <a:spLocks noGrp="1"/>
          </p:cNvSpPr>
          <p:nvPr>
            <p:ph type="ctrTitle" sz="quarter"/>
          </p:nvPr>
        </p:nvSpPr>
        <p:spPr>
          <a:xfrm>
            <a:off x="3070515" y="210726"/>
            <a:ext cx="5888550" cy="504453"/>
          </a:xfrm>
        </p:spPr>
        <p:txBody>
          <a:bodyPr>
            <a:normAutofit fontScale="90000"/>
          </a:bodyPr>
          <a:lstStyle/>
          <a:p>
            <a:pPr algn="l"/>
            <a:r>
              <a:rPr lang="es-PE" sz="1800" b="1" dirty="0">
                <a:latin typeface="Helvetica Condensed" panose="020B0606020202030204"/>
              </a:rPr>
              <a:t>i. Estudios relacionados a las Obras de los PRMLA	5/7</a:t>
            </a:r>
          </a:p>
        </p:txBody>
      </p:sp>
      <p:sp>
        <p:nvSpPr>
          <p:cNvPr id="22" name="2 Subtítulo"/>
          <p:cNvSpPr>
            <a:spLocks noGrp="1"/>
          </p:cNvSpPr>
          <p:nvPr>
            <p:ph type="subTitle" sz="quarter" idx="1"/>
          </p:nvPr>
        </p:nvSpPr>
        <p:spPr>
          <a:xfrm>
            <a:off x="2836523" y="797401"/>
            <a:ext cx="6122542" cy="4039463"/>
          </a:xfrm>
        </p:spPr>
        <p:txBody>
          <a:bodyPr>
            <a:noAutofit/>
          </a:bodyPr>
          <a:lstStyle/>
          <a:p>
            <a:pPr algn="just">
              <a:spcBef>
                <a:spcPts val="0"/>
              </a:spcBef>
            </a:pPr>
            <a:r>
              <a:rPr lang="es-PE" sz="1200" b="1" u="sng" dirty="0">
                <a:solidFill>
                  <a:schemeClr val="tx1"/>
                </a:solidFill>
                <a:latin typeface="Helvetica Condensed" panose="020B0606020202030204"/>
                <a:cs typeface="Arial" pitchFamily="34" charset="0"/>
              </a:rPr>
              <a:t>Aeropuerto de Tumbes</a:t>
            </a:r>
            <a:r>
              <a:rPr lang="es-PE" sz="1200" b="1" dirty="0">
                <a:solidFill>
                  <a:schemeClr val="tx1"/>
                </a:solidFill>
                <a:latin typeface="Helvetica Condensed" panose="020B0606020202030204"/>
                <a:cs typeface="Arial" pitchFamily="34" charset="0"/>
              </a:rPr>
              <a:t>:</a:t>
            </a:r>
          </a:p>
          <a:p>
            <a:pPr algn="just">
              <a:spcBef>
                <a:spcPts val="0"/>
              </a:spcBef>
            </a:pPr>
            <a:endParaRPr lang="es-PE" sz="900" b="1" dirty="0">
              <a:solidFill>
                <a:schemeClr val="tx1"/>
              </a:solidFill>
              <a:latin typeface="Helvetica Condensed" panose="020B0606020202030204"/>
              <a:cs typeface="Arial" pitchFamily="34" charset="0"/>
            </a:endParaRPr>
          </a:p>
          <a:p>
            <a:pPr marL="171450" indent="-171450" algn="just">
              <a:spcBef>
                <a:spcPts val="0"/>
              </a:spcBef>
              <a:buFontTx/>
              <a:buChar char="-"/>
            </a:pPr>
            <a:r>
              <a:rPr lang="es-PE" sz="1000" dirty="0">
                <a:solidFill>
                  <a:schemeClr val="tx1"/>
                </a:solidFill>
                <a:latin typeface="Helvetica Condensed" panose="020B0606020202030204"/>
              </a:rPr>
              <a:t>Con Carta N° 993-2017-GR-AdP, de fecha 03.11.2017, </a:t>
            </a:r>
            <a:r>
              <a:rPr lang="es-PE" sz="1000" dirty="0">
                <a:solidFill>
                  <a:schemeClr val="tx2"/>
                </a:solidFill>
                <a:latin typeface="Helvetica Condensed" panose="020B0606020202030204"/>
              </a:rPr>
              <a:t>AdP presentó a la DGAC el levantamiento de observaciones de la </a:t>
            </a:r>
            <a:r>
              <a:rPr lang="es-PE" sz="1000" i="1" dirty="0">
                <a:solidFill>
                  <a:schemeClr val="tx2"/>
                </a:solidFill>
                <a:latin typeface="Helvetica Condensed" panose="020B0606020202030204"/>
              </a:rPr>
              <a:t>Actualización del PRMLA del Aeropuerto de Tumbes</a:t>
            </a:r>
            <a:r>
              <a:rPr lang="es-PE" sz="1000" dirty="0">
                <a:solidFill>
                  <a:schemeClr val="tx1"/>
                </a:solidFill>
                <a:latin typeface="Helvetica Condensed" panose="020B0606020202030204"/>
              </a:rPr>
              <a:t>.</a:t>
            </a:r>
          </a:p>
          <a:p>
            <a:pPr algn="just">
              <a:spcBef>
                <a:spcPts val="0"/>
              </a:spcBef>
            </a:pPr>
            <a:endParaRPr lang="es-PE" sz="1000" dirty="0">
              <a:solidFill>
                <a:schemeClr val="tx1"/>
              </a:solidFill>
              <a:latin typeface="Helvetica Condensed" panose="020B0606020202030204"/>
            </a:endParaRPr>
          </a:p>
          <a:p>
            <a:pPr marL="171450" indent="-171450" algn="just">
              <a:spcBef>
                <a:spcPts val="0"/>
              </a:spcBef>
              <a:buFontTx/>
              <a:buChar char="-"/>
            </a:pPr>
            <a:r>
              <a:rPr lang="es-PE" sz="1000" dirty="0">
                <a:solidFill>
                  <a:schemeClr val="tx1"/>
                </a:solidFill>
                <a:latin typeface="Helvetica Condensed" panose="020B0606020202030204"/>
              </a:rPr>
              <a:t>Con Oficio N°774-2017-MTC/12.08, de fecha 26.12.2017, </a:t>
            </a:r>
            <a:r>
              <a:rPr lang="es-PE" sz="1000" dirty="0">
                <a:solidFill>
                  <a:schemeClr val="tx2"/>
                </a:solidFill>
                <a:latin typeface="Helvetica Condensed" panose="020B0606020202030204"/>
              </a:rPr>
              <a:t>DGAC emitió observaciones a la Rev. C de la </a:t>
            </a:r>
            <a:r>
              <a:rPr lang="es-PE" sz="1000" i="1" dirty="0">
                <a:solidFill>
                  <a:schemeClr val="tx2"/>
                </a:solidFill>
                <a:latin typeface="Helvetica Condensed" panose="020B0606020202030204"/>
              </a:rPr>
              <a:t>Actualización del PRMLA del Aeropuerto de Tumbes</a:t>
            </a:r>
            <a:r>
              <a:rPr lang="es-PE" sz="1000" dirty="0">
                <a:solidFill>
                  <a:schemeClr val="tx2"/>
                </a:solidFill>
                <a:latin typeface="Helvetica Condensed" panose="020B0606020202030204"/>
              </a:rPr>
              <a:t>.</a:t>
            </a:r>
          </a:p>
          <a:p>
            <a:pPr algn="just">
              <a:spcBef>
                <a:spcPts val="0"/>
              </a:spcBef>
            </a:pPr>
            <a:endParaRPr lang="es-PE" sz="1000" dirty="0">
              <a:solidFill>
                <a:schemeClr val="tx1"/>
              </a:solidFill>
              <a:latin typeface="Helvetica Condensed" panose="020B0606020202030204"/>
            </a:endParaRPr>
          </a:p>
          <a:p>
            <a:pPr marL="171450" indent="-171450" algn="just">
              <a:spcBef>
                <a:spcPts val="0"/>
              </a:spcBef>
              <a:buFontTx/>
              <a:buChar char="-"/>
            </a:pPr>
            <a:r>
              <a:rPr lang="es-PE" sz="1000" dirty="0">
                <a:solidFill>
                  <a:schemeClr val="tx1"/>
                </a:solidFill>
                <a:latin typeface="Helvetica Condensed" panose="020B0606020202030204"/>
              </a:rPr>
              <a:t>Con Oficio N°3310-2017-MTC/25 de fecha 15.08.2017, el </a:t>
            </a:r>
            <a:r>
              <a:rPr lang="es-PE" sz="1000" dirty="0">
                <a:solidFill>
                  <a:schemeClr val="tx2"/>
                </a:solidFill>
                <a:latin typeface="Helvetica Condensed" panose="020B0606020202030204"/>
              </a:rPr>
              <a:t>MTC comunica la priorización de los proyectos e inversiones </a:t>
            </a:r>
            <a:r>
              <a:rPr lang="es-PE" sz="1000" dirty="0">
                <a:solidFill>
                  <a:schemeClr val="tx1"/>
                </a:solidFill>
                <a:latin typeface="Helvetica Condensed" panose="020B0606020202030204"/>
              </a:rPr>
              <a:t>del Primer Grupo de Aeropuertos de Provincia de la República del Perú,</a:t>
            </a:r>
            <a:r>
              <a:rPr lang="es-PE" sz="1000" dirty="0">
                <a:solidFill>
                  <a:schemeClr val="tx2"/>
                </a:solidFill>
                <a:latin typeface="Helvetica Condensed" panose="020B0606020202030204"/>
              </a:rPr>
              <a:t> indicando que en el Aeropuerto de Tumbes deberá iniciarse los estudios correspondientes de Inversión de Rehabilitación, el cual deberá incluir cercos perimetrales para reposición</a:t>
            </a:r>
            <a:r>
              <a:rPr lang="es-PE" sz="1000" dirty="0">
                <a:solidFill>
                  <a:schemeClr val="tx1"/>
                </a:solidFill>
                <a:latin typeface="Helvetica Condensed" panose="020B0606020202030204"/>
              </a:rPr>
              <a:t>.</a:t>
            </a:r>
          </a:p>
          <a:p>
            <a:pPr algn="just">
              <a:spcBef>
                <a:spcPts val="0"/>
              </a:spcBef>
            </a:pPr>
            <a:endParaRPr lang="es-PE" sz="1000" dirty="0">
              <a:solidFill>
                <a:schemeClr val="tx1"/>
              </a:solidFill>
              <a:latin typeface="Helvetica Condensed" panose="020B0606020202030204"/>
            </a:endParaRPr>
          </a:p>
          <a:p>
            <a:pPr marL="171450" indent="-171450" algn="just">
              <a:spcBef>
                <a:spcPts val="0"/>
              </a:spcBef>
              <a:buFontTx/>
              <a:buChar char="-"/>
            </a:pPr>
            <a:r>
              <a:rPr lang="es-PE" sz="1000" b="1" dirty="0">
                <a:solidFill>
                  <a:schemeClr val="tx1"/>
                </a:solidFill>
                <a:latin typeface="Helvetica Condensed" panose="020B0606020202030204"/>
              </a:rPr>
              <a:t>Con fecha 29.11.2017 </a:t>
            </a:r>
            <a:r>
              <a:rPr lang="es-PE" sz="1000" b="1" dirty="0">
                <a:solidFill>
                  <a:schemeClr val="tx2"/>
                </a:solidFill>
                <a:latin typeface="Helvetica Condensed" panose="020B0606020202030204"/>
              </a:rPr>
              <a:t>se otorgó la Buena Pro mediante la AD-025-2017-AdP, para el “</a:t>
            </a:r>
            <a:r>
              <a:rPr lang="es-PE" sz="1000" b="1" i="1" dirty="0">
                <a:solidFill>
                  <a:schemeClr val="tx2"/>
                </a:solidFill>
                <a:latin typeface="Helvetica Condensed" panose="020B0606020202030204"/>
              </a:rPr>
              <a:t>Servicio de Consultoría para elaborar en el marco de invierte.pe, los Términos de Referencia para la Elaboración del ETE del Proyecto de Rehabilitación del lado aire del Aeropuerto de Tumbes</a:t>
            </a:r>
            <a:r>
              <a:rPr lang="es-PE" sz="1000" b="1" dirty="0">
                <a:solidFill>
                  <a:schemeClr val="tx2"/>
                </a:solidFill>
                <a:latin typeface="Helvetica Condensed" panose="020B0606020202030204"/>
              </a:rPr>
              <a:t>”.</a:t>
            </a:r>
          </a:p>
          <a:p>
            <a:pPr algn="just">
              <a:spcBef>
                <a:spcPts val="0"/>
              </a:spcBef>
            </a:pPr>
            <a:endParaRPr lang="es-PE" sz="1100" dirty="0">
              <a:solidFill>
                <a:schemeClr val="tx2"/>
              </a:solidFill>
              <a:latin typeface="Helvetica Condensed" panose="020B0606020202030204"/>
            </a:endParaRPr>
          </a:p>
          <a:p>
            <a:pPr marL="171450" indent="-171450" algn="just">
              <a:spcBef>
                <a:spcPts val="0"/>
              </a:spcBef>
              <a:buFontTx/>
              <a:buChar char="-"/>
            </a:pPr>
            <a:endParaRPr lang="es-PE" sz="1100" dirty="0">
              <a:solidFill>
                <a:schemeClr val="tx1"/>
              </a:solidFill>
              <a:latin typeface="Helvetica Condensed" panose="020B0606020202030204"/>
            </a:endParaRPr>
          </a:p>
          <a:p>
            <a:pPr algn="just">
              <a:spcBef>
                <a:spcPts val="0"/>
              </a:spcBef>
            </a:pPr>
            <a:r>
              <a:rPr lang="es-PE" sz="1200" b="1" u="sng" dirty="0">
                <a:solidFill>
                  <a:schemeClr val="tx1"/>
                </a:solidFill>
                <a:latin typeface="Helvetica Condensed" panose="020B0606020202030204"/>
                <a:cs typeface="Arial" pitchFamily="34" charset="0"/>
              </a:rPr>
              <a:t>Aeropuerto de Chachapoyas</a:t>
            </a:r>
            <a:r>
              <a:rPr lang="es-PE" sz="1200" b="1" dirty="0">
                <a:solidFill>
                  <a:schemeClr val="tx1"/>
                </a:solidFill>
                <a:latin typeface="Helvetica Condensed" panose="020B0606020202030204"/>
                <a:cs typeface="Arial" pitchFamily="34" charset="0"/>
              </a:rPr>
              <a:t>:</a:t>
            </a:r>
          </a:p>
          <a:p>
            <a:pPr algn="just">
              <a:spcBef>
                <a:spcPts val="0"/>
              </a:spcBef>
            </a:pPr>
            <a:endParaRPr lang="es-PE" sz="1000" b="1" dirty="0">
              <a:solidFill>
                <a:schemeClr val="tx1"/>
              </a:solidFill>
              <a:latin typeface="Helvetica Condensed" panose="020B0606020202030204"/>
              <a:cs typeface="Arial" pitchFamily="34" charset="0"/>
            </a:endParaRPr>
          </a:p>
          <a:p>
            <a:pPr marL="171450" lvl="1" indent="-171450" algn="just">
              <a:spcBef>
                <a:spcPts val="0"/>
              </a:spcBef>
              <a:buFontTx/>
              <a:buChar char="-"/>
            </a:pPr>
            <a:r>
              <a:rPr lang="es-PE" sz="1000" b="1" dirty="0">
                <a:solidFill>
                  <a:schemeClr val="tx1"/>
                </a:solidFill>
                <a:latin typeface="Helvetica Condensed" panose="020B0606020202030204"/>
              </a:rPr>
              <a:t>Carta N° 1061-2017-GR-AdP, de fecha 17.11.2017, </a:t>
            </a:r>
            <a:r>
              <a:rPr lang="es-PE" sz="1000" b="1" dirty="0">
                <a:solidFill>
                  <a:schemeClr val="tx2"/>
                </a:solidFill>
                <a:latin typeface="Helvetica Condensed" panose="020B0606020202030204"/>
              </a:rPr>
              <a:t>AdP presentó a la DGAC el levantamiento de observaciones de la Actualización del PRMLA del Aeropuerto de Chachapoyas.</a:t>
            </a:r>
          </a:p>
          <a:p>
            <a:pPr algn="just">
              <a:spcBef>
                <a:spcPts val="0"/>
              </a:spcBef>
            </a:pPr>
            <a:endParaRPr lang="es-PE" sz="1100" dirty="0">
              <a:solidFill>
                <a:schemeClr val="tx1"/>
              </a:solidFill>
              <a:latin typeface="Helvetica Condensed" panose="020B0606020202030204"/>
            </a:endParaRPr>
          </a:p>
        </p:txBody>
      </p:sp>
    </p:spTree>
    <p:extLst>
      <p:ext uri="{BB962C8B-B14F-4D97-AF65-F5344CB8AC3E}">
        <p14:creationId xmlns:p14="http://schemas.microsoft.com/office/powerpoint/2010/main" val="1639803430"/>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Agrupar 28"/>
          <p:cNvGrpSpPr/>
          <p:nvPr/>
        </p:nvGrpSpPr>
        <p:grpSpPr>
          <a:xfrm>
            <a:off x="2884" y="-2435"/>
            <a:ext cx="9144000" cy="5143500"/>
            <a:chOff x="0" y="0"/>
            <a:chExt cx="9144000" cy="5143500"/>
          </a:xfrm>
        </p:grpSpPr>
        <p:pic>
          <p:nvPicPr>
            <p:cNvPr id="30" name="Imagen 29" descr="IMG_4885-fondo.jpg"/>
            <p:cNvPicPr>
              <a:picLocks noChangeAspect="1"/>
            </p:cNvPicPr>
            <p:nvPr/>
          </p:nvPicPr>
          <p:blipFill rotWithShape="1">
            <a:blip r:embed="rId2">
              <a:extLst>
                <a:ext uri="{28A0092B-C50C-407E-A947-70E740481C1C}">
                  <a14:useLocalDpi xmlns:a14="http://schemas.microsoft.com/office/drawing/2010/main" val="0"/>
                </a:ext>
              </a:extLst>
            </a:blip>
            <a:srcRect t="13577" r="1055" b="2980"/>
            <a:stretch/>
          </p:blipFill>
          <p:spPr>
            <a:xfrm>
              <a:off x="0" y="0"/>
              <a:ext cx="9144000" cy="5143500"/>
            </a:xfrm>
            <a:prstGeom prst="rect">
              <a:avLst/>
            </a:prstGeom>
          </p:spPr>
        </p:pic>
        <p:sp>
          <p:nvSpPr>
            <p:cNvPr id="31" name="Rectángulo 30"/>
            <p:cNvSpPr/>
            <p:nvPr/>
          </p:nvSpPr>
          <p:spPr>
            <a:xfrm>
              <a:off x="109214" y="103489"/>
              <a:ext cx="8925572" cy="49365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s-ES" dirty="0">
                <a:solidFill>
                  <a:prstClr val="white"/>
                </a:solidFill>
              </a:endParaRPr>
            </a:p>
          </p:txBody>
        </p:sp>
      </p:grpSp>
      <p:pic>
        <p:nvPicPr>
          <p:cNvPr id="28" name="Imagen 27"/>
          <p:cNvPicPr>
            <a:picLocks noChangeAspect="1"/>
          </p:cNvPicPr>
          <p:nvPr/>
        </p:nvPicPr>
        <p:blipFill>
          <a:blip r:embed="rId3"/>
          <a:stretch>
            <a:fillRect/>
          </a:stretch>
        </p:blipFill>
        <p:spPr>
          <a:xfrm>
            <a:off x="403914" y="286008"/>
            <a:ext cx="431292" cy="252984"/>
          </a:xfrm>
          <a:prstGeom prst="rect">
            <a:avLst/>
          </a:prstGeom>
        </p:spPr>
      </p:pic>
      <p:pic>
        <p:nvPicPr>
          <p:cNvPr id="13" name="Imagen 12"/>
          <p:cNvPicPr>
            <a:picLocks noChangeAspect="1"/>
          </p:cNvPicPr>
          <p:nvPr/>
        </p:nvPicPr>
        <p:blipFill>
          <a:blip r:embed="rId4"/>
          <a:stretch>
            <a:fillRect/>
          </a:stretch>
        </p:blipFill>
        <p:spPr>
          <a:xfrm>
            <a:off x="403914" y="4750133"/>
            <a:ext cx="526492" cy="107998"/>
          </a:xfrm>
          <a:prstGeom prst="rect">
            <a:avLst/>
          </a:prstGeom>
        </p:spPr>
      </p:pic>
      <p:cxnSp>
        <p:nvCxnSpPr>
          <p:cNvPr id="18" name="Conector recto 17"/>
          <p:cNvCxnSpPr/>
          <p:nvPr/>
        </p:nvCxnSpPr>
        <p:spPr>
          <a:xfrm>
            <a:off x="334860" y="2476540"/>
            <a:ext cx="2392449"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uadroTexto 16"/>
          <p:cNvSpPr txBox="1"/>
          <p:nvPr/>
        </p:nvSpPr>
        <p:spPr>
          <a:xfrm>
            <a:off x="258182" y="1999497"/>
            <a:ext cx="2812333" cy="367793"/>
          </a:xfrm>
          <a:prstGeom prst="rect">
            <a:avLst/>
          </a:prstGeom>
          <a:noFill/>
        </p:spPr>
        <p:txBody>
          <a:bodyPr wrap="square" rtlCol="0">
            <a:spAutoFit/>
          </a:bodyPr>
          <a:lstStyle/>
          <a:p>
            <a:pPr>
              <a:lnSpc>
                <a:spcPct val="80000"/>
              </a:lnSpc>
              <a:defRPr/>
            </a:pPr>
            <a:r>
              <a:rPr lang="es-PE" sz="2200" b="1" dirty="0">
                <a:cs typeface="Arial" pitchFamily="34" charset="0"/>
              </a:rPr>
              <a:t>1.2. Ingeniería</a:t>
            </a:r>
            <a:endParaRPr lang="es-ES" sz="2200" b="1" dirty="0">
              <a:solidFill>
                <a:srgbClr val="679633"/>
              </a:solidFill>
              <a:latin typeface="Helvetica Condensed" panose="020B0606020202030204" pitchFamily="34" charset="0"/>
              <a:cs typeface="HelveticaNeueLT Std Hvy Cn"/>
            </a:endParaRPr>
          </a:p>
        </p:txBody>
      </p:sp>
      <p:sp>
        <p:nvSpPr>
          <p:cNvPr id="21" name="1 Título"/>
          <p:cNvSpPr>
            <a:spLocks noGrp="1"/>
          </p:cNvSpPr>
          <p:nvPr>
            <p:ph type="ctrTitle" sz="quarter"/>
          </p:nvPr>
        </p:nvSpPr>
        <p:spPr>
          <a:xfrm>
            <a:off x="3070515" y="210726"/>
            <a:ext cx="5888550" cy="504453"/>
          </a:xfrm>
        </p:spPr>
        <p:txBody>
          <a:bodyPr>
            <a:normAutofit fontScale="90000"/>
          </a:bodyPr>
          <a:lstStyle/>
          <a:p>
            <a:pPr algn="just"/>
            <a:r>
              <a:rPr lang="es-PE" sz="1800" b="1" dirty="0">
                <a:latin typeface="Helvetica Condensed" panose="020B0606020202030204"/>
              </a:rPr>
              <a:t>i. Estudios relacionados a las Obras de los PRMLA	6/7</a:t>
            </a:r>
          </a:p>
        </p:txBody>
      </p:sp>
      <p:sp>
        <p:nvSpPr>
          <p:cNvPr id="22" name="2 Subtítulo"/>
          <p:cNvSpPr>
            <a:spLocks noGrp="1"/>
          </p:cNvSpPr>
          <p:nvPr>
            <p:ph type="subTitle" sz="quarter" idx="1"/>
          </p:nvPr>
        </p:nvSpPr>
        <p:spPr>
          <a:xfrm>
            <a:off x="2766611" y="710670"/>
            <a:ext cx="6231756" cy="4147461"/>
          </a:xfrm>
        </p:spPr>
        <p:txBody>
          <a:bodyPr>
            <a:noAutofit/>
          </a:bodyPr>
          <a:lstStyle/>
          <a:p>
            <a:pPr algn="just">
              <a:spcBef>
                <a:spcPts val="0"/>
              </a:spcBef>
            </a:pPr>
            <a:r>
              <a:rPr lang="es-PE" sz="1200" b="1" u="sng" dirty="0">
                <a:solidFill>
                  <a:schemeClr val="tx1"/>
                </a:solidFill>
                <a:latin typeface="Helvetica Condensed" panose="020B0606020202030204"/>
                <a:cs typeface="Arial" pitchFamily="34" charset="0"/>
              </a:rPr>
              <a:t>Aeropuerto de Pucallpa</a:t>
            </a:r>
            <a:r>
              <a:rPr lang="es-PE" sz="1200" b="1" dirty="0">
                <a:solidFill>
                  <a:schemeClr val="tx1"/>
                </a:solidFill>
                <a:latin typeface="Helvetica Condensed" panose="020B0606020202030204"/>
                <a:cs typeface="Arial" pitchFamily="34" charset="0"/>
              </a:rPr>
              <a:t>:</a:t>
            </a:r>
          </a:p>
          <a:p>
            <a:pPr algn="just">
              <a:spcBef>
                <a:spcPts val="0"/>
              </a:spcBef>
            </a:pPr>
            <a:endParaRPr lang="es-PE" sz="1000" b="1" dirty="0">
              <a:solidFill>
                <a:schemeClr val="tx1"/>
              </a:solidFill>
              <a:latin typeface="Helvetica Condensed" panose="020B0606020202030204"/>
              <a:cs typeface="Arial" pitchFamily="34" charset="0"/>
            </a:endParaRPr>
          </a:p>
          <a:p>
            <a:pPr marL="171450" lvl="1" indent="-171450" algn="just">
              <a:spcBef>
                <a:spcPts val="0"/>
              </a:spcBef>
              <a:buFontTx/>
              <a:buChar char="-"/>
            </a:pPr>
            <a:r>
              <a:rPr lang="es-PE" sz="1000" dirty="0">
                <a:solidFill>
                  <a:schemeClr val="tx1"/>
                </a:solidFill>
                <a:latin typeface="Helvetica Condensed" panose="020B0606020202030204"/>
              </a:rPr>
              <a:t>Carta N° 995-2017-GR-AdP, de fecha 03.11.2017, </a:t>
            </a:r>
            <a:r>
              <a:rPr lang="es-PE" sz="1000" dirty="0">
                <a:solidFill>
                  <a:schemeClr val="tx2"/>
                </a:solidFill>
                <a:latin typeface="Helvetica Condensed" panose="020B0606020202030204"/>
              </a:rPr>
              <a:t>AdP presentó a la DGAC el levantamiento de observaciones de la Actualización del PRMLA del Aeropuerto de Pucallpa, los mismos que fueron aprobados mediante el Oficio N° 773-2017-MTC/12.08, de fecha 26.12.2017.</a:t>
            </a:r>
          </a:p>
          <a:p>
            <a:pPr marL="0" lvl="1" algn="just">
              <a:spcBef>
                <a:spcPts val="0"/>
              </a:spcBef>
            </a:pPr>
            <a:endParaRPr lang="es-PE" sz="1000" dirty="0">
              <a:solidFill>
                <a:schemeClr val="tx2"/>
              </a:solidFill>
              <a:latin typeface="Helvetica Condensed" panose="020B0606020202030204"/>
            </a:endParaRPr>
          </a:p>
          <a:p>
            <a:pPr marL="171450" lvl="1" indent="-171450" algn="just">
              <a:spcBef>
                <a:spcPts val="0"/>
              </a:spcBef>
              <a:buFontTx/>
              <a:buChar char="-"/>
            </a:pPr>
            <a:r>
              <a:rPr lang="es-PE" sz="1000" dirty="0">
                <a:solidFill>
                  <a:schemeClr val="tx1"/>
                </a:solidFill>
                <a:latin typeface="Helvetica Condensed" panose="020B0606020202030204"/>
              </a:rPr>
              <a:t>Con Oficio N°3310-2017-MTC/25, de fecha 15.08.2017, el </a:t>
            </a:r>
            <a:r>
              <a:rPr lang="es-PE" sz="1000" dirty="0">
                <a:solidFill>
                  <a:schemeClr val="tx2"/>
                </a:solidFill>
                <a:latin typeface="Helvetica Condensed" panose="020B0606020202030204"/>
              </a:rPr>
              <a:t>MTC comunicó la priorización de los proyectos e inversiones del Primer Grupo de Aeropuertos de Provincia de la República del Perú, </a:t>
            </a:r>
            <a:r>
              <a:rPr lang="es-PE" sz="1000" dirty="0">
                <a:solidFill>
                  <a:schemeClr val="tx1"/>
                </a:solidFill>
                <a:latin typeface="Helvetica Condensed" panose="020B0606020202030204"/>
              </a:rPr>
              <a:t>indicando que </a:t>
            </a:r>
            <a:r>
              <a:rPr lang="es-PE" sz="1000" dirty="0">
                <a:solidFill>
                  <a:schemeClr val="tx2"/>
                </a:solidFill>
                <a:latin typeface="Helvetica Condensed" panose="020B0606020202030204"/>
              </a:rPr>
              <a:t>en el aeropuerto de Pucallpa deberá iniciarse los estudios correspondientes de Inversión de Rehabilitación, el cual deberá incluir cercos perimetrales para reposición.</a:t>
            </a:r>
          </a:p>
          <a:p>
            <a:pPr marL="171450" lvl="1" indent="-171450" algn="just">
              <a:spcBef>
                <a:spcPts val="0"/>
              </a:spcBef>
              <a:buFontTx/>
              <a:buChar char="-"/>
            </a:pPr>
            <a:endParaRPr lang="es-PE" sz="1000" dirty="0">
              <a:solidFill>
                <a:schemeClr val="tx2"/>
              </a:solidFill>
              <a:latin typeface="Helvetica Condensed" panose="020B0606020202030204"/>
            </a:endParaRPr>
          </a:p>
          <a:p>
            <a:pPr marL="171450" lvl="1" indent="-171450" algn="just">
              <a:spcBef>
                <a:spcPts val="0"/>
              </a:spcBef>
              <a:buFontTx/>
              <a:buChar char="-"/>
            </a:pPr>
            <a:r>
              <a:rPr lang="es-PE" sz="1000" dirty="0">
                <a:solidFill>
                  <a:schemeClr val="tx1"/>
                </a:solidFill>
                <a:latin typeface="Helvetica Condensed" panose="020B0606020202030204"/>
              </a:rPr>
              <a:t>Con fecha 18.09.2017 </a:t>
            </a:r>
            <a:r>
              <a:rPr lang="es-PE" sz="1000" dirty="0">
                <a:solidFill>
                  <a:schemeClr val="tx2"/>
                </a:solidFill>
                <a:latin typeface="Helvetica Condensed" panose="020B0606020202030204"/>
              </a:rPr>
              <a:t>se otorgó la Buena Pro mediante la AD-022-2017-AdP, para el “</a:t>
            </a:r>
            <a:r>
              <a:rPr lang="es-PE" sz="1000" i="1" dirty="0">
                <a:solidFill>
                  <a:schemeClr val="tx2"/>
                </a:solidFill>
                <a:latin typeface="Helvetica Condensed" panose="020B0606020202030204"/>
              </a:rPr>
              <a:t>Servicio de Consultoría para elaborar en el marco de invierte.pe, Los Términos de Referencia para la Elaboración del ETE del Proyecto de Rehabilitación del lado aire del Aeropuerto de Pucallpa</a:t>
            </a:r>
            <a:r>
              <a:rPr lang="es-PE" sz="1000" dirty="0">
                <a:solidFill>
                  <a:schemeClr val="tx2"/>
                </a:solidFill>
                <a:latin typeface="Helvetica Condensed" panose="020B0606020202030204"/>
              </a:rPr>
              <a:t>”</a:t>
            </a:r>
          </a:p>
          <a:p>
            <a:pPr marL="171450" lvl="1" indent="-171450" algn="just">
              <a:spcBef>
                <a:spcPts val="0"/>
              </a:spcBef>
              <a:buFontTx/>
              <a:buChar char="-"/>
            </a:pPr>
            <a:endParaRPr lang="es-PE" sz="1000" dirty="0">
              <a:solidFill>
                <a:schemeClr val="tx1"/>
              </a:solidFill>
              <a:latin typeface="Helvetica Condensed" panose="020B0606020202030204"/>
            </a:endParaRPr>
          </a:p>
          <a:p>
            <a:pPr marL="171450" lvl="1" indent="-171450" algn="just">
              <a:spcBef>
                <a:spcPts val="0"/>
              </a:spcBef>
              <a:buFontTx/>
              <a:buChar char="-"/>
            </a:pPr>
            <a:r>
              <a:rPr lang="es-PE" sz="1000" b="1" dirty="0">
                <a:solidFill>
                  <a:schemeClr val="tx1"/>
                </a:solidFill>
                <a:latin typeface="Helvetica Condensed" panose="020B0606020202030204"/>
              </a:rPr>
              <a:t>Con Oficio N°788-2017-MTC/12.08, de fecha 28.12.2017, el </a:t>
            </a:r>
            <a:r>
              <a:rPr lang="es-PE" sz="1000" b="1" dirty="0">
                <a:solidFill>
                  <a:schemeClr val="tx2"/>
                </a:solidFill>
                <a:latin typeface="Helvetica Condensed" panose="020B0606020202030204"/>
              </a:rPr>
              <a:t>MTC comunicó a AdP la aprobación de los Términos de Referencia para la elaboración del ETE del Proyecto de Rehabilitación del Lado Aire y Cerco Perimétrico del Aeropuerto de Pucallpa, los mismos que fueron presentados mediante la Carta N°1108-2017-GR-AdP, fecha 04.12.2017.</a:t>
            </a:r>
          </a:p>
          <a:p>
            <a:pPr marL="171450" lvl="1" indent="-171450" algn="just">
              <a:spcBef>
                <a:spcPts val="0"/>
              </a:spcBef>
              <a:buFontTx/>
              <a:buChar char="-"/>
            </a:pPr>
            <a:endParaRPr lang="es-PE" sz="900" dirty="0">
              <a:solidFill>
                <a:schemeClr val="tx1"/>
              </a:solidFill>
              <a:latin typeface="Helvetica Condensed" panose="020B0606020202030204"/>
            </a:endParaRPr>
          </a:p>
          <a:p>
            <a:pPr marL="0" lvl="1" algn="just">
              <a:spcBef>
                <a:spcPts val="0"/>
              </a:spcBef>
            </a:pPr>
            <a:endParaRPr lang="es-PE" sz="950" dirty="0">
              <a:solidFill>
                <a:schemeClr val="tx1"/>
              </a:solidFill>
              <a:latin typeface="Helvetica Condensed" panose="020B0606020202030204"/>
            </a:endParaRPr>
          </a:p>
          <a:p>
            <a:pPr algn="just">
              <a:spcBef>
                <a:spcPts val="0"/>
              </a:spcBef>
            </a:pPr>
            <a:r>
              <a:rPr lang="es-PE" sz="1200" b="1" u="sng" dirty="0">
                <a:solidFill>
                  <a:schemeClr val="tx1"/>
                </a:solidFill>
                <a:latin typeface="Helvetica Condensed" panose="020B0606020202030204"/>
                <a:cs typeface="Arial" pitchFamily="34" charset="0"/>
              </a:rPr>
              <a:t>Aeropuerto de Anta</a:t>
            </a:r>
            <a:r>
              <a:rPr lang="es-PE" sz="1200" b="1" dirty="0">
                <a:solidFill>
                  <a:schemeClr val="tx1"/>
                </a:solidFill>
                <a:latin typeface="Helvetica Condensed" panose="020B0606020202030204"/>
                <a:cs typeface="Arial" pitchFamily="34" charset="0"/>
              </a:rPr>
              <a:t>:</a:t>
            </a:r>
          </a:p>
          <a:p>
            <a:pPr algn="just">
              <a:spcBef>
                <a:spcPts val="0"/>
              </a:spcBef>
            </a:pPr>
            <a:endParaRPr lang="es-PE" sz="1000" b="1" dirty="0">
              <a:solidFill>
                <a:schemeClr val="tx1"/>
              </a:solidFill>
              <a:latin typeface="Helvetica Condensed" panose="020B0606020202030204"/>
              <a:cs typeface="Arial" pitchFamily="34" charset="0"/>
            </a:endParaRPr>
          </a:p>
          <a:p>
            <a:pPr marL="171450" lvl="1" indent="-171450" algn="just">
              <a:spcBef>
                <a:spcPts val="0"/>
              </a:spcBef>
              <a:buFontTx/>
              <a:buChar char="-"/>
            </a:pPr>
            <a:r>
              <a:rPr lang="es-PE" sz="1000" b="1" dirty="0">
                <a:solidFill>
                  <a:schemeClr val="tx1"/>
                </a:solidFill>
                <a:latin typeface="Helvetica Condensed" panose="020B0606020202030204"/>
              </a:rPr>
              <a:t>Mediante el Oficio N° 775-2017-MTC/12.08, de fecha 26.12.2017, la </a:t>
            </a:r>
            <a:r>
              <a:rPr lang="es-PE" sz="1000" b="1" dirty="0">
                <a:solidFill>
                  <a:schemeClr val="tx2"/>
                </a:solidFill>
                <a:latin typeface="Helvetica Condensed" panose="020B0606020202030204"/>
              </a:rPr>
              <a:t>DGAC aprobó la Actualización del PRMLA del Aeropuerto de Anta, los mismos que fueron presentados mediante la Carta N° 992-2017-GR-AdP, de fecha 03.11.2017.</a:t>
            </a:r>
          </a:p>
          <a:p>
            <a:pPr marL="171450" indent="-171450" algn="just">
              <a:spcBef>
                <a:spcPts val="0"/>
              </a:spcBef>
              <a:buFontTx/>
              <a:buChar char="-"/>
            </a:pPr>
            <a:endParaRPr lang="es-PE" sz="1100" dirty="0">
              <a:solidFill>
                <a:schemeClr val="tx1"/>
              </a:solidFill>
              <a:latin typeface="Helvetica Condensed" panose="020B0606020202030204"/>
            </a:endParaRPr>
          </a:p>
        </p:txBody>
      </p:sp>
    </p:spTree>
    <p:extLst>
      <p:ext uri="{BB962C8B-B14F-4D97-AF65-F5344CB8AC3E}">
        <p14:creationId xmlns:p14="http://schemas.microsoft.com/office/powerpoint/2010/main" val="4277880998"/>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Agrupar 28"/>
          <p:cNvGrpSpPr/>
          <p:nvPr/>
        </p:nvGrpSpPr>
        <p:grpSpPr>
          <a:xfrm>
            <a:off x="2884" y="-2435"/>
            <a:ext cx="9144000" cy="5143500"/>
            <a:chOff x="0" y="0"/>
            <a:chExt cx="9144000" cy="5143500"/>
          </a:xfrm>
        </p:grpSpPr>
        <p:pic>
          <p:nvPicPr>
            <p:cNvPr id="30" name="Imagen 29" descr="IMG_4885-fondo.jpg"/>
            <p:cNvPicPr>
              <a:picLocks noChangeAspect="1"/>
            </p:cNvPicPr>
            <p:nvPr/>
          </p:nvPicPr>
          <p:blipFill rotWithShape="1">
            <a:blip r:embed="rId2">
              <a:extLst>
                <a:ext uri="{28A0092B-C50C-407E-A947-70E740481C1C}">
                  <a14:useLocalDpi xmlns:a14="http://schemas.microsoft.com/office/drawing/2010/main" val="0"/>
                </a:ext>
              </a:extLst>
            </a:blip>
            <a:srcRect t="13577" r="1055" b="2980"/>
            <a:stretch/>
          </p:blipFill>
          <p:spPr>
            <a:xfrm>
              <a:off x="0" y="0"/>
              <a:ext cx="9144000" cy="5143500"/>
            </a:xfrm>
            <a:prstGeom prst="rect">
              <a:avLst/>
            </a:prstGeom>
          </p:spPr>
        </p:pic>
        <p:sp>
          <p:nvSpPr>
            <p:cNvPr id="31" name="Rectángulo 30"/>
            <p:cNvSpPr/>
            <p:nvPr/>
          </p:nvSpPr>
          <p:spPr>
            <a:xfrm>
              <a:off x="109214" y="103489"/>
              <a:ext cx="8925572" cy="49365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s-ES" dirty="0">
                <a:solidFill>
                  <a:prstClr val="white"/>
                </a:solidFill>
              </a:endParaRPr>
            </a:p>
          </p:txBody>
        </p:sp>
      </p:grpSp>
      <p:pic>
        <p:nvPicPr>
          <p:cNvPr id="28" name="Imagen 27"/>
          <p:cNvPicPr>
            <a:picLocks noChangeAspect="1"/>
          </p:cNvPicPr>
          <p:nvPr/>
        </p:nvPicPr>
        <p:blipFill>
          <a:blip r:embed="rId3"/>
          <a:stretch>
            <a:fillRect/>
          </a:stretch>
        </p:blipFill>
        <p:spPr>
          <a:xfrm>
            <a:off x="403914" y="286008"/>
            <a:ext cx="431292" cy="252984"/>
          </a:xfrm>
          <a:prstGeom prst="rect">
            <a:avLst/>
          </a:prstGeom>
        </p:spPr>
      </p:pic>
      <p:pic>
        <p:nvPicPr>
          <p:cNvPr id="13" name="Imagen 12"/>
          <p:cNvPicPr>
            <a:picLocks noChangeAspect="1"/>
          </p:cNvPicPr>
          <p:nvPr/>
        </p:nvPicPr>
        <p:blipFill>
          <a:blip r:embed="rId4"/>
          <a:stretch>
            <a:fillRect/>
          </a:stretch>
        </p:blipFill>
        <p:spPr>
          <a:xfrm>
            <a:off x="403914" y="4750133"/>
            <a:ext cx="526492" cy="107998"/>
          </a:xfrm>
          <a:prstGeom prst="rect">
            <a:avLst/>
          </a:prstGeom>
        </p:spPr>
      </p:pic>
      <p:cxnSp>
        <p:nvCxnSpPr>
          <p:cNvPr id="18" name="Conector recto 17"/>
          <p:cNvCxnSpPr/>
          <p:nvPr/>
        </p:nvCxnSpPr>
        <p:spPr>
          <a:xfrm>
            <a:off x="334860" y="2476540"/>
            <a:ext cx="2392449"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uadroTexto 16"/>
          <p:cNvSpPr txBox="1"/>
          <p:nvPr/>
        </p:nvSpPr>
        <p:spPr>
          <a:xfrm>
            <a:off x="258182" y="1999497"/>
            <a:ext cx="2812333" cy="367793"/>
          </a:xfrm>
          <a:prstGeom prst="rect">
            <a:avLst/>
          </a:prstGeom>
          <a:noFill/>
        </p:spPr>
        <p:txBody>
          <a:bodyPr wrap="square" rtlCol="0">
            <a:spAutoFit/>
          </a:bodyPr>
          <a:lstStyle/>
          <a:p>
            <a:pPr>
              <a:lnSpc>
                <a:spcPct val="80000"/>
              </a:lnSpc>
              <a:defRPr/>
            </a:pPr>
            <a:r>
              <a:rPr lang="es-PE" sz="2200" b="1" dirty="0">
                <a:cs typeface="Arial" pitchFamily="34" charset="0"/>
              </a:rPr>
              <a:t>1.2. Ingeniería</a:t>
            </a:r>
            <a:endParaRPr lang="es-ES" sz="2200" b="1" dirty="0">
              <a:solidFill>
                <a:srgbClr val="679633"/>
              </a:solidFill>
              <a:latin typeface="Helvetica Condensed" panose="020B0606020202030204" pitchFamily="34" charset="0"/>
              <a:cs typeface="HelveticaNeueLT Std Hvy Cn"/>
            </a:endParaRPr>
          </a:p>
        </p:txBody>
      </p:sp>
      <p:sp>
        <p:nvSpPr>
          <p:cNvPr id="21" name="1 Título"/>
          <p:cNvSpPr>
            <a:spLocks noGrp="1"/>
          </p:cNvSpPr>
          <p:nvPr>
            <p:ph type="ctrTitle" sz="quarter"/>
          </p:nvPr>
        </p:nvSpPr>
        <p:spPr>
          <a:xfrm>
            <a:off x="3070515" y="210726"/>
            <a:ext cx="5888550" cy="504453"/>
          </a:xfrm>
        </p:spPr>
        <p:txBody>
          <a:bodyPr>
            <a:normAutofit fontScale="90000"/>
          </a:bodyPr>
          <a:lstStyle/>
          <a:p>
            <a:pPr algn="just"/>
            <a:r>
              <a:rPr lang="es-PE" sz="1800" b="1" dirty="0">
                <a:latin typeface="Helvetica Condensed" panose="020B0606020202030204"/>
              </a:rPr>
              <a:t>i. Estudios relacionados a las Obras de los PRMLA	7/7</a:t>
            </a:r>
          </a:p>
        </p:txBody>
      </p:sp>
      <p:sp>
        <p:nvSpPr>
          <p:cNvPr id="22" name="2 Subtítulo"/>
          <p:cNvSpPr>
            <a:spLocks noGrp="1"/>
          </p:cNvSpPr>
          <p:nvPr>
            <p:ph type="subTitle" sz="quarter" idx="1"/>
          </p:nvPr>
        </p:nvSpPr>
        <p:spPr>
          <a:xfrm>
            <a:off x="2727309" y="715179"/>
            <a:ext cx="6231756" cy="4121685"/>
          </a:xfrm>
        </p:spPr>
        <p:txBody>
          <a:bodyPr>
            <a:noAutofit/>
          </a:bodyPr>
          <a:lstStyle/>
          <a:p>
            <a:pPr algn="just">
              <a:spcBef>
                <a:spcPts val="0"/>
              </a:spcBef>
            </a:pPr>
            <a:r>
              <a:rPr lang="es-PE" sz="1400" b="1" u="sng" dirty="0">
                <a:solidFill>
                  <a:schemeClr val="tx1"/>
                </a:solidFill>
                <a:latin typeface="Helvetica Condensed" panose="020B0606020202030204"/>
                <a:cs typeface="Arial" pitchFamily="34" charset="0"/>
              </a:rPr>
              <a:t>Aeropuerto de Trujillo</a:t>
            </a:r>
            <a:r>
              <a:rPr lang="es-PE" sz="1400" b="1" dirty="0">
                <a:solidFill>
                  <a:schemeClr val="tx1"/>
                </a:solidFill>
                <a:latin typeface="Helvetica Condensed" panose="020B0606020202030204"/>
                <a:cs typeface="Arial" pitchFamily="34" charset="0"/>
              </a:rPr>
              <a:t>:</a:t>
            </a:r>
          </a:p>
          <a:p>
            <a:pPr algn="just">
              <a:spcBef>
                <a:spcPts val="0"/>
              </a:spcBef>
            </a:pPr>
            <a:endParaRPr lang="es-PE" sz="1050" b="1" dirty="0">
              <a:solidFill>
                <a:schemeClr val="tx1"/>
              </a:solidFill>
              <a:latin typeface="Helvetica Condensed" panose="020B0606020202030204"/>
              <a:cs typeface="Arial" pitchFamily="34" charset="0"/>
            </a:endParaRPr>
          </a:p>
          <a:p>
            <a:pPr marL="171450" lvl="1" indent="-171450" algn="just">
              <a:spcBef>
                <a:spcPts val="0"/>
              </a:spcBef>
              <a:buFontTx/>
              <a:buChar char="-"/>
            </a:pPr>
            <a:r>
              <a:rPr lang="es-PE" sz="1050" dirty="0">
                <a:solidFill>
                  <a:schemeClr val="tx1"/>
                </a:solidFill>
                <a:latin typeface="Helvetica Condensed" panose="020B0606020202030204"/>
              </a:rPr>
              <a:t>Con Carta N° </a:t>
            </a:r>
            <a:r>
              <a:rPr lang="es-MX" sz="1050" dirty="0">
                <a:solidFill>
                  <a:schemeClr val="tx1"/>
                </a:solidFill>
                <a:latin typeface="Helvetica Condensed" panose="020B0606020202030204"/>
              </a:rPr>
              <a:t>1115-2017-GR-AdP, de fecha 04.12.2017, </a:t>
            </a:r>
            <a:r>
              <a:rPr lang="es-MX" sz="1050" dirty="0">
                <a:solidFill>
                  <a:schemeClr val="tx2"/>
                </a:solidFill>
                <a:latin typeface="Helvetica Condensed" panose="020B0606020202030204"/>
              </a:rPr>
              <a:t>AdP presentó a la DGAC el levantamiento de observaciones de la Actualización del PRMLA del Aeropuerto de Trujillo</a:t>
            </a:r>
            <a:r>
              <a:rPr lang="es-MX" sz="1050" dirty="0">
                <a:solidFill>
                  <a:schemeClr val="tx1"/>
                </a:solidFill>
                <a:latin typeface="Helvetica Condensed" panose="020B0606020202030204"/>
              </a:rPr>
              <a:t>.</a:t>
            </a:r>
            <a:endParaRPr lang="es-PE" sz="1050" dirty="0">
              <a:solidFill>
                <a:schemeClr val="tx1"/>
              </a:solidFill>
              <a:latin typeface="Helvetica Condensed" panose="020B0606020202030204"/>
            </a:endParaRPr>
          </a:p>
          <a:p>
            <a:pPr marL="171450" lvl="1" indent="-171450" algn="just">
              <a:spcBef>
                <a:spcPts val="0"/>
              </a:spcBef>
              <a:buFontTx/>
              <a:buChar char="-"/>
            </a:pPr>
            <a:endParaRPr lang="es-PE" sz="1050" dirty="0">
              <a:solidFill>
                <a:schemeClr val="tx1"/>
              </a:solidFill>
              <a:latin typeface="Helvetica Condensed" panose="020B0606020202030204"/>
            </a:endParaRPr>
          </a:p>
          <a:p>
            <a:pPr marL="171450" lvl="1" indent="-171450" algn="just">
              <a:spcBef>
                <a:spcPts val="0"/>
              </a:spcBef>
              <a:buFontTx/>
              <a:buChar char="-"/>
            </a:pPr>
            <a:r>
              <a:rPr lang="es-PE" sz="1050" dirty="0">
                <a:solidFill>
                  <a:schemeClr val="tx1"/>
                </a:solidFill>
                <a:latin typeface="Helvetica Condensed" panose="020B0606020202030204"/>
              </a:rPr>
              <a:t>Con Carta N°217-2017-GR-AdP, de fecha 17.04.2017, </a:t>
            </a:r>
            <a:r>
              <a:rPr lang="es-PE" sz="1050" dirty="0">
                <a:solidFill>
                  <a:schemeClr val="tx2"/>
                </a:solidFill>
                <a:latin typeface="Helvetica Condensed" panose="020B0606020202030204"/>
              </a:rPr>
              <a:t>se presentó al MTC el Programa Multianual de Inversiones el cual incorpora la Rehabilitación del Lado Aire del Aeropuerto de Trujillo como Inversión de Rehabilitación.</a:t>
            </a:r>
          </a:p>
          <a:p>
            <a:pPr marL="0" lvl="1" algn="just">
              <a:spcBef>
                <a:spcPts val="0"/>
              </a:spcBef>
            </a:pPr>
            <a:endParaRPr lang="es-PE" sz="1050" dirty="0">
              <a:solidFill>
                <a:schemeClr val="tx1"/>
              </a:solidFill>
              <a:latin typeface="Helvetica Condensed" panose="020B0606020202030204"/>
            </a:endParaRPr>
          </a:p>
          <a:p>
            <a:pPr marL="171450" lvl="1" indent="-171450" algn="just">
              <a:spcBef>
                <a:spcPts val="0"/>
              </a:spcBef>
              <a:buFontTx/>
              <a:buChar char="-"/>
            </a:pPr>
            <a:r>
              <a:rPr lang="es-PE" sz="1050" dirty="0">
                <a:solidFill>
                  <a:schemeClr val="tx1"/>
                </a:solidFill>
                <a:latin typeface="Helvetica Condensed" panose="020B0606020202030204"/>
              </a:rPr>
              <a:t>Con Oficio N°164-2017-MTC/12.08, de fecha 04.07.2017, </a:t>
            </a:r>
            <a:r>
              <a:rPr lang="es-PE" sz="1050" dirty="0">
                <a:solidFill>
                  <a:schemeClr val="tx2"/>
                </a:solidFill>
                <a:latin typeface="Helvetica Condensed" panose="020B0606020202030204"/>
              </a:rPr>
              <a:t>MTC comunica que el PMI 2017 de AdP, fue derivado a la DGCT y se hizo de conocimiento a la Dirección de Inversiones, a fin de que se incorpore al PMI del MTC.</a:t>
            </a:r>
          </a:p>
          <a:p>
            <a:pPr marL="0" lvl="1" algn="just">
              <a:spcBef>
                <a:spcPts val="0"/>
              </a:spcBef>
            </a:pPr>
            <a:endParaRPr lang="es-PE" sz="1050" dirty="0">
              <a:solidFill>
                <a:schemeClr val="tx1"/>
              </a:solidFill>
              <a:latin typeface="Helvetica Condensed" panose="020B0606020202030204"/>
            </a:endParaRPr>
          </a:p>
          <a:p>
            <a:pPr marL="171450" lvl="1" indent="-171450" algn="just">
              <a:spcBef>
                <a:spcPts val="0"/>
              </a:spcBef>
              <a:buFontTx/>
              <a:buChar char="-"/>
            </a:pPr>
            <a:r>
              <a:rPr lang="es-PE" sz="1050" dirty="0">
                <a:solidFill>
                  <a:schemeClr val="tx1"/>
                </a:solidFill>
                <a:latin typeface="Helvetica Condensed" panose="020B0606020202030204"/>
              </a:rPr>
              <a:t>Con Oficio N°0190-2017-MTC/12.08, de fecha 07.08.2017, </a:t>
            </a:r>
            <a:r>
              <a:rPr lang="es-PE" sz="1050" dirty="0">
                <a:solidFill>
                  <a:schemeClr val="tx2"/>
                </a:solidFill>
                <a:latin typeface="Helvetica Condensed" panose="020B0606020202030204"/>
              </a:rPr>
              <a:t>DGAC comunicó a </a:t>
            </a:r>
            <a:r>
              <a:rPr lang="es-PE" sz="1050" dirty="0" err="1">
                <a:solidFill>
                  <a:schemeClr val="tx2"/>
                </a:solidFill>
                <a:latin typeface="Helvetica Condensed" panose="020B0606020202030204"/>
              </a:rPr>
              <a:t>AdP</a:t>
            </a:r>
            <a:r>
              <a:rPr lang="es-PE" sz="1050" dirty="0">
                <a:solidFill>
                  <a:schemeClr val="tx2"/>
                </a:solidFill>
                <a:latin typeface="Helvetica Condensed" panose="020B0606020202030204"/>
              </a:rPr>
              <a:t> que, </a:t>
            </a:r>
            <a:r>
              <a:rPr lang="es-PE" sz="1050" dirty="0">
                <a:solidFill>
                  <a:schemeClr val="tx1"/>
                </a:solidFill>
                <a:latin typeface="Helvetica Condensed" panose="020B0606020202030204"/>
              </a:rPr>
              <a:t>mediante Resolución Ministerial N° 368-2017-MTC/01, de fecha 16.05.2017,</a:t>
            </a:r>
            <a:r>
              <a:rPr lang="es-PE" sz="1050" dirty="0">
                <a:solidFill>
                  <a:schemeClr val="tx2"/>
                </a:solidFill>
                <a:latin typeface="Helvetica Condensed" panose="020B0606020202030204"/>
              </a:rPr>
              <a:t> se había la aprobado el PMI del sector transportes y comunicaciones para el periodo 2018-2020, el cual incluye la relación de intervenciones propuestas por nuestra representada mediante la Carta N° 217-2017-GR-AdP.</a:t>
            </a:r>
          </a:p>
          <a:p>
            <a:pPr marL="0" lvl="1" algn="just">
              <a:spcBef>
                <a:spcPts val="0"/>
              </a:spcBef>
            </a:pPr>
            <a:endParaRPr lang="es-PE" sz="1050" dirty="0">
              <a:solidFill>
                <a:schemeClr val="tx1"/>
              </a:solidFill>
              <a:latin typeface="Helvetica Condensed" panose="020B0606020202030204"/>
            </a:endParaRPr>
          </a:p>
          <a:p>
            <a:pPr marL="171450" lvl="1" indent="-171450" algn="just">
              <a:spcBef>
                <a:spcPts val="0"/>
              </a:spcBef>
              <a:buFontTx/>
              <a:buChar char="-"/>
            </a:pPr>
            <a:r>
              <a:rPr lang="es-PE" sz="1050" dirty="0">
                <a:solidFill>
                  <a:schemeClr val="tx1"/>
                </a:solidFill>
                <a:latin typeface="Helvetica Condensed" panose="020B0606020202030204"/>
              </a:rPr>
              <a:t>Con Oficio N°3310-2017-MTC/25 de fecha 15.08.2017</a:t>
            </a:r>
            <a:r>
              <a:rPr lang="es-PE" sz="1050" b="1" dirty="0">
                <a:solidFill>
                  <a:schemeClr val="tx1"/>
                </a:solidFill>
                <a:latin typeface="Helvetica Condensed" panose="020B0606020202030204"/>
              </a:rPr>
              <a:t>, el </a:t>
            </a:r>
            <a:r>
              <a:rPr lang="es-PE" sz="1050" b="1" dirty="0">
                <a:solidFill>
                  <a:schemeClr val="tx2"/>
                </a:solidFill>
                <a:latin typeface="Helvetica Condensed" panose="020B0606020202030204"/>
              </a:rPr>
              <a:t>MTC comunica la priorización de los proyectos e inversiones del Primer Grupo de Aeropuertos de Provincia de la República del Perú, indicando que el Aeropuerto de Trujillo deberá tener intervenciones asociadas al Programa de Mantenimiento Periódico (PMP). De igual forma solicita que el Concesionario inicie los estudios correspondientes al Proyecto de Inversión Pública (PIP).</a:t>
            </a:r>
          </a:p>
        </p:txBody>
      </p:sp>
    </p:spTree>
    <p:extLst>
      <p:ext uri="{BB962C8B-B14F-4D97-AF65-F5344CB8AC3E}">
        <p14:creationId xmlns:p14="http://schemas.microsoft.com/office/powerpoint/2010/main" val="1086757327"/>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Agrupar 28"/>
          <p:cNvGrpSpPr/>
          <p:nvPr/>
        </p:nvGrpSpPr>
        <p:grpSpPr>
          <a:xfrm>
            <a:off x="0" y="0"/>
            <a:ext cx="9144000" cy="5143500"/>
            <a:chOff x="0" y="0"/>
            <a:chExt cx="9144000" cy="5143500"/>
          </a:xfrm>
        </p:grpSpPr>
        <p:pic>
          <p:nvPicPr>
            <p:cNvPr id="30" name="Imagen 29" descr="IMG_4885-fondo.jpg"/>
            <p:cNvPicPr>
              <a:picLocks noChangeAspect="1"/>
            </p:cNvPicPr>
            <p:nvPr/>
          </p:nvPicPr>
          <p:blipFill rotWithShape="1">
            <a:blip r:embed="rId2">
              <a:extLst>
                <a:ext uri="{28A0092B-C50C-407E-A947-70E740481C1C}">
                  <a14:useLocalDpi xmlns:a14="http://schemas.microsoft.com/office/drawing/2010/main" val="0"/>
                </a:ext>
              </a:extLst>
            </a:blip>
            <a:srcRect t="13577" r="1055" b="2980"/>
            <a:stretch/>
          </p:blipFill>
          <p:spPr>
            <a:xfrm>
              <a:off x="0" y="0"/>
              <a:ext cx="9144000" cy="5143500"/>
            </a:xfrm>
            <a:prstGeom prst="rect">
              <a:avLst/>
            </a:prstGeom>
          </p:spPr>
        </p:pic>
        <p:sp>
          <p:nvSpPr>
            <p:cNvPr id="31" name="Rectángulo 30"/>
            <p:cNvSpPr/>
            <p:nvPr/>
          </p:nvSpPr>
          <p:spPr>
            <a:xfrm>
              <a:off x="109214" y="103489"/>
              <a:ext cx="8925572" cy="49365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s-ES" dirty="0">
                <a:solidFill>
                  <a:prstClr val="white"/>
                </a:solidFill>
              </a:endParaRPr>
            </a:p>
          </p:txBody>
        </p:sp>
      </p:grpSp>
      <p:pic>
        <p:nvPicPr>
          <p:cNvPr id="28" name="Imagen 27"/>
          <p:cNvPicPr>
            <a:picLocks noChangeAspect="1"/>
          </p:cNvPicPr>
          <p:nvPr/>
        </p:nvPicPr>
        <p:blipFill>
          <a:blip r:embed="rId3"/>
          <a:stretch>
            <a:fillRect/>
          </a:stretch>
        </p:blipFill>
        <p:spPr>
          <a:xfrm>
            <a:off x="403914" y="286008"/>
            <a:ext cx="431292" cy="252984"/>
          </a:xfrm>
          <a:prstGeom prst="rect">
            <a:avLst/>
          </a:prstGeom>
        </p:spPr>
      </p:pic>
      <p:pic>
        <p:nvPicPr>
          <p:cNvPr id="13" name="Imagen 12"/>
          <p:cNvPicPr>
            <a:picLocks noChangeAspect="1"/>
          </p:cNvPicPr>
          <p:nvPr/>
        </p:nvPicPr>
        <p:blipFill>
          <a:blip r:embed="rId4"/>
          <a:stretch>
            <a:fillRect/>
          </a:stretch>
        </p:blipFill>
        <p:spPr>
          <a:xfrm>
            <a:off x="403914" y="4750133"/>
            <a:ext cx="526492" cy="107998"/>
          </a:xfrm>
          <a:prstGeom prst="rect">
            <a:avLst/>
          </a:prstGeom>
        </p:spPr>
      </p:pic>
      <p:cxnSp>
        <p:nvCxnSpPr>
          <p:cNvPr id="18" name="Conector recto 17"/>
          <p:cNvCxnSpPr/>
          <p:nvPr/>
        </p:nvCxnSpPr>
        <p:spPr>
          <a:xfrm>
            <a:off x="258182" y="2774251"/>
            <a:ext cx="2392449"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 name="2 Subtítulo"/>
          <p:cNvSpPr>
            <a:spLocks noGrp="1"/>
          </p:cNvSpPr>
          <p:nvPr>
            <p:ph type="subTitle" sz="quarter" idx="1"/>
          </p:nvPr>
        </p:nvSpPr>
        <p:spPr>
          <a:xfrm>
            <a:off x="3070515" y="818667"/>
            <a:ext cx="5888550" cy="4039463"/>
          </a:xfrm>
        </p:spPr>
        <p:txBody>
          <a:bodyPr>
            <a:noAutofit/>
          </a:bodyPr>
          <a:lstStyle/>
          <a:p>
            <a:pPr algn="just">
              <a:spcBef>
                <a:spcPts val="0"/>
              </a:spcBef>
            </a:pPr>
            <a:r>
              <a:rPr lang="es-PE" sz="1400" b="1" u="sng" dirty="0">
                <a:solidFill>
                  <a:schemeClr val="tx1"/>
                </a:solidFill>
                <a:latin typeface="Helvetica Condensed" panose="020B0606020202030204"/>
                <a:cs typeface="Arial" pitchFamily="34" charset="0"/>
              </a:rPr>
              <a:t>Aeropuerto de Chiclayo</a:t>
            </a:r>
            <a:r>
              <a:rPr lang="es-PE" sz="1400" b="1" dirty="0">
                <a:solidFill>
                  <a:schemeClr val="tx1"/>
                </a:solidFill>
                <a:latin typeface="Helvetica Condensed" panose="020B0606020202030204"/>
                <a:cs typeface="Arial" pitchFamily="34" charset="0"/>
              </a:rPr>
              <a:t>:</a:t>
            </a:r>
          </a:p>
          <a:p>
            <a:pPr algn="just">
              <a:spcBef>
                <a:spcPts val="0"/>
              </a:spcBef>
            </a:pPr>
            <a:endParaRPr lang="es-PE" sz="1000" b="1" dirty="0">
              <a:solidFill>
                <a:schemeClr val="tx1"/>
              </a:solidFill>
              <a:latin typeface="Helvetica Condensed" panose="020B0606020202030204"/>
              <a:cs typeface="Arial" pitchFamily="34" charset="0"/>
            </a:endParaRPr>
          </a:p>
          <a:p>
            <a:pPr marL="171450" indent="-171450" algn="just">
              <a:spcBef>
                <a:spcPts val="0"/>
              </a:spcBef>
              <a:buFontTx/>
              <a:buChar char="-"/>
            </a:pPr>
            <a:r>
              <a:rPr lang="es-PE" sz="1050" dirty="0">
                <a:solidFill>
                  <a:schemeClr val="tx1"/>
                </a:solidFill>
                <a:latin typeface="Helvetica Condensed" panose="020B0606020202030204"/>
              </a:rPr>
              <a:t>Con Oficio N° 008-2016-MTC/12.08, de fecha 11.01.2017, </a:t>
            </a:r>
            <a:r>
              <a:rPr lang="es-PE" sz="1050" dirty="0">
                <a:solidFill>
                  <a:schemeClr val="tx2"/>
                </a:solidFill>
                <a:latin typeface="Helvetica Condensed" panose="020B0606020202030204"/>
              </a:rPr>
              <a:t>DGAC emitió la aprobación del Estudio de Pre inversión a Nivel de Perfil del Proyecto de Inversión Pública (PIP) Mejoramiento del Servicio Aeroportuario de la Región Lambayeque mediante la Modernización del Aeropuerto de Chiclayo.</a:t>
            </a:r>
          </a:p>
          <a:p>
            <a:pPr marL="171450" indent="-171450" algn="just">
              <a:spcBef>
                <a:spcPts val="0"/>
              </a:spcBef>
              <a:buFontTx/>
              <a:buChar char="-"/>
            </a:pPr>
            <a:endParaRPr lang="es-PE" sz="1050" dirty="0">
              <a:solidFill>
                <a:schemeClr val="tx1"/>
              </a:solidFill>
              <a:latin typeface="Helvetica Condensed" panose="020B0606020202030204"/>
            </a:endParaRPr>
          </a:p>
          <a:p>
            <a:pPr marL="171450" indent="-171450" algn="just">
              <a:spcBef>
                <a:spcPts val="0"/>
              </a:spcBef>
              <a:buFontTx/>
              <a:buChar char="-"/>
            </a:pPr>
            <a:r>
              <a:rPr lang="es-PE" sz="1050" dirty="0">
                <a:solidFill>
                  <a:schemeClr val="tx1"/>
                </a:solidFill>
                <a:latin typeface="Helvetica Condensed" panose="020B0606020202030204"/>
              </a:rPr>
              <a:t>El </a:t>
            </a:r>
            <a:r>
              <a:rPr lang="es-PE" sz="1050" dirty="0">
                <a:solidFill>
                  <a:schemeClr val="tx2"/>
                </a:solidFill>
                <a:latin typeface="Helvetica Condensed" panose="020B0606020202030204"/>
              </a:rPr>
              <a:t>15.02.2017 se Inició el estudio de Factibilidad con el Consorcio de CESEL-INECO</a:t>
            </a:r>
            <a:r>
              <a:rPr lang="es-PE" sz="1050" dirty="0">
                <a:solidFill>
                  <a:schemeClr val="tx1"/>
                </a:solidFill>
                <a:latin typeface="Helvetica Condensed" panose="020B0606020202030204"/>
              </a:rPr>
              <a:t>.</a:t>
            </a:r>
          </a:p>
          <a:p>
            <a:pPr marL="171450" indent="-171450" algn="just">
              <a:spcBef>
                <a:spcPts val="0"/>
              </a:spcBef>
              <a:buFontTx/>
              <a:buChar char="-"/>
            </a:pPr>
            <a:endParaRPr lang="es-PE" sz="1050" dirty="0">
              <a:solidFill>
                <a:schemeClr val="tx1"/>
              </a:solidFill>
              <a:latin typeface="Helvetica Condensed" panose="020B0606020202030204"/>
            </a:endParaRPr>
          </a:p>
          <a:p>
            <a:pPr marL="171450" indent="-171450" algn="just">
              <a:spcBef>
                <a:spcPts val="0"/>
              </a:spcBef>
              <a:buFontTx/>
              <a:buChar char="-"/>
            </a:pPr>
            <a:r>
              <a:rPr lang="es-PE" sz="1050" dirty="0">
                <a:solidFill>
                  <a:schemeClr val="tx1"/>
                </a:solidFill>
                <a:latin typeface="Helvetica Condensed" panose="020B0606020202030204"/>
              </a:rPr>
              <a:t>Con Oficio N°7286-2017-GSF-OSITRAN, de fecha 29.09.2017, </a:t>
            </a:r>
            <a:r>
              <a:rPr lang="es-PE" sz="1050" dirty="0">
                <a:solidFill>
                  <a:schemeClr val="tx2"/>
                </a:solidFill>
                <a:latin typeface="Helvetica Condensed" panose="020B0606020202030204"/>
              </a:rPr>
              <a:t>OSITRAN </a:t>
            </a:r>
            <a:r>
              <a:rPr lang="es-PE" sz="1050" dirty="0">
                <a:solidFill>
                  <a:schemeClr val="tx1"/>
                </a:solidFill>
                <a:latin typeface="Helvetica Condensed" panose="020B0606020202030204"/>
              </a:rPr>
              <a:t>remite Informe N°1185-2017-JCA-GSF-OSITRAN en el cual</a:t>
            </a:r>
            <a:r>
              <a:rPr lang="es-PE" sz="1050" dirty="0">
                <a:solidFill>
                  <a:schemeClr val="tx2"/>
                </a:solidFill>
                <a:latin typeface="Helvetica Condensed" panose="020B0606020202030204"/>
              </a:rPr>
              <a:t> indica la aprobación de la liquidación a nivel de Perfil por el monto de $1’590,730.79 (sin IGV).</a:t>
            </a:r>
          </a:p>
          <a:p>
            <a:pPr marL="171450" indent="-171450" algn="just">
              <a:spcBef>
                <a:spcPts val="0"/>
              </a:spcBef>
              <a:buFontTx/>
              <a:buChar char="-"/>
            </a:pPr>
            <a:endParaRPr lang="es-PE" sz="1050" dirty="0">
              <a:solidFill>
                <a:schemeClr val="tx1"/>
              </a:solidFill>
              <a:latin typeface="Helvetica Condensed" panose="020B0606020202030204"/>
            </a:endParaRPr>
          </a:p>
          <a:p>
            <a:pPr marL="171450" indent="-171450" algn="just">
              <a:spcBef>
                <a:spcPts val="0"/>
              </a:spcBef>
              <a:buFontTx/>
              <a:buChar char="-"/>
            </a:pPr>
            <a:r>
              <a:rPr lang="es-PE" sz="1050" dirty="0">
                <a:solidFill>
                  <a:schemeClr val="tx1"/>
                </a:solidFill>
                <a:latin typeface="Helvetica Condensed" panose="020B0606020202030204"/>
              </a:rPr>
              <a:t>Mediante el Trámite N° 06716-2017, de fecha 13.12.2017,</a:t>
            </a:r>
            <a:r>
              <a:rPr lang="es-PE" sz="1050" dirty="0">
                <a:solidFill>
                  <a:schemeClr val="tx2"/>
                </a:solidFill>
                <a:latin typeface="Helvetica Condensed" panose="020B0606020202030204"/>
              </a:rPr>
              <a:t> se solicitó de clasificación EVAP</a:t>
            </a:r>
            <a:r>
              <a:rPr lang="es-PE" sz="1050" dirty="0">
                <a:solidFill>
                  <a:schemeClr val="tx1"/>
                </a:solidFill>
                <a:latin typeface="Helvetica Condensed" panose="020B0606020202030204"/>
              </a:rPr>
              <a:t>.</a:t>
            </a:r>
          </a:p>
          <a:p>
            <a:pPr marL="171450" indent="-171450" algn="just">
              <a:spcBef>
                <a:spcPts val="0"/>
              </a:spcBef>
              <a:buFontTx/>
              <a:buChar char="-"/>
            </a:pPr>
            <a:endParaRPr lang="es-PE" sz="1050" dirty="0">
              <a:solidFill>
                <a:schemeClr val="tx1"/>
              </a:solidFill>
              <a:latin typeface="Helvetica Condensed" panose="020B0606020202030204"/>
            </a:endParaRPr>
          </a:p>
          <a:p>
            <a:pPr marL="171450" indent="-171450" algn="just">
              <a:spcBef>
                <a:spcPts val="0"/>
              </a:spcBef>
              <a:buFontTx/>
              <a:buChar char="-"/>
            </a:pPr>
            <a:r>
              <a:rPr lang="es-PE" sz="1050" dirty="0">
                <a:solidFill>
                  <a:schemeClr val="tx1"/>
                </a:solidFill>
                <a:latin typeface="Helvetica Condensed" panose="020B0606020202030204"/>
              </a:rPr>
              <a:t>Con Cédula de Notificación N°043-2017-SENACE-JEF/DEIN, de fecha</a:t>
            </a:r>
            <a:r>
              <a:rPr lang="es-PE" sz="1050" b="1" dirty="0">
                <a:solidFill>
                  <a:schemeClr val="tx2"/>
                </a:solidFill>
                <a:latin typeface="Helvetica Condensed" panose="020B0606020202030204"/>
              </a:rPr>
              <a:t> 26.12.2017, SENACE observó el EVAP presentado solicitando que se integre la información del EVAP del PMD con la DIA aprobada del PRMLA</a:t>
            </a:r>
            <a:r>
              <a:rPr lang="es-PE" sz="1050" b="1" dirty="0">
                <a:solidFill>
                  <a:schemeClr val="tx1"/>
                </a:solidFill>
                <a:latin typeface="Helvetica Condensed" panose="020B0606020202030204"/>
              </a:rPr>
              <a:t>.</a:t>
            </a:r>
          </a:p>
          <a:p>
            <a:pPr marL="171450" indent="-171450" algn="just">
              <a:spcBef>
                <a:spcPts val="0"/>
              </a:spcBef>
              <a:buFontTx/>
              <a:buChar char="-"/>
            </a:pPr>
            <a:endParaRPr lang="es-PE" sz="1050" dirty="0">
              <a:solidFill>
                <a:schemeClr val="tx1"/>
              </a:solidFill>
              <a:latin typeface="Helvetica Condensed" panose="020B0606020202030204"/>
            </a:endParaRPr>
          </a:p>
          <a:p>
            <a:pPr marL="171450" indent="-171450" algn="just">
              <a:spcBef>
                <a:spcPts val="0"/>
              </a:spcBef>
              <a:buFontTx/>
              <a:buChar char="-"/>
            </a:pPr>
            <a:r>
              <a:rPr lang="es-PE" sz="1050" dirty="0">
                <a:solidFill>
                  <a:schemeClr val="tx1"/>
                </a:solidFill>
                <a:latin typeface="Helvetica Condensed" panose="020B0606020202030204"/>
              </a:rPr>
              <a:t>Con Carta N°1208-2017-GR-AdP de fecha </a:t>
            </a:r>
            <a:r>
              <a:rPr lang="es-PE" sz="1050" b="1" dirty="0">
                <a:solidFill>
                  <a:schemeClr val="tx1"/>
                </a:solidFill>
                <a:latin typeface="Helvetica Condensed" panose="020B0606020202030204"/>
              </a:rPr>
              <a:t>27.12.2017, </a:t>
            </a:r>
            <a:r>
              <a:rPr lang="es-PE" sz="1050" b="1" dirty="0">
                <a:solidFill>
                  <a:schemeClr val="tx2"/>
                </a:solidFill>
                <a:latin typeface="Helvetica Condensed" panose="020B0606020202030204"/>
              </a:rPr>
              <a:t>AdP remite a la DGAC el Informe 6F (Versión A): Estudio de Factibilidad, el que involucra los informes parciales del 1F al 5F desarrollados por el consultor CCI.</a:t>
            </a:r>
          </a:p>
          <a:p>
            <a:r>
              <a:rPr lang="es-PE" sz="1000" dirty="0"/>
              <a:t> </a:t>
            </a:r>
          </a:p>
          <a:p>
            <a:pPr marL="171450" lvl="0" indent="-171450" algn="just">
              <a:spcBef>
                <a:spcPts val="0"/>
              </a:spcBef>
              <a:buFontTx/>
              <a:buChar char="-"/>
            </a:pPr>
            <a:endParaRPr lang="es-PE" sz="1200" dirty="0">
              <a:solidFill>
                <a:schemeClr val="tx1"/>
              </a:solidFill>
              <a:latin typeface="Helvetica Condensed" panose="020B0606020202030204"/>
            </a:endParaRPr>
          </a:p>
        </p:txBody>
      </p:sp>
      <p:sp>
        <p:nvSpPr>
          <p:cNvPr id="12" name="1 Título"/>
          <p:cNvSpPr>
            <a:spLocks noGrp="1"/>
          </p:cNvSpPr>
          <p:nvPr>
            <p:ph type="ctrTitle" sz="quarter"/>
          </p:nvPr>
        </p:nvSpPr>
        <p:spPr>
          <a:xfrm>
            <a:off x="2530549" y="210726"/>
            <a:ext cx="6428516" cy="504453"/>
          </a:xfrm>
        </p:spPr>
        <p:txBody>
          <a:bodyPr>
            <a:normAutofit/>
          </a:bodyPr>
          <a:lstStyle/>
          <a:p>
            <a:r>
              <a:rPr lang="es-PE" sz="1800" b="1" dirty="0">
                <a:latin typeface="Helvetica Condensed" panose="020B0606020202030204"/>
              </a:rPr>
              <a:t>ii. Estudios relacionados a las Obras de los PMD	1/3</a:t>
            </a:r>
          </a:p>
        </p:txBody>
      </p:sp>
      <p:sp>
        <p:nvSpPr>
          <p:cNvPr id="14" name="CuadroTexto 13">
            <a:extLst>
              <a:ext uri="{FF2B5EF4-FFF2-40B4-BE49-F238E27FC236}">
                <a16:creationId xmlns:a16="http://schemas.microsoft.com/office/drawing/2014/main" id="{8EFBA205-7FAE-4F11-B716-74635232BAD9}"/>
              </a:ext>
            </a:extLst>
          </p:cNvPr>
          <p:cNvSpPr txBox="1"/>
          <p:nvPr/>
        </p:nvSpPr>
        <p:spPr>
          <a:xfrm>
            <a:off x="258182" y="2318477"/>
            <a:ext cx="2812333" cy="367793"/>
          </a:xfrm>
          <a:prstGeom prst="rect">
            <a:avLst/>
          </a:prstGeom>
          <a:noFill/>
        </p:spPr>
        <p:txBody>
          <a:bodyPr wrap="square" rtlCol="0">
            <a:spAutoFit/>
          </a:bodyPr>
          <a:lstStyle/>
          <a:p>
            <a:pPr>
              <a:lnSpc>
                <a:spcPct val="80000"/>
              </a:lnSpc>
              <a:defRPr/>
            </a:pPr>
            <a:r>
              <a:rPr lang="es-PE" sz="2200" b="1" dirty="0">
                <a:cs typeface="Arial" pitchFamily="34" charset="0"/>
              </a:rPr>
              <a:t>1.2. Ingeniería</a:t>
            </a:r>
            <a:endParaRPr lang="es-ES" sz="2200" b="1" dirty="0">
              <a:solidFill>
                <a:srgbClr val="679633"/>
              </a:solidFill>
              <a:latin typeface="Helvetica Condensed" panose="020B0606020202030204" pitchFamily="34" charset="0"/>
              <a:cs typeface="HelveticaNeueLT Std Hvy Cn"/>
            </a:endParaRPr>
          </a:p>
        </p:txBody>
      </p:sp>
    </p:spTree>
    <p:extLst>
      <p:ext uri="{BB962C8B-B14F-4D97-AF65-F5344CB8AC3E}">
        <p14:creationId xmlns:p14="http://schemas.microsoft.com/office/powerpoint/2010/main" val="3106559009"/>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Agrupar 28"/>
          <p:cNvGrpSpPr/>
          <p:nvPr/>
        </p:nvGrpSpPr>
        <p:grpSpPr>
          <a:xfrm>
            <a:off x="0" y="0"/>
            <a:ext cx="9144000" cy="5143500"/>
            <a:chOff x="0" y="0"/>
            <a:chExt cx="9144000" cy="5143500"/>
          </a:xfrm>
        </p:grpSpPr>
        <p:pic>
          <p:nvPicPr>
            <p:cNvPr id="30" name="Imagen 29" descr="IMG_4885-fondo.jpg"/>
            <p:cNvPicPr>
              <a:picLocks noChangeAspect="1"/>
            </p:cNvPicPr>
            <p:nvPr/>
          </p:nvPicPr>
          <p:blipFill rotWithShape="1">
            <a:blip r:embed="rId2">
              <a:extLst>
                <a:ext uri="{28A0092B-C50C-407E-A947-70E740481C1C}">
                  <a14:useLocalDpi xmlns:a14="http://schemas.microsoft.com/office/drawing/2010/main" val="0"/>
                </a:ext>
              </a:extLst>
            </a:blip>
            <a:srcRect t="13577" r="1055" b="2980"/>
            <a:stretch/>
          </p:blipFill>
          <p:spPr>
            <a:xfrm>
              <a:off x="0" y="0"/>
              <a:ext cx="9144000" cy="5143500"/>
            </a:xfrm>
            <a:prstGeom prst="rect">
              <a:avLst/>
            </a:prstGeom>
          </p:spPr>
        </p:pic>
        <p:sp>
          <p:nvSpPr>
            <p:cNvPr id="31" name="Rectángulo 30"/>
            <p:cNvSpPr/>
            <p:nvPr/>
          </p:nvSpPr>
          <p:spPr>
            <a:xfrm>
              <a:off x="109214" y="103489"/>
              <a:ext cx="8925572" cy="49365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s-ES" dirty="0">
                <a:solidFill>
                  <a:prstClr val="white"/>
                </a:solidFill>
              </a:endParaRPr>
            </a:p>
          </p:txBody>
        </p:sp>
      </p:grpSp>
      <p:pic>
        <p:nvPicPr>
          <p:cNvPr id="28" name="Imagen 27"/>
          <p:cNvPicPr>
            <a:picLocks noChangeAspect="1"/>
          </p:cNvPicPr>
          <p:nvPr/>
        </p:nvPicPr>
        <p:blipFill>
          <a:blip r:embed="rId3"/>
          <a:stretch>
            <a:fillRect/>
          </a:stretch>
        </p:blipFill>
        <p:spPr>
          <a:xfrm>
            <a:off x="403914" y="286008"/>
            <a:ext cx="431292" cy="252984"/>
          </a:xfrm>
          <a:prstGeom prst="rect">
            <a:avLst/>
          </a:prstGeom>
        </p:spPr>
      </p:pic>
      <p:pic>
        <p:nvPicPr>
          <p:cNvPr id="13" name="Imagen 12"/>
          <p:cNvPicPr>
            <a:picLocks noChangeAspect="1"/>
          </p:cNvPicPr>
          <p:nvPr/>
        </p:nvPicPr>
        <p:blipFill>
          <a:blip r:embed="rId4"/>
          <a:stretch>
            <a:fillRect/>
          </a:stretch>
        </p:blipFill>
        <p:spPr>
          <a:xfrm>
            <a:off x="403914" y="4750133"/>
            <a:ext cx="526492" cy="107998"/>
          </a:xfrm>
          <a:prstGeom prst="rect">
            <a:avLst/>
          </a:prstGeom>
        </p:spPr>
      </p:pic>
      <p:cxnSp>
        <p:nvCxnSpPr>
          <p:cNvPr id="18" name="Conector recto 17"/>
          <p:cNvCxnSpPr/>
          <p:nvPr/>
        </p:nvCxnSpPr>
        <p:spPr>
          <a:xfrm>
            <a:off x="403914" y="2859312"/>
            <a:ext cx="2392449"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 name="2 Subtítulo"/>
          <p:cNvSpPr>
            <a:spLocks noGrp="1"/>
          </p:cNvSpPr>
          <p:nvPr>
            <p:ph type="subTitle" sz="quarter" idx="1"/>
          </p:nvPr>
        </p:nvSpPr>
        <p:spPr>
          <a:xfrm>
            <a:off x="3070515" y="818667"/>
            <a:ext cx="5888550" cy="4039463"/>
          </a:xfrm>
        </p:spPr>
        <p:txBody>
          <a:bodyPr>
            <a:noAutofit/>
          </a:bodyPr>
          <a:lstStyle/>
          <a:p>
            <a:pPr algn="just">
              <a:spcBef>
                <a:spcPts val="0"/>
              </a:spcBef>
            </a:pPr>
            <a:r>
              <a:rPr lang="es-PE" sz="1200" b="1" u="sng" dirty="0">
                <a:solidFill>
                  <a:schemeClr val="tx1"/>
                </a:solidFill>
                <a:latin typeface="Helvetica Condensed" panose="020B0606020202030204"/>
                <a:cs typeface="Arial" pitchFamily="34" charset="0"/>
              </a:rPr>
              <a:t>Aeropuerto de Chiclayo</a:t>
            </a:r>
            <a:r>
              <a:rPr lang="es-PE" sz="1200" b="1" dirty="0">
                <a:solidFill>
                  <a:schemeClr val="tx1"/>
                </a:solidFill>
                <a:latin typeface="Helvetica Condensed" panose="020B0606020202030204"/>
                <a:cs typeface="Arial" pitchFamily="34" charset="0"/>
              </a:rPr>
              <a:t>:</a:t>
            </a:r>
          </a:p>
          <a:p>
            <a:pPr algn="just">
              <a:spcBef>
                <a:spcPts val="0"/>
              </a:spcBef>
            </a:pPr>
            <a:endParaRPr lang="es-PE" sz="900" b="1" dirty="0">
              <a:solidFill>
                <a:schemeClr val="tx1"/>
              </a:solidFill>
              <a:latin typeface="Helvetica Condensed" panose="020B0606020202030204"/>
              <a:cs typeface="Arial" pitchFamily="34" charset="0"/>
            </a:endParaRPr>
          </a:p>
          <a:p>
            <a:pPr lvl="0" algn="just">
              <a:spcBef>
                <a:spcPts val="0"/>
              </a:spcBef>
            </a:pPr>
            <a:endParaRPr lang="es-PE" sz="900" dirty="0">
              <a:solidFill>
                <a:schemeClr val="tx1"/>
              </a:solidFill>
              <a:latin typeface="Helvetica Condensed" panose="020B0606020202030204"/>
            </a:endParaRPr>
          </a:p>
          <a:p>
            <a:pPr marL="171450" lvl="0" indent="-171450" algn="just">
              <a:spcBef>
                <a:spcPts val="0"/>
              </a:spcBef>
              <a:buFontTx/>
              <a:buChar char="-"/>
            </a:pPr>
            <a:endParaRPr lang="es-PE" sz="1200" dirty="0">
              <a:solidFill>
                <a:schemeClr val="tx1"/>
              </a:solidFill>
              <a:latin typeface="Helvetica Condensed" panose="020B0606020202030204"/>
            </a:endParaRPr>
          </a:p>
        </p:txBody>
      </p:sp>
      <p:sp>
        <p:nvSpPr>
          <p:cNvPr id="12" name="1 Título"/>
          <p:cNvSpPr>
            <a:spLocks noGrp="1"/>
          </p:cNvSpPr>
          <p:nvPr>
            <p:ph type="ctrTitle" sz="quarter"/>
          </p:nvPr>
        </p:nvSpPr>
        <p:spPr>
          <a:xfrm>
            <a:off x="3070515" y="210726"/>
            <a:ext cx="5888550" cy="504453"/>
          </a:xfrm>
        </p:spPr>
        <p:txBody>
          <a:bodyPr>
            <a:normAutofit fontScale="90000"/>
          </a:bodyPr>
          <a:lstStyle/>
          <a:p>
            <a:r>
              <a:rPr lang="es-PE" sz="1800" b="1" dirty="0">
                <a:latin typeface="Helvetica Condensed" panose="020B0606020202030204"/>
              </a:rPr>
              <a:t>ii. Estudios relacionados a las Obras de los PMD	2/3</a:t>
            </a:r>
          </a:p>
        </p:txBody>
      </p:sp>
      <p:pic>
        <p:nvPicPr>
          <p:cNvPr id="14" name="Picture 2" descr="D:\xref_IMG_PLAZA.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39571" y="1225550"/>
            <a:ext cx="5819494" cy="3736068"/>
          </a:xfrm>
          <a:prstGeom prst="rect">
            <a:avLst/>
          </a:prstGeom>
          <a:noFill/>
          <a:extLst/>
        </p:spPr>
      </p:pic>
      <p:sp>
        <p:nvSpPr>
          <p:cNvPr id="15" name="CuadroTexto 14">
            <a:extLst>
              <a:ext uri="{FF2B5EF4-FFF2-40B4-BE49-F238E27FC236}">
                <a16:creationId xmlns:a16="http://schemas.microsoft.com/office/drawing/2014/main" id="{B564C3D7-FA73-4F5A-8D0D-23AB9E5CEF2C}"/>
              </a:ext>
            </a:extLst>
          </p:cNvPr>
          <p:cNvSpPr txBox="1"/>
          <p:nvPr/>
        </p:nvSpPr>
        <p:spPr>
          <a:xfrm>
            <a:off x="258182" y="2318477"/>
            <a:ext cx="2812333" cy="367793"/>
          </a:xfrm>
          <a:prstGeom prst="rect">
            <a:avLst/>
          </a:prstGeom>
          <a:noFill/>
        </p:spPr>
        <p:txBody>
          <a:bodyPr wrap="square" rtlCol="0">
            <a:spAutoFit/>
          </a:bodyPr>
          <a:lstStyle/>
          <a:p>
            <a:pPr>
              <a:lnSpc>
                <a:spcPct val="80000"/>
              </a:lnSpc>
              <a:defRPr/>
            </a:pPr>
            <a:r>
              <a:rPr lang="es-PE" sz="2200" b="1" dirty="0">
                <a:cs typeface="Arial" pitchFamily="34" charset="0"/>
              </a:rPr>
              <a:t>1.2. Ingeniería</a:t>
            </a:r>
            <a:endParaRPr lang="es-ES" sz="2200" b="1" dirty="0">
              <a:solidFill>
                <a:srgbClr val="679633"/>
              </a:solidFill>
              <a:latin typeface="Helvetica Condensed" panose="020B0606020202030204" pitchFamily="34" charset="0"/>
              <a:cs typeface="HelveticaNeueLT Std Hvy Cn"/>
            </a:endParaRPr>
          </a:p>
        </p:txBody>
      </p:sp>
    </p:spTree>
    <p:extLst>
      <p:ext uri="{BB962C8B-B14F-4D97-AF65-F5344CB8AC3E}">
        <p14:creationId xmlns:p14="http://schemas.microsoft.com/office/powerpoint/2010/main" val="3520258643"/>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Agrupar 28"/>
          <p:cNvGrpSpPr/>
          <p:nvPr/>
        </p:nvGrpSpPr>
        <p:grpSpPr>
          <a:xfrm>
            <a:off x="0" y="0"/>
            <a:ext cx="9144000" cy="5143500"/>
            <a:chOff x="0" y="0"/>
            <a:chExt cx="9144000" cy="5143500"/>
          </a:xfrm>
        </p:grpSpPr>
        <p:pic>
          <p:nvPicPr>
            <p:cNvPr id="30" name="Imagen 29" descr="IMG_4885-fondo.jpg"/>
            <p:cNvPicPr>
              <a:picLocks noChangeAspect="1"/>
            </p:cNvPicPr>
            <p:nvPr/>
          </p:nvPicPr>
          <p:blipFill rotWithShape="1">
            <a:blip r:embed="rId2">
              <a:extLst>
                <a:ext uri="{28A0092B-C50C-407E-A947-70E740481C1C}">
                  <a14:useLocalDpi xmlns:a14="http://schemas.microsoft.com/office/drawing/2010/main" val="0"/>
                </a:ext>
              </a:extLst>
            </a:blip>
            <a:srcRect t="13577" r="1055" b="2980"/>
            <a:stretch/>
          </p:blipFill>
          <p:spPr>
            <a:xfrm>
              <a:off x="0" y="0"/>
              <a:ext cx="9144000" cy="5143500"/>
            </a:xfrm>
            <a:prstGeom prst="rect">
              <a:avLst/>
            </a:prstGeom>
          </p:spPr>
        </p:pic>
        <p:sp>
          <p:nvSpPr>
            <p:cNvPr id="31" name="Rectángulo 30"/>
            <p:cNvSpPr/>
            <p:nvPr/>
          </p:nvSpPr>
          <p:spPr>
            <a:xfrm>
              <a:off x="109214" y="103489"/>
              <a:ext cx="8925572" cy="49365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s-ES" dirty="0">
                <a:solidFill>
                  <a:prstClr val="white"/>
                </a:solidFill>
              </a:endParaRPr>
            </a:p>
          </p:txBody>
        </p:sp>
      </p:grpSp>
      <p:pic>
        <p:nvPicPr>
          <p:cNvPr id="28" name="Imagen 27"/>
          <p:cNvPicPr>
            <a:picLocks noChangeAspect="1"/>
          </p:cNvPicPr>
          <p:nvPr/>
        </p:nvPicPr>
        <p:blipFill>
          <a:blip r:embed="rId3"/>
          <a:stretch>
            <a:fillRect/>
          </a:stretch>
        </p:blipFill>
        <p:spPr>
          <a:xfrm>
            <a:off x="403914" y="286008"/>
            <a:ext cx="431292" cy="252984"/>
          </a:xfrm>
          <a:prstGeom prst="rect">
            <a:avLst/>
          </a:prstGeom>
        </p:spPr>
      </p:pic>
      <p:pic>
        <p:nvPicPr>
          <p:cNvPr id="13" name="Imagen 12"/>
          <p:cNvPicPr>
            <a:picLocks noChangeAspect="1"/>
          </p:cNvPicPr>
          <p:nvPr/>
        </p:nvPicPr>
        <p:blipFill>
          <a:blip r:embed="rId4"/>
          <a:stretch>
            <a:fillRect/>
          </a:stretch>
        </p:blipFill>
        <p:spPr>
          <a:xfrm>
            <a:off x="403914" y="4750133"/>
            <a:ext cx="526492" cy="107998"/>
          </a:xfrm>
          <a:prstGeom prst="rect">
            <a:avLst/>
          </a:prstGeom>
        </p:spPr>
      </p:pic>
      <p:cxnSp>
        <p:nvCxnSpPr>
          <p:cNvPr id="18" name="Conector recto 17"/>
          <p:cNvCxnSpPr/>
          <p:nvPr/>
        </p:nvCxnSpPr>
        <p:spPr>
          <a:xfrm>
            <a:off x="258182" y="2774251"/>
            <a:ext cx="2392449"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 name="2 Subtítulo"/>
          <p:cNvSpPr>
            <a:spLocks noGrp="1"/>
          </p:cNvSpPr>
          <p:nvPr>
            <p:ph type="subTitle" sz="quarter" idx="1"/>
          </p:nvPr>
        </p:nvSpPr>
        <p:spPr>
          <a:xfrm>
            <a:off x="2650630" y="630005"/>
            <a:ext cx="6308435" cy="4491994"/>
          </a:xfrm>
        </p:spPr>
        <p:txBody>
          <a:bodyPr>
            <a:noAutofit/>
          </a:bodyPr>
          <a:lstStyle/>
          <a:p>
            <a:pPr algn="just">
              <a:spcBef>
                <a:spcPts val="0"/>
              </a:spcBef>
            </a:pPr>
            <a:r>
              <a:rPr lang="es-PE" sz="1200" b="1" u="sng" dirty="0">
                <a:solidFill>
                  <a:schemeClr val="tx1"/>
                </a:solidFill>
                <a:latin typeface="Helvetica Condensed" panose="020B0606020202030204"/>
                <a:cs typeface="Arial" pitchFamily="34" charset="0"/>
              </a:rPr>
              <a:t>Aeropuerto de Piura</a:t>
            </a:r>
            <a:r>
              <a:rPr lang="es-PE" sz="1200" b="1" dirty="0">
                <a:solidFill>
                  <a:schemeClr val="tx1"/>
                </a:solidFill>
                <a:latin typeface="Helvetica Condensed" panose="020B0606020202030204"/>
                <a:cs typeface="Arial" pitchFamily="34" charset="0"/>
              </a:rPr>
              <a:t>:</a:t>
            </a:r>
          </a:p>
          <a:p>
            <a:pPr algn="just">
              <a:spcBef>
                <a:spcPts val="0"/>
              </a:spcBef>
            </a:pPr>
            <a:endParaRPr lang="es-PE" sz="900" b="1" dirty="0">
              <a:solidFill>
                <a:schemeClr val="tx1"/>
              </a:solidFill>
              <a:latin typeface="Helvetica Condensed" panose="020B0606020202030204"/>
              <a:cs typeface="Arial" pitchFamily="34" charset="0"/>
            </a:endParaRPr>
          </a:p>
          <a:p>
            <a:pPr marL="171450" lvl="1" indent="-171450" algn="just">
              <a:spcBef>
                <a:spcPts val="0"/>
              </a:spcBef>
              <a:buFontTx/>
              <a:buChar char="-"/>
            </a:pPr>
            <a:r>
              <a:rPr lang="es-PE" sz="1000" dirty="0">
                <a:solidFill>
                  <a:schemeClr val="tx1"/>
                </a:solidFill>
                <a:latin typeface="Helvetica Condensed" panose="020B0606020202030204"/>
              </a:rPr>
              <a:t>El 30.11.2015, se convocó al Proceso de Selección: </a:t>
            </a:r>
            <a:r>
              <a:rPr lang="es-PE" sz="1000" dirty="0">
                <a:solidFill>
                  <a:schemeClr val="tx2"/>
                </a:solidFill>
                <a:latin typeface="Helvetica Condensed" panose="020B0606020202030204"/>
              </a:rPr>
              <a:t>CPI N°001-15-AdP para contratar los estudios de pre inversión a nivel de Perfil y Factibilidad en el Marco del SNIP del Proyecto de Modernización del Aeropuerto de Piura (PMD Piura).</a:t>
            </a:r>
          </a:p>
          <a:p>
            <a:pPr marL="0" lvl="1" algn="just">
              <a:spcBef>
                <a:spcPts val="0"/>
              </a:spcBef>
            </a:pPr>
            <a:endParaRPr lang="es-PE" sz="1000" dirty="0">
              <a:solidFill>
                <a:schemeClr val="tx2"/>
              </a:solidFill>
              <a:latin typeface="Helvetica Condensed" panose="020B0606020202030204"/>
            </a:endParaRPr>
          </a:p>
          <a:p>
            <a:pPr marL="171450" lvl="1" indent="-171450" algn="just">
              <a:spcBef>
                <a:spcPts val="0"/>
              </a:spcBef>
              <a:buFontTx/>
              <a:buChar char="-"/>
            </a:pPr>
            <a:r>
              <a:rPr lang="es-PE" sz="1000" b="1" dirty="0">
                <a:solidFill>
                  <a:schemeClr val="tx1"/>
                </a:solidFill>
                <a:latin typeface="Helvetica Condensed" panose="020B0606020202030204"/>
              </a:rPr>
              <a:t>El </a:t>
            </a:r>
            <a:r>
              <a:rPr lang="es-PE" sz="1000" b="1" dirty="0">
                <a:solidFill>
                  <a:schemeClr val="tx2"/>
                </a:solidFill>
                <a:latin typeface="Helvetica Condensed" panose="020B0606020202030204"/>
              </a:rPr>
              <a:t>25.01.2016 se suspendió el Concurso Público Internacional (CPI) de los estudios de pre inversión por motivo de expropiación de terrenos.</a:t>
            </a:r>
          </a:p>
          <a:p>
            <a:pPr marL="171450" lvl="1" indent="-171450" algn="just">
              <a:spcBef>
                <a:spcPts val="0"/>
              </a:spcBef>
              <a:buFontTx/>
              <a:buChar char="-"/>
            </a:pPr>
            <a:endParaRPr lang="es-PE" sz="1000" b="1" dirty="0">
              <a:solidFill>
                <a:schemeClr val="tx1"/>
              </a:solidFill>
              <a:latin typeface="Helvetica Condensed" panose="020B0606020202030204"/>
            </a:endParaRPr>
          </a:p>
          <a:p>
            <a:pPr marL="171450" lvl="1" indent="-171450" algn="just">
              <a:spcBef>
                <a:spcPts val="0"/>
              </a:spcBef>
              <a:buFontTx/>
              <a:buChar char="-"/>
            </a:pPr>
            <a:r>
              <a:rPr lang="es-PE" sz="1000" b="1" dirty="0">
                <a:solidFill>
                  <a:schemeClr val="tx2"/>
                </a:solidFill>
                <a:latin typeface="Helvetica Condensed" panose="020B0606020202030204"/>
              </a:rPr>
              <a:t>Se continúa a la espera de que el MTC finalice la expropiación de terrenos, con lo cual se procederá a realizar los Estudios de Pre inversión a Nivel de Perfil en el marco del Invierte.pe.</a:t>
            </a:r>
          </a:p>
          <a:p>
            <a:pPr algn="just">
              <a:spcBef>
                <a:spcPts val="0"/>
              </a:spcBef>
            </a:pPr>
            <a:endParaRPr lang="es-PE" sz="1000" dirty="0">
              <a:solidFill>
                <a:schemeClr val="tx1"/>
              </a:solidFill>
              <a:latin typeface="Helvetica Condensed" panose="020B0606020202030204"/>
            </a:endParaRPr>
          </a:p>
          <a:p>
            <a:pPr lvl="0" algn="just">
              <a:spcBef>
                <a:spcPts val="0"/>
              </a:spcBef>
            </a:pPr>
            <a:r>
              <a:rPr lang="es-MX" sz="1200" b="1" u="sng" dirty="0">
                <a:solidFill>
                  <a:schemeClr val="tx1"/>
                </a:solidFill>
                <a:latin typeface="Helvetica Condensed" panose="020B0606020202030204"/>
                <a:cs typeface="Arial" pitchFamily="34" charset="0"/>
              </a:rPr>
              <a:t>Aeropuerto de Iquitos:</a:t>
            </a:r>
          </a:p>
          <a:p>
            <a:pPr lvl="0" algn="just">
              <a:spcBef>
                <a:spcPts val="0"/>
              </a:spcBef>
            </a:pPr>
            <a:endParaRPr lang="es-PE" sz="900" b="1" u="sng" dirty="0">
              <a:solidFill>
                <a:schemeClr val="tx1"/>
              </a:solidFill>
              <a:latin typeface="Helvetica Condensed" panose="020B0606020202030204"/>
              <a:cs typeface="Arial" pitchFamily="34" charset="0"/>
            </a:endParaRPr>
          </a:p>
          <a:p>
            <a:pPr marL="171450" lvl="1" indent="-171450" algn="just">
              <a:spcBef>
                <a:spcPts val="0"/>
              </a:spcBef>
              <a:buFontTx/>
              <a:buChar char="-"/>
            </a:pPr>
            <a:r>
              <a:rPr lang="es-PE" sz="1000" dirty="0">
                <a:solidFill>
                  <a:schemeClr val="tx1"/>
                </a:solidFill>
                <a:latin typeface="Helvetica Condensed" panose="020B0606020202030204"/>
              </a:rPr>
              <a:t>El 14.10.2016, se convocó al Proceso de Selección: </a:t>
            </a:r>
            <a:r>
              <a:rPr lang="es-PE" sz="1000" dirty="0">
                <a:solidFill>
                  <a:schemeClr val="tx2"/>
                </a:solidFill>
                <a:latin typeface="Helvetica Condensed" panose="020B0606020202030204"/>
              </a:rPr>
              <a:t>CPI N°001-16-AdP para contratar los estudios de pre inversión a nivel de Perfil y Factibilidad en el Marco del SNIP del Proyecto de Modernización del Aeropuerto de Iquitos (PMD Iquitos), el mismo que fuera suspendido por la creación de Invierte.pe y derogación del SNIP, lo que implicó que el </a:t>
            </a:r>
            <a:r>
              <a:rPr lang="es-PE" sz="1000" dirty="0" err="1">
                <a:solidFill>
                  <a:schemeClr val="tx2"/>
                </a:solidFill>
                <a:latin typeface="Helvetica Condensed" panose="020B0606020202030204"/>
              </a:rPr>
              <a:t>TdR</a:t>
            </a:r>
            <a:r>
              <a:rPr lang="es-PE" sz="1000" dirty="0">
                <a:solidFill>
                  <a:schemeClr val="tx2"/>
                </a:solidFill>
                <a:latin typeface="Helvetica Condensed" panose="020B0606020202030204"/>
              </a:rPr>
              <a:t> aprobado quede sin efecto.</a:t>
            </a:r>
          </a:p>
          <a:p>
            <a:pPr marL="0" lvl="1" algn="just">
              <a:spcBef>
                <a:spcPts val="0"/>
              </a:spcBef>
            </a:pPr>
            <a:endParaRPr lang="es-PE" sz="1000" dirty="0">
              <a:solidFill>
                <a:schemeClr val="tx1"/>
              </a:solidFill>
              <a:latin typeface="Helvetica Condensed" panose="020B0606020202030204"/>
            </a:endParaRPr>
          </a:p>
          <a:p>
            <a:pPr marL="171450" lvl="1" indent="-171450" algn="just">
              <a:spcBef>
                <a:spcPts val="0"/>
              </a:spcBef>
              <a:buFontTx/>
              <a:buChar char="-"/>
            </a:pPr>
            <a:r>
              <a:rPr lang="es-PE" sz="1000" dirty="0">
                <a:solidFill>
                  <a:schemeClr val="tx1"/>
                </a:solidFill>
                <a:latin typeface="Helvetica Condensed" panose="020B0606020202030204"/>
              </a:rPr>
              <a:t>Con Carta N°76-2017-ING-AdP, de fecha 02.10.2017, </a:t>
            </a:r>
            <a:r>
              <a:rPr lang="es-PE" sz="1000" dirty="0">
                <a:solidFill>
                  <a:schemeClr val="tx2"/>
                </a:solidFill>
                <a:latin typeface="Helvetica Condensed" panose="020B0606020202030204"/>
              </a:rPr>
              <a:t>AdP remite al Consultor la carta de Notificación de Inicio de Servicio (NIS) para la revisión adecuación de los </a:t>
            </a:r>
            <a:r>
              <a:rPr lang="es-PE" sz="1000" dirty="0" err="1">
                <a:solidFill>
                  <a:schemeClr val="tx2"/>
                </a:solidFill>
                <a:latin typeface="Helvetica Condensed" panose="020B0606020202030204"/>
              </a:rPr>
              <a:t>TdR</a:t>
            </a:r>
            <a:r>
              <a:rPr lang="es-PE" sz="1000" dirty="0">
                <a:solidFill>
                  <a:schemeClr val="tx2"/>
                </a:solidFill>
                <a:latin typeface="Helvetica Condensed" panose="020B0606020202030204"/>
              </a:rPr>
              <a:t> para el Perfil con invierte.pe </a:t>
            </a:r>
          </a:p>
          <a:p>
            <a:pPr marL="0" lvl="1" algn="just">
              <a:spcBef>
                <a:spcPts val="0"/>
              </a:spcBef>
            </a:pPr>
            <a:endParaRPr lang="es-PE" sz="1000" b="1" dirty="0">
              <a:solidFill>
                <a:schemeClr val="tx1"/>
              </a:solidFill>
              <a:latin typeface="Helvetica Condensed" panose="020B0606020202030204"/>
            </a:endParaRPr>
          </a:p>
          <a:p>
            <a:pPr marL="171450" lvl="1" indent="-171450" algn="just">
              <a:spcBef>
                <a:spcPts val="0"/>
              </a:spcBef>
              <a:buFontTx/>
              <a:buChar char="-"/>
            </a:pPr>
            <a:r>
              <a:rPr lang="es-PE" sz="1000" b="1" dirty="0">
                <a:solidFill>
                  <a:schemeClr val="tx1"/>
                </a:solidFill>
                <a:latin typeface="Helvetica Condensed" panose="020B0606020202030204"/>
              </a:rPr>
              <a:t>Con Carta N°1123-2017-GR-AdP, de fecha 05.12.2017, </a:t>
            </a:r>
            <a:r>
              <a:rPr lang="es-PE" sz="1000" b="1" dirty="0">
                <a:solidFill>
                  <a:schemeClr val="tx2"/>
                </a:solidFill>
                <a:latin typeface="Helvetica Condensed" panose="020B0606020202030204"/>
              </a:rPr>
              <a:t>AdP presenta a la DGAC los </a:t>
            </a:r>
            <a:r>
              <a:rPr lang="es-PE" sz="1000" b="1" dirty="0" err="1">
                <a:solidFill>
                  <a:schemeClr val="tx2"/>
                </a:solidFill>
                <a:latin typeface="Helvetica Condensed" panose="020B0606020202030204"/>
              </a:rPr>
              <a:t>TdR</a:t>
            </a:r>
            <a:r>
              <a:rPr lang="es-PE" sz="1000" b="1" dirty="0">
                <a:solidFill>
                  <a:schemeClr val="tx2"/>
                </a:solidFill>
                <a:latin typeface="Helvetica Condensed" panose="020B0606020202030204"/>
              </a:rPr>
              <a:t> para la elaboración de los Estudios de Pre inversión a nivel de Perfil del Proyecto de Mejoramiento del Servicio Aeroportuario de Iquitos.</a:t>
            </a:r>
          </a:p>
          <a:p>
            <a:pPr marL="0" lvl="1" algn="just">
              <a:spcBef>
                <a:spcPts val="0"/>
              </a:spcBef>
            </a:pPr>
            <a:endParaRPr lang="es-PE" sz="1000" b="1" dirty="0">
              <a:solidFill>
                <a:schemeClr val="tx2"/>
              </a:solidFill>
              <a:latin typeface="Helvetica Condensed" panose="020B0606020202030204"/>
            </a:endParaRPr>
          </a:p>
          <a:p>
            <a:pPr marL="171450" indent="-171450" algn="just">
              <a:spcBef>
                <a:spcPts val="0"/>
              </a:spcBef>
              <a:buFontTx/>
              <a:buChar char="-"/>
            </a:pPr>
            <a:r>
              <a:rPr lang="es-PE" sz="1000" b="1" dirty="0">
                <a:solidFill>
                  <a:schemeClr val="tx1"/>
                </a:solidFill>
                <a:latin typeface="Helvetica Condensed" panose="020B0606020202030204"/>
              </a:rPr>
              <a:t>Mediante Oficio N°778-2017-MTC/12.08, de fecha 26.12.2017, la </a:t>
            </a:r>
            <a:r>
              <a:rPr lang="es-PE" sz="1000" b="1" dirty="0">
                <a:solidFill>
                  <a:schemeClr val="tx2"/>
                </a:solidFill>
                <a:latin typeface="Helvetica Condensed" panose="020B0606020202030204"/>
              </a:rPr>
              <a:t>DGAC devolvió los TDR indicando que previamente debe aprobarse la actualización del PMD.</a:t>
            </a:r>
          </a:p>
        </p:txBody>
      </p:sp>
      <p:sp>
        <p:nvSpPr>
          <p:cNvPr id="12" name="1 Título"/>
          <p:cNvSpPr>
            <a:spLocks noGrp="1"/>
          </p:cNvSpPr>
          <p:nvPr>
            <p:ph type="ctrTitle" sz="quarter"/>
          </p:nvPr>
        </p:nvSpPr>
        <p:spPr>
          <a:xfrm>
            <a:off x="3070515" y="210726"/>
            <a:ext cx="5888550" cy="504453"/>
          </a:xfrm>
        </p:spPr>
        <p:txBody>
          <a:bodyPr>
            <a:normAutofit fontScale="90000"/>
          </a:bodyPr>
          <a:lstStyle/>
          <a:p>
            <a:r>
              <a:rPr lang="es-PE" sz="1800" b="1" dirty="0">
                <a:latin typeface="Helvetica Condensed" panose="020B0606020202030204"/>
              </a:rPr>
              <a:t>ii. Estudios relacionados a las Obras de los PMD	3/3</a:t>
            </a:r>
          </a:p>
        </p:txBody>
      </p:sp>
      <p:sp>
        <p:nvSpPr>
          <p:cNvPr id="14" name="CuadroTexto 13">
            <a:extLst>
              <a:ext uri="{FF2B5EF4-FFF2-40B4-BE49-F238E27FC236}">
                <a16:creationId xmlns:a16="http://schemas.microsoft.com/office/drawing/2014/main" id="{8EFBA205-7FAE-4F11-B716-74635232BAD9}"/>
              </a:ext>
            </a:extLst>
          </p:cNvPr>
          <p:cNvSpPr txBox="1"/>
          <p:nvPr/>
        </p:nvSpPr>
        <p:spPr>
          <a:xfrm>
            <a:off x="258182" y="2318477"/>
            <a:ext cx="2812333" cy="367793"/>
          </a:xfrm>
          <a:prstGeom prst="rect">
            <a:avLst/>
          </a:prstGeom>
          <a:noFill/>
        </p:spPr>
        <p:txBody>
          <a:bodyPr wrap="square" rtlCol="0">
            <a:spAutoFit/>
          </a:bodyPr>
          <a:lstStyle/>
          <a:p>
            <a:pPr>
              <a:lnSpc>
                <a:spcPct val="80000"/>
              </a:lnSpc>
              <a:defRPr/>
            </a:pPr>
            <a:r>
              <a:rPr lang="es-PE" sz="2200" b="1" dirty="0">
                <a:cs typeface="Arial" pitchFamily="34" charset="0"/>
              </a:rPr>
              <a:t>1.2. Ingeniería</a:t>
            </a:r>
            <a:endParaRPr lang="es-ES" sz="2200" b="1" dirty="0">
              <a:solidFill>
                <a:srgbClr val="679633"/>
              </a:solidFill>
              <a:latin typeface="Helvetica Condensed" panose="020B0606020202030204" pitchFamily="34" charset="0"/>
              <a:cs typeface="HelveticaNeueLT Std Hvy Cn"/>
            </a:endParaRPr>
          </a:p>
        </p:txBody>
      </p:sp>
    </p:spTree>
    <p:extLst>
      <p:ext uri="{BB962C8B-B14F-4D97-AF65-F5344CB8AC3E}">
        <p14:creationId xmlns:p14="http://schemas.microsoft.com/office/powerpoint/2010/main" val="2952850325"/>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Agrupar 28"/>
          <p:cNvGrpSpPr/>
          <p:nvPr/>
        </p:nvGrpSpPr>
        <p:grpSpPr>
          <a:xfrm>
            <a:off x="0" y="0"/>
            <a:ext cx="9144000" cy="5143500"/>
            <a:chOff x="0" y="0"/>
            <a:chExt cx="9144000" cy="5143500"/>
          </a:xfrm>
        </p:grpSpPr>
        <p:pic>
          <p:nvPicPr>
            <p:cNvPr id="30" name="Imagen 29" descr="IMG_4885-fondo.jpg"/>
            <p:cNvPicPr>
              <a:picLocks noChangeAspect="1"/>
            </p:cNvPicPr>
            <p:nvPr/>
          </p:nvPicPr>
          <p:blipFill rotWithShape="1">
            <a:blip r:embed="rId2">
              <a:extLst>
                <a:ext uri="{28A0092B-C50C-407E-A947-70E740481C1C}">
                  <a14:useLocalDpi xmlns:a14="http://schemas.microsoft.com/office/drawing/2010/main" val="0"/>
                </a:ext>
              </a:extLst>
            </a:blip>
            <a:srcRect t="13577" r="1055" b="2980"/>
            <a:stretch/>
          </p:blipFill>
          <p:spPr>
            <a:xfrm>
              <a:off x="0" y="0"/>
              <a:ext cx="9144000" cy="5143500"/>
            </a:xfrm>
            <a:prstGeom prst="rect">
              <a:avLst/>
            </a:prstGeom>
          </p:spPr>
        </p:pic>
        <p:sp>
          <p:nvSpPr>
            <p:cNvPr id="31" name="Rectángulo 30"/>
            <p:cNvSpPr/>
            <p:nvPr/>
          </p:nvSpPr>
          <p:spPr>
            <a:xfrm>
              <a:off x="109214" y="103489"/>
              <a:ext cx="8925572" cy="49365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s-ES" dirty="0">
                <a:solidFill>
                  <a:prstClr val="white"/>
                </a:solidFill>
              </a:endParaRPr>
            </a:p>
          </p:txBody>
        </p:sp>
      </p:grpSp>
      <p:pic>
        <p:nvPicPr>
          <p:cNvPr id="28" name="Imagen 27"/>
          <p:cNvPicPr>
            <a:picLocks noChangeAspect="1"/>
          </p:cNvPicPr>
          <p:nvPr/>
        </p:nvPicPr>
        <p:blipFill>
          <a:blip r:embed="rId3"/>
          <a:stretch>
            <a:fillRect/>
          </a:stretch>
        </p:blipFill>
        <p:spPr>
          <a:xfrm>
            <a:off x="403914" y="286008"/>
            <a:ext cx="431292" cy="252984"/>
          </a:xfrm>
          <a:prstGeom prst="rect">
            <a:avLst/>
          </a:prstGeom>
        </p:spPr>
      </p:pic>
      <p:pic>
        <p:nvPicPr>
          <p:cNvPr id="13" name="Imagen 12"/>
          <p:cNvPicPr>
            <a:picLocks noChangeAspect="1"/>
          </p:cNvPicPr>
          <p:nvPr/>
        </p:nvPicPr>
        <p:blipFill>
          <a:blip r:embed="rId4"/>
          <a:stretch>
            <a:fillRect/>
          </a:stretch>
        </p:blipFill>
        <p:spPr>
          <a:xfrm>
            <a:off x="403914" y="4750133"/>
            <a:ext cx="526492" cy="107998"/>
          </a:xfrm>
          <a:prstGeom prst="rect">
            <a:avLst/>
          </a:prstGeom>
        </p:spPr>
      </p:pic>
      <p:cxnSp>
        <p:nvCxnSpPr>
          <p:cNvPr id="18" name="Conector recto 17"/>
          <p:cNvCxnSpPr/>
          <p:nvPr/>
        </p:nvCxnSpPr>
        <p:spPr>
          <a:xfrm>
            <a:off x="244424" y="2774248"/>
            <a:ext cx="2392449"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 name="2 Subtítulo"/>
          <p:cNvSpPr>
            <a:spLocks noGrp="1"/>
          </p:cNvSpPr>
          <p:nvPr>
            <p:ph type="subTitle" sz="quarter" idx="1"/>
          </p:nvPr>
        </p:nvSpPr>
        <p:spPr>
          <a:xfrm>
            <a:off x="3070515" y="631700"/>
            <a:ext cx="5888550" cy="4039463"/>
          </a:xfrm>
        </p:spPr>
        <p:txBody>
          <a:bodyPr>
            <a:noAutofit/>
          </a:bodyPr>
          <a:lstStyle/>
          <a:p>
            <a:pPr algn="just">
              <a:spcBef>
                <a:spcPts val="0"/>
              </a:spcBef>
            </a:pPr>
            <a:r>
              <a:rPr lang="es-PE" sz="1000" dirty="0">
                <a:solidFill>
                  <a:schemeClr val="tx1"/>
                </a:solidFill>
                <a:latin typeface="Helvetica Condensed" panose="020B0606020202030204"/>
                <a:cs typeface="Arial" pitchFamily="34" charset="0"/>
              </a:rPr>
              <a:t>Durante el 2017, </a:t>
            </a:r>
            <a:r>
              <a:rPr lang="es-MX" sz="1000" dirty="0">
                <a:solidFill>
                  <a:schemeClr val="tx2"/>
                </a:solidFill>
                <a:latin typeface="Helvetica Condensed" panose="020B0606020202030204"/>
                <a:cs typeface="Arial" pitchFamily="34" charset="0"/>
              </a:rPr>
              <a:t>se elaboraron </a:t>
            </a:r>
            <a:r>
              <a:rPr lang="es-PE" sz="1000" dirty="0">
                <a:solidFill>
                  <a:schemeClr val="tx2"/>
                </a:solidFill>
                <a:latin typeface="Helvetica Condensed" panose="020B0606020202030204"/>
                <a:cs typeface="Arial" pitchFamily="34" charset="0"/>
              </a:rPr>
              <a:t>31 </a:t>
            </a:r>
            <a:r>
              <a:rPr lang="es-PE" sz="1000" dirty="0" err="1">
                <a:solidFill>
                  <a:schemeClr val="tx2"/>
                </a:solidFill>
                <a:latin typeface="Helvetica Condensed" panose="020B0606020202030204"/>
                <a:cs typeface="Arial" pitchFamily="34" charset="0"/>
              </a:rPr>
              <a:t>ETEs</a:t>
            </a:r>
            <a:r>
              <a:rPr lang="es-PE" sz="1000" dirty="0">
                <a:solidFill>
                  <a:schemeClr val="tx2"/>
                </a:solidFill>
                <a:latin typeface="Helvetica Condensed" panose="020B0606020202030204"/>
                <a:cs typeface="Arial" pitchFamily="34" charset="0"/>
              </a:rPr>
              <a:t> los cuales han sido presentados para revisión y aprobación por parte del OSITRAN y MTC, respectivamente. </a:t>
            </a:r>
            <a:r>
              <a:rPr lang="es-PE" sz="1000" b="1" dirty="0">
                <a:solidFill>
                  <a:schemeClr val="tx2"/>
                </a:solidFill>
                <a:latin typeface="Helvetica Condensed" panose="020B0606020202030204"/>
                <a:cs typeface="Arial" pitchFamily="34" charset="0"/>
              </a:rPr>
              <a:t>A la fecha se han aprobado 8 </a:t>
            </a:r>
            <a:r>
              <a:rPr lang="es-PE" sz="1000" b="1" dirty="0" err="1">
                <a:solidFill>
                  <a:schemeClr val="tx2"/>
                </a:solidFill>
                <a:latin typeface="Helvetica Condensed" panose="020B0606020202030204"/>
                <a:cs typeface="Arial" pitchFamily="34" charset="0"/>
              </a:rPr>
              <a:t>ETEs</a:t>
            </a:r>
            <a:r>
              <a:rPr lang="es-PE" sz="1000" b="1" dirty="0">
                <a:solidFill>
                  <a:schemeClr val="tx2"/>
                </a:solidFill>
                <a:latin typeface="Helvetica Condensed" panose="020B0606020202030204"/>
                <a:cs typeface="Arial" pitchFamily="34" charset="0"/>
              </a:rPr>
              <a:t>, quedando el resto de ellos en proceso de revisión y/o levantamiento de observaciones y/o de aprobación</a:t>
            </a:r>
            <a:r>
              <a:rPr lang="es-MX" sz="1000" b="1" dirty="0">
                <a:solidFill>
                  <a:schemeClr val="tx2"/>
                </a:solidFill>
                <a:latin typeface="Helvetica Condensed" panose="020B0606020202030204"/>
                <a:cs typeface="Arial" pitchFamily="34" charset="0"/>
              </a:rPr>
              <a:t>.</a:t>
            </a:r>
          </a:p>
          <a:p>
            <a:pPr algn="just">
              <a:spcBef>
                <a:spcPts val="0"/>
              </a:spcBef>
            </a:pPr>
            <a:endParaRPr lang="es-PE" sz="1200" dirty="0">
              <a:solidFill>
                <a:schemeClr val="tx1"/>
              </a:solidFill>
              <a:latin typeface="Helvetica Condensed" panose="020B0606020202030204"/>
              <a:cs typeface="Arial" pitchFamily="34" charset="0"/>
            </a:endParaRPr>
          </a:p>
          <a:p>
            <a:pPr algn="just">
              <a:spcBef>
                <a:spcPts val="0"/>
              </a:spcBef>
            </a:pPr>
            <a:endParaRPr lang="es-PE" sz="1200" dirty="0">
              <a:solidFill>
                <a:schemeClr val="tx1"/>
              </a:solidFill>
              <a:latin typeface="Helvetica Condensed" panose="020B0606020202030204"/>
              <a:cs typeface="Arial" pitchFamily="34" charset="0"/>
            </a:endParaRPr>
          </a:p>
          <a:p>
            <a:pPr lvl="0" algn="just">
              <a:spcBef>
                <a:spcPts val="0"/>
              </a:spcBef>
            </a:pPr>
            <a:endParaRPr lang="es-PE" sz="900" dirty="0">
              <a:solidFill>
                <a:schemeClr val="tx1"/>
              </a:solidFill>
              <a:latin typeface="Helvetica Condensed" panose="020B0606020202030204"/>
            </a:endParaRPr>
          </a:p>
        </p:txBody>
      </p:sp>
      <p:sp>
        <p:nvSpPr>
          <p:cNvPr id="12" name="1 Título"/>
          <p:cNvSpPr>
            <a:spLocks noGrp="1"/>
          </p:cNvSpPr>
          <p:nvPr>
            <p:ph type="ctrTitle" sz="quarter"/>
          </p:nvPr>
        </p:nvSpPr>
        <p:spPr>
          <a:xfrm>
            <a:off x="3070515" y="210726"/>
            <a:ext cx="5888550" cy="426059"/>
          </a:xfrm>
        </p:spPr>
        <p:txBody>
          <a:bodyPr>
            <a:normAutofit fontScale="90000"/>
          </a:bodyPr>
          <a:lstStyle/>
          <a:p>
            <a:r>
              <a:rPr lang="es-PE" sz="1800" b="1" dirty="0">
                <a:latin typeface="Helvetica Condensed" panose="020B0606020202030204"/>
              </a:rPr>
              <a:t>iii. Equipamiento								1/3</a:t>
            </a:r>
          </a:p>
        </p:txBody>
      </p:sp>
      <p:sp>
        <p:nvSpPr>
          <p:cNvPr id="14" name="CuadroTexto 13">
            <a:extLst>
              <a:ext uri="{FF2B5EF4-FFF2-40B4-BE49-F238E27FC236}">
                <a16:creationId xmlns:a16="http://schemas.microsoft.com/office/drawing/2014/main" id="{14BD9FA2-9489-4D4C-8C91-A96B62FDC520}"/>
              </a:ext>
            </a:extLst>
          </p:cNvPr>
          <p:cNvSpPr txBox="1"/>
          <p:nvPr/>
        </p:nvSpPr>
        <p:spPr>
          <a:xfrm>
            <a:off x="258182" y="2318477"/>
            <a:ext cx="2812333" cy="367793"/>
          </a:xfrm>
          <a:prstGeom prst="rect">
            <a:avLst/>
          </a:prstGeom>
          <a:noFill/>
        </p:spPr>
        <p:txBody>
          <a:bodyPr wrap="square" rtlCol="0">
            <a:spAutoFit/>
          </a:bodyPr>
          <a:lstStyle/>
          <a:p>
            <a:pPr>
              <a:lnSpc>
                <a:spcPct val="80000"/>
              </a:lnSpc>
              <a:defRPr/>
            </a:pPr>
            <a:r>
              <a:rPr lang="es-PE" sz="2200" b="1" dirty="0">
                <a:cs typeface="Arial" pitchFamily="34" charset="0"/>
              </a:rPr>
              <a:t>1.2. Ingeniería</a:t>
            </a:r>
            <a:endParaRPr lang="es-ES" sz="2200" b="1" dirty="0">
              <a:solidFill>
                <a:srgbClr val="679633"/>
              </a:solidFill>
              <a:latin typeface="Helvetica Condensed" panose="020B0606020202030204" pitchFamily="34" charset="0"/>
              <a:cs typeface="HelveticaNeueLT Std Hvy Cn"/>
            </a:endParaRPr>
          </a:p>
        </p:txBody>
      </p:sp>
      <p:graphicFrame>
        <p:nvGraphicFramePr>
          <p:cNvPr id="3" name="Tabla 2">
            <a:extLst>
              <a:ext uri="{FF2B5EF4-FFF2-40B4-BE49-F238E27FC236}">
                <a16:creationId xmlns:a16="http://schemas.microsoft.com/office/drawing/2014/main" id="{DA033F8B-ADEC-4D25-A888-687372397261}"/>
              </a:ext>
            </a:extLst>
          </p:cNvPr>
          <p:cNvGraphicFramePr>
            <a:graphicFrameLocks noGrp="1"/>
          </p:cNvGraphicFramePr>
          <p:nvPr>
            <p:extLst>
              <p:ext uri="{D42A27DB-BD31-4B8C-83A1-F6EECF244321}">
                <p14:modId xmlns:p14="http://schemas.microsoft.com/office/powerpoint/2010/main" val="375962919"/>
              </p:ext>
            </p:extLst>
          </p:nvPr>
        </p:nvGraphicFramePr>
        <p:xfrm>
          <a:off x="2803981" y="1233129"/>
          <a:ext cx="6113734" cy="3711182"/>
        </p:xfrm>
        <a:graphic>
          <a:graphicData uri="http://schemas.openxmlformats.org/drawingml/2006/table">
            <a:tbl>
              <a:tblPr firstRow="1" bandRow="1"/>
              <a:tblGrid>
                <a:gridCol w="371360">
                  <a:extLst>
                    <a:ext uri="{9D8B030D-6E8A-4147-A177-3AD203B41FA5}">
                      <a16:colId xmlns:a16="http://schemas.microsoft.com/office/drawing/2014/main" val="1202871049"/>
                    </a:ext>
                  </a:extLst>
                </a:gridCol>
                <a:gridCol w="693876">
                  <a:extLst>
                    <a:ext uri="{9D8B030D-6E8A-4147-A177-3AD203B41FA5}">
                      <a16:colId xmlns:a16="http://schemas.microsoft.com/office/drawing/2014/main" val="80711573"/>
                    </a:ext>
                  </a:extLst>
                </a:gridCol>
                <a:gridCol w="1929068">
                  <a:extLst>
                    <a:ext uri="{9D8B030D-6E8A-4147-A177-3AD203B41FA5}">
                      <a16:colId xmlns:a16="http://schemas.microsoft.com/office/drawing/2014/main" val="3563475536"/>
                    </a:ext>
                  </a:extLst>
                </a:gridCol>
                <a:gridCol w="377383">
                  <a:extLst>
                    <a:ext uri="{9D8B030D-6E8A-4147-A177-3AD203B41FA5}">
                      <a16:colId xmlns:a16="http://schemas.microsoft.com/office/drawing/2014/main" val="3744800394"/>
                    </a:ext>
                  </a:extLst>
                </a:gridCol>
                <a:gridCol w="1486781">
                  <a:extLst>
                    <a:ext uri="{9D8B030D-6E8A-4147-A177-3AD203B41FA5}">
                      <a16:colId xmlns:a16="http://schemas.microsoft.com/office/drawing/2014/main" val="3854403996"/>
                    </a:ext>
                  </a:extLst>
                </a:gridCol>
                <a:gridCol w="606890">
                  <a:extLst>
                    <a:ext uri="{9D8B030D-6E8A-4147-A177-3AD203B41FA5}">
                      <a16:colId xmlns:a16="http://schemas.microsoft.com/office/drawing/2014/main" val="3896103317"/>
                    </a:ext>
                  </a:extLst>
                </a:gridCol>
                <a:gridCol w="648376">
                  <a:extLst>
                    <a:ext uri="{9D8B030D-6E8A-4147-A177-3AD203B41FA5}">
                      <a16:colId xmlns:a16="http://schemas.microsoft.com/office/drawing/2014/main" val="3537943252"/>
                    </a:ext>
                  </a:extLst>
                </a:gridCol>
              </a:tblGrid>
              <a:tr h="278642">
                <a:tc>
                  <a:txBody>
                    <a:bodyPr/>
                    <a:lstStyle/>
                    <a:p>
                      <a:pPr algn="ctr">
                        <a:lnSpc>
                          <a:spcPct val="115000"/>
                        </a:lnSpc>
                        <a:spcAft>
                          <a:spcPts val="0"/>
                        </a:spcAft>
                      </a:pPr>
                      <a:r>
                        <a:rPr lang="es-PE" sz="70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Ítem</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w="12700" cap="flat" cmpd="sng" algn="ctr">
                      <a:solidFill>
                        <a:srgbClr val="A5A5A5"/>
                      </a:solidFill>
                      <a:prstDash val="solid"/>
                      <a:round/>
                      <a:headEnd type="none" w="med" len="med"/>
                      <a:tailEnd type="none" w="med" len="med"/>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solidFill>
                      <a:srgbClr val="A5A5A5"/>
                    </a:solidFill>
                  </a:tcPr>
                </a:tc>
                <a:tc>
                  <a:txBody>
                    <a:bodyPr/>
                    <a:lstStyle/>
                    <a:p>
                      <a:pPr algn="ctr">
                        <a:lnSpc>
                          <a:spcPct val="115000"/>
                        </a:lnSpc>
                        <a:spcAft>
                          <a:spcPts val="0"/>
                        </a:spcAft>
                      </a:pPr>
                      <a:r>
                        <a:rPr lang="es-PE" sz="700"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ETE</a:t>
                      </a:r>
                      <a:endParaRPr lang="es-PE"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a:noFill/>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solidFill>
                      <a:srgbClr val="A5A5A5"/>
                    </a:solidFill>
                  </a:tcPr>
                </a:tc>
                <a:tc>
                  <a:txBody>
                    <a:bodyPr/>
                    <a:lstStyle/>
                    <a:p>
                      <a:pPr>
                        <a:lnSpc>
                          <a:spcPct val="115000"/>
                        </a:lnSpc>
                        <a:spcAft>
                          <a:spcPts val="0"/>
                        </a:spcAft>
                      </a:pPr>
                      <a:r>
                        <a:rPr lang="es-PE" sz="70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Descripción</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a:noFill/>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solidFill>
                      <a:srgbClr val="A5A5A5"/>
                    </a:solidFill>
                  </a:tcPr>
                </a:tc>
                <a:tc>
                  <a:txBody>
                    <a:bodyPr/>
                    <a:lstStyle/>
                    <a:p>
                      <a:pPr algn="ctr">
                        <a:lnSpc>
                          <a:spcPct val="115000"/>
                        </a:lnSpc>
                        <a:spcAft>
                          <a:spcPts val="0"/>
                        </a:spcAft>
                      </a:pPr>
                      <a:r>
                        <a:rPr lang="es-PE" sz="70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Rev.</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a:noFill/>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solidFill>
                      <a:srgbClr val="A5A5A5"/>
                    </a:solidFill>
                  </a:tcPr>
                </a:tc>
                <a:tc>
                  <a:txBody>
                    <a:bodyPr/>
                    <a:lstStyle/>
                    <a:p>
                      <a:pPr algn="ctr">
                        <a:lnSpc>
                          <a:spcPct val="115000"/>
                        </a:lnSpc>
                        <a:spcAft>
                          <a:spcPts val="0"/>
                        </a:spcAft>
                      </a:pPr>
                      <a:r>
                        <a:rPr lang="es-PE" sz="70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Oficio/Carta</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a:noFill/>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solidFill>
                      <a:srgbClr val="A5A5A5"/>
                    </a:solidFill>
                  </a:tcPr>
                </a:tc>
                <a:tc>
                  <a:txBody>
                    <a:bodyPr/>
                    <a:lstStyle/>
                    <a:p>
                      <a:pPr algn="ctr">
                        <a:lnSpc>
                          <a:spcPct val="115000"/>
                        </a:lnSpc>
                        <a:spcAft>
                          <a:spcPts val="0"/>
                        </a:spcAft>
                      </a:pPr>
                      <a:r>
                        <a:rPr lang="es-PE" sz="70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Fecha</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a:noFill/>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solidFill>
                      <a:srgbClr val="A5A5A5"/>
                    </a:solidFill>
                  </a:tcPr>
                </a:tc>
                <a:tc>
                  <a:txBody>
                    <a:bodyPr/>
                    <a:lstStyle/>
                    <a:p>
                      <a:pPr algn="ctr">
                        <a:lnSpc>
                          <a:spcPct val="115000"/>
                        </a:lnSpc>
                        <a:spcAft>
                          <a:spcPts val="0"/>
                        </a:spcAft>
                      </a:pPr>
                      <a:r>
                        <a:rPr lang="es-PE" sz="70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Estatus</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a:noFill/>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solidFill>
                      <a:srgbClr val="A5A5A5"/>
                    </a:solidFill>
                  </a:tcPr>
                </a:tc>
                <a:extLst>
                  <a:ext uri="{0D108BD9-81ED-4DB2-BD59-A6C34878D82A}">
                    <a16:rowId xmlns:a16="http://schemas.microsoft.com/office/drawing/2014/main" val="627018424"/>
                  </a:ext>
                </a:extLst>
              </a:tr>
              <a:tr h="286045">
                <a:tc>
                  <a:txBody>
                    <a:bodyPr/>
                    <a:lstStyle/>
                    <a:p>
                      <a:pPr algn="ctr">
                        <a:lnSpc>
                          <a:spcPct val="115000"/>
                        </a:lnSpc>
                        <a:spcAft>
                          <a:spcPts val="0"/>
                        </a:spcAft>
                      </a:pPr>
                      <a:r>
                        <a:rPr lang="es-PE"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ctr">
                        <a:lnSpc>
                          <a:spcPct val="115000"/>
                        </a:lnSpc>
                        <a:spcAft>
                          <a:spcPts val="0"/>
                        </a:spcAft>
                      </a:pPr>
                      <a:r>
                        <a:rPr lang="es-PE"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ETE-ADP-GE-0961</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nSpc>
                          <a:spcPct val="115000"/>
                        </a:lnSpc>
                        <a:spcAft>
                          <a:spcPts val="0"/>
                        </a:spcAft>
                      </a:pPr>
                      <a:r>
                        <a:rPr lang="es-PE"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Climatización del Aeropuerto de Pucallpa</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ctr">
                        <a:lnSpc>
                          <a:spcPct val="115000"/>
                        </a:lnSpc>
                        <a:spcAft>
                          <a:spcPts val="0"/>
                        </a:spcAft>
                      </a:pPr>
                      <a:r>
                        <a:rPr lang="es-PE"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ctr">
                        <a:lnSpc>
                          <a:spcPct val="115000"/>
                        </a:lnSpc>
                        <a:spcAft>
                          <a:spcPts val="0"/>
                        </a:spcAft>
                      </a:pPr>
                      <a:r>
                        <a:rPr lang="es-PE" sz="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Carta N°919-2017-GR-AdP</a:t>
                      </a:r>
                      <a:endParaRPr lang="es-PE"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ctr">
                        <a:lnSpc>
                          <a:spcPct val="115000"/>
                        </a:lnSpc>
                        <a:spcAft>
                          <a:spcPts val="0"/>
                        </a:spcAft>
                      </a:pPr>
                      <a:r>
                        <a:rPr lang="es-PE"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11-Oct-17</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ctr">
                        <a:lnSpc>
                          <a:spcPct val="115000"/>
                        </a:lnSpc>
                        <a:spcAft>
                          <a:spcPts val="0"/>
                        </a:spcAft>
                      </a:pPr>
                      <a:r>
                        <a:rPr lang="es-PE"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Observado OSITRAN</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737137906"/>
                  </a:ext>
                </a:extLst>
              </a:tr>
              <a:tr h="286045">
                <a:tc>
                  <a:txBody>
                    <a:bodyPr/>
                    <a:lstStyle/>
                    <a:p>
                      <a:pPr algn="ctr">
                        <a:lnSpc>
                          <a:spcPct val="115000"/>
                        </a:lnSpc>
                        <a:spcAft>
                          <a:spcPts val="0"/>
                        </a:spcAft>
                      </a:pPr>
                      <a:r>
                        <a:rPr lang="es-PE"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ctr">
                        <a:lnSpc>
                          <a:spcPct val="115000"/>
                        </a:lnSpc>
                        <a:spcAft>
                          <a:spcPts val="0"/>
                        </a:spcAft>
                      </a:pPr>
                      <a:r>
                        <a:rPr lang="es-PE"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ETE-ADP-GE-0962</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nSpc>
                          <a:spcPct val="115000"/>
                        </a:lnSpc>
                        <a:spcAft>
                          <a:spcPts val="0"/>
                        </a:spcAft>
                      </a:pPr>
                      <a:r>
                        <a:rPr lang="es-PE"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Climatización del Aeropuerto de Tarapoto</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ctr">
                        <a:lnSpc>
                          <a:spcPct val="115000"/>
                        </a:lnSpc>
                        <a:spcAft>
                          <a:spcPts val="0"/>
                        </a:spcAft>
                      </a:pPr>
                      <a:r>
                        <a:rPr lang="es-PE"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ctr">
                        <a:lnSpc>
                          <a:spcPct val="115000"/>
                        </a:lnSpc>
                        <a:spcAft>
                          <a:spcPts val="0"/>
                        </a:spcAft>
                      </a:pPr>
                      <a:r>
                        <a:rPr lang="es-PE"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Carta N°918-2017-GR-AdP</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ctr">
                        <a:lnSpc>
                          <a:spcPct val="115000"/>
                        </a:lnSpc>
                        <a:spcAft>
                          <a:spcPts val="0"/>
                        </a:spcAft>
                      </a:pPr>
                      <a:r>
                        <a:rPr lang="es-PE"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11-Oct-17</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ctr">
                        <a:lnSpc>
                          <a:spcPct val="115000"/>
                        </a:lnSpc>
                        <a:spcAft>
                          <a:spcPts val="0"/>
                        </a:spcAft>
                      </a:pPr>
                      <a:r>
                        <a:rPr lang="es-PE"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Observado OSITRAN</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extLst>
                  <a:ext uri="{0D108BD9-81ED-4DB2-BD59-A6C34878D82A}">
                    <a16:rowId xmlns:a16="http://schemas.microsoft.com/office/drawing/2014/main" val="1229320705"/>
                  </a:ext>
                </a:extLst>
              </a:tr>
              <a:tr h="286045">
                <a:tc>
                  <a:txBody>
                    <a:bodyPr/>
                    <a:lstStyle/>
                    <a:p>
                      <a:pPr algn="ctr">
                        <a:lnSpc>
                          <a:spcPct val="115000"/>
                        </a:lnSpc>
                        <a:spcAft>
                          <a:spcPts val="0"/>
                        </a:spcAft>
                      </a:pPr>
                      <a:r>
                        <a:rPr lang="es-PE"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ctr">
                        <a:lnSpc>
                          <a:spcPct val="115000"/>
                        </a:lnSpc>
                        <a:spcAft>
                          <a:spcPts val="0"/>
                        </a:spcAft>
                      </a:pPr>
                      <a:r>
                        <a:rPr lang="es-PE"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ETE-ADP-GE-0980</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nSpc>
                          <a:spcPct val="115000"/>
                        </a:lnSpc>
                        <a:spcAft>
                          <a:spcPts val="0"/>
                        </a:spcAft>
                      </a:pPr>
                      <a:r>
                        <a:rPr lang="es-PE"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Botas para Trajes Encapsulados Nivel A Traje de protección Encapsulado nivel A</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ctr">
                        <a:lnSpc>
                          <a:spcPct val="115000"/>
                        </a:lnSpc>
                        <a:spcAft>
                          <a:spcPts val="0"/>
                        </a:spcAft>
                      </a:pPr>
                      <a:r>
                        <a:rPr lang="es-PE"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ctr">
                        <a:lnSpc>
                          <a:spcPct val="115000"/>
                        </a:lnSpc>
                        <a:spcAft>
                          <a:spcPts val="0"/>
                        </a:spcAft>
                      </a:pPr>
                      <a:r>
                        <a:rPr lang="es-PE"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Oficio N°012-2018-MTC/12.08</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ctr">
                        <a:lnSpc>
                          <a:spcPct val="115000"/>
                        </a:lnSpc>
                        <a:spcAft>
                          <a:spcPts val="0"/>
                        </a:spcAft>
                      </a:pPr>
                      <a:r>
                        <a:rPr lang="es-PE"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18-Ene-18</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ctr">
                        <a:lnSpc>
                          <a:spcPct val="115000"/>
                        </a:lnSpc>
                        <a:spcAft>
                          <a:spcPts val="0"/>
                        </a:spcAft>
                      </a:pPr>
                      <a:r>
                        <a:rPr lang="es-PE"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APROBADO</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939603404"/>
                  </a:ext>
                </a:extLst>
              </a:tr>
              <a:tr h="286045">
                <a:tc>
                  <a:txBody>
                    <a:bodyPr/>
                    <a:lstStyle/>
                    <a:p>
                      <a:pPr algn="ctr">
                        <a:lnSpc>
                          <a:spcPct val="115000"/>
                        </a:lnSpc>
                        <a:spcAft>
                          <a:spcPts val="0"/>
                        </a:spcAft>
                      </a:pPr>
                      <a:r>
                        <a:rPr lang="es-PE"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ctr">
                        <a:lnSpc>
                          <a:spcPct val="115000"/>
                        </a:lnSpc>
                        <a:spcAft>
                          <a:spcPts val="0"/>
                        </a:spcAft>
                      </a:pPr>
                      <a:r>
                        <a:rPr lang="es-PE"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ETE-ADP-GE-0986</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nSpc>
                          <a:spcPct val="115000"/>
                        </a:lnSpc>
                        <a:spcAft>
                          <a:spcPts val="0"/>
                        </a:spcAft>
                      </a:pPr>
                      <a:r>
                        <a:rPr lang="es-PE"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Camión de Bomberos</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ctr">
                        <a:lnSpc>
                          <a:spcPct val="115000"/>
                        </a:lnSpc>
                        <a:spcAft>
                          <a:spcPts val="0"/>
                        </a:spcAft>
                      </a:pPr>
                      <a:r>
                        <a:rPr lang="es-PE"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ctr">
                        <a:lnSpc>
                          <a:spcPct val="115000"/>
                        </a:lnSpc>
                        <a:spcAft>
                          <a:spcPts val="0"/>
                        </a:spcAft>
                      </a:pPr>
                      <a:r>
                        <a:rPr lang="es-PE"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Carta N°1178-2017-GR-AdP</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ctr">
                        <a:lnSpc>
                          <a:spcPct val="115000"/>
                        </a:lnSpc>
                        <a:spcAft>
                          <a:spcPts val="0"/>
                        </a:spcAft>
                      </a:pPr>
                      <a:r>
                        <a:rPr lang="es-PE"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20-Dic-17</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ctr">
                        <a:lnSpc>
                          <a:spcPct val="115000"/>
                        </a:lnSpc>
                        <a:spcAft>
                          <a:spcPts val="0"/>
                        </a:spcAft>
                      </a:pPr>
                      <a:r>
                        <a:rPr lang="es-PE"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En revisión</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extLst>
                  <a:ext uri="{0D108BD9-81ED-4DB2-BD59-A6C34878D82A}">
                    <a16:rowId xmlns:a16="http://schemas.microsoft.com/office/drawing/2014/main" val="2282034804"/>
                  </a:ext>
                </a:extLst>
              </a:tr>
              <a:tr h="286045">
                <a:tc>
                  <a:txBody>
                    <a:bodyPr/>
                    <a:lstStyle/>
                    <a:p>
                      <a:pPr algn="ctr">
                        <a:lnSpc>
                          <a:spcPct val="115000"/>
                        </a:lnSpc>
                        <a:spcAft>
                          <a:spcPts val="0"/>
                        </a:spcAft>
                      </a:pPr>
                      <a:r>
                        <a:rPr lang="es-PE"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ctr">
                        <a:lnSpc>
                          <a:spcPct val="115000"/>
                        </a:lnSpc>
                        <a:spcAft>
                          <a:spcPts val="0"/>
                        </a:spcAft>
                      </a:pPr>
                      <a:r>
                        <a:rPr lang="es-PE"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ETE-ADP-GE-0987</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nSpc>
                          <a:spcPct val="115000"/>
                        </a:lnSpc>
                        <a:spcAft>
                          <a:spcPts val="0"/>
                        </a:spcAft>
                      </a:pPr>
                      <a:r>
                        <a:rPr lang="es-PE"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Camioneta Pick up 4x2, doble cabina</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ctr">
                        <a:lnSpc>
                          <a:spcPct val="115000"/>
                        </a:lnSpc>
                        <a:spcAft>
                          <a:spcPts val="0"/>
                        </a:spcAft>
                      </a:pPr>
                      <a:r>
                        <a:rPr lang="es-PE"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ctr">
                        <a:lnSpc>
                          <a:spcPct val="115000"/>
                        </a:lnSpc>
                        <a:spcAft>
                          <a:spcPts val="0"/>
                        </a:spcAft>
                      </a:pPr>
                      <a:r>
                        <a:rPr lang="es-PE"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Carta N°1160-2017-GR-AdP</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ctr">
                        <a:lnSpc>
                          <a:spcPct val="115000"/>
                        </a:lnSpc>
                        <a:spcAft>
                          <a:spcPts val="0"/>
                        </a:spcAft>
                      </a:pPr>
                      <a:r>
                        <a:rPr lang="es-PE"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15-Dic-17</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ctr">
                        <a:lnSpc>
                          <a:spcPct val="115000"/>
                        </a:lnSpc>
                        <a:spcAft>
                          <a:spcPts val="0"/>
                        </a:spcAft>
                      </a:pPr>
                      <a:r>
                        <a:rPr lang="es-PE"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En revisión</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1842679496"/>
                  </a:ext>
                </a:extLst>
              </a:tr>
              <a:tr h="286045">
                <a:tc>
                  <a:txBody>
                    <a:bodyPr/>
                    <a:lstStyle/>
                    <a:p>
                      <a:pPr algn="ctr">
                        <a:lnSpc>
                          <a:spcPct val="115000"/>
                        </a:lnSpc>
                        <a:spcAft>
                          <a:spcPts val="0"/>
                        </a:spcAft>
                      </a:pPr>
                      <a:r>
                        <a:rPr lang="es-PE"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ctr">
                        <a:lnSpc>
                          <a:spcPct val="115000"/>
                        </a:lnSpc>
                        <a:spcAft>
                          <a:spcPts val="0"/>
                        </a:spcAft>
                      </a:pPr>
                      <a:r>
                        <a:rPr lang="es-PE"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ETE-ADP-GE-0988</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nSpc>
                          <a:spcPct val="115000"/>
                        </a:lnSpc>
                        <a:spcAft>
                          <a:spcPts val="0"/>
                        </a:spcAft>
                      </a:pPr>
                      <a:r>
                        <a:rPr lang="es-PE"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Moto lineal</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ctr">
                        <a:lnSpc>
                          <a:spcPct val="115000"/>
                        </a:lnSpc>
                        <a:spcAft>
                          <a:spcPts val="0"/>
                        </a:spcAft>
                      </a:pPr>
                      <a:r>
                        <a:rPr lang="es-PE" sz="600">
                          <a:effectLst/>
                          <a:latin typeface="Calibri" panose="020F0502020204030204" pitchFamily="34" charset="0"/>
                          <a:ea typeface="Times New Roman" panose="02020603050405020304" pitchFamily="18" charset="0"/>
                          <a:cs typeface="Times New Roman" panose="02020603050405020304" pitchFamily="18" charset="0"/>
                        </a:rPr>
                        <a:t>B</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ctr">
                        <a:lnSpc>
                          <a:spcPct val="115000"/>
                        </a:lnSpc>
                        <a:spcAft>
                          <a:spcPts val="0"/>
                        </a:spcAft>
                      </a:pPr>
                      <a:r>
                        <a:rPr lang="es-PE" sz="600">
                          <a:effectLst/>
                          <a:latin typeface="Calibri" panose="020F0502020204030204" pitchFamily="34" charset="0"/>
                          <a:ea typeface="Times New Roman" panose="02020603050405020304" pitchFamily="18" charset="0"/>
                          <a:cs typeface="Times New Roman" panose="02020603050405020304" pitchFamily="18" charset="0"/>
                        </a:rPr>
                        <a:t>Oficio N°767-2017-MTC/12.08</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ctr">
                        <a:lnSpc>
                          <a:spcPct val="115000"/>
                        </a:lnSpc>
                        <a:spcAft>
                          <a:spcPts val="0"/>
                        </a:spcAft>
                      </a:pPr>
                      <a:r>
                        <a:rPr lang="es-PE" sz="600">
                          <a:effectLst/>
                          <a:latin typeface="Calibri" panose="020F0502020204030204" pitchFamily="34" charset="0"/>
                          <a:ea typeface="Times New Roman" panose="02020603050405020304" pitchFamily="18" charset="0"/>
                          <a:cs typeface="Times New Roman" panose="02020603050405020304" pitchFamily="18" charset="0"/>
                        </a:rPr>
                        <a:t>18-Dic-17</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ctr">
                        <a:lnSpc>
                          <a:spcPct val="115000"/>
                        </a:lnSpc>
                        <a:spcAft>
                          <a:spcPts val="0"/>
                        </a:spcAft>
                      </a:pPr>
                      <a:r>
                        <a:rPr lang="es-PE" sz="600">
                          <a:effectLst/>
                          <a:latin typeface="Calibri" panose="020F0502020204030204" pitchFamily="34" charset="0"/>
                          <a:ea typeface="Times New Roman" panose="02020603050405020304" pitchFamily="18" charset="0"/>
                          <a:cs typeface="Times New Roman" panose="02020603050405020304" pitchFamily="18" charset="0"/>
                        </a:rPr>
                        <a:t>APROBADO</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extLst>
                  <a:ext uri="{0D108BD9-81ED-4DB2-BD59-A6C34878D82A}">
                    <a16:rowId xmlns:a16="http://schemas.microsoft.com/office/drawing/2014/main" val="432586246"/>
                  </a:ext>
                </a:extLst>
              </a:tr>
              <a:tr h="286045">
                <a:tc>
                  <a:txBody>
                    <a:bodyPr/>
                    <a:lstStyle/>
                    <a:p>
                      <a:pPr algn="ctr">
                        <a:lnSpc>
                          <a:spcPct val="115000"/>
                        </a:lnSpc>
                        <a:spcAft>
                          <a:spcPts val="0"/>
                        </a:spcAft>
                      </a:pPr>
                      <a:r>
                        <a:rPr lang="es-PE"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ctr">
                        <a:lnSpc>
                          <a:spcPct val="115000"/>
                        </a:lnSpc>
                        <a:spcAft>
                          <a:spcPts val="0"/>
                        </a:spcAft>
                      </a:pPr>
                      <a:r>
                        <a:rPr lang="es-PE"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ETE-ADP-GE-0997</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nSpc>
                          <a:spcPct val="115000"/>
                        </a:lnSpc>
                        <a:spcAft>
                          <a:spcPts val="0"/>
                        </a:spcAft>
                      </a:pPr>
                      <a:r>
                        <a:rPr lang="es-PE"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Cañón de estruendo</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ctr">
                        <a:lnSpc>
                          <a:spcPct val="115000"/>
                        </a:lnSpc>
                        <a:spcAft>
                          <a:spcPts val="0"/>
                        </a:spcAft>
                      </a:pPr>
                      <a:r>
                        <a:rPr lang="es-PE"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ctr">
                        <a:lnSpc>
                          <a:spcPct val="115000"/>
                        </a:lnSpc>
                        <a:spcAft>
                          <a:spcPts val="0"/>
                        </a:spcAft>
                      </a:pPr>
                      <a:r>
                        <a:rPr lang="es-PE"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Carta N°1067-2017-GR-AdP</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ctr">
                        <a:lnSpc>
                          <a:spcPct val="115000"/>
                        </a:lnSpc>
                        <a:spcAft>
                          <a:spcPts val="0"/>
                        </a:spcAft>
                      </a:pPr>
                      <a:r>
                        <a:rPr lang="es-PE"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20-Nov-17</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ctr">
                        <a:lnSpc>
                          <a:spcPct val="115000"/>
                        </a:lnSpc>
                        <a:spcAft>
                          <a:spcPts val="0"/>
                        </a:spcAft>
                      </a:pPr>
                      <a:r>
                        <a:rPr lang="es-PE"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En revisión MTC</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3516070859"/>
                  </a:ext>
                </a:extLst>
              </a:tr>
              <a:tr h="286045">
                <a:tc>
                  <a:txBody>
                    <a:bodyPr/>
                    <a:lstStyle/>
                    <a:p>
                      <a:pPr algn="ctr">
                        <a:lnSpc>
                          <a:spcPct val="115000"/>
                        </a:lnSpc>
                        <a:spcAft>
                          <a:spcPts val="0"/>
                        </a:spcAft>
                      </a:pPr>
                      <a:r>
                        <a:rPr lang="es-PE"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ctr">
                        <a:lnSpc>
                          <a:spcPct val="115000"/>
                        </a:lnSpc>
                        <a:spcAft>
                          <a:spcPts val="0"/>
                        </a:spcAft>
                      </a:pPr>
                      <a:r>
                        <a:rPr lang="es-PE"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ETE-ADP-GE-0999</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nSpc>
                          <a:spcPct val="115000"/>
                        </a:lnSpc>
                        <a:spcAft>
                          <a:spcPts val="0"/>
                        </a:spcAft>
                      </a:pPr>
                      <a:r>
                        <a:rPr lang="es-PE"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Cetrería Robotizada</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ctr">
                        <a:lnSpc>
                          <a:spcPct val="115000"/>
                        </a:lnSpc>
                        <a:spcAft>
                          <a:spcPts val="0"/>
                        </a:spcAft>
                      </a:pPr>
                      <a:r>
                        <a:rPr lang="es-PE"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ctr">
                        <a:lnSpc>
                          <a:spcPct val="115000"/>
                        </a:lnSpc>
                        <a:spcAft>
                          <a:spcPts val="0"/>
                        </a:spcAft>
                      </a:pPr>
                      <a:r>
                        <a:rPr lang="es-PE"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Carta N°1206-2017-GR-AdP</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ctr">
                        <a:lnSpc>
                          <a:spcPct val="115000"/>
                        </a:lnSpc>
                        <a:spcAft>
                          <a:spcPts val="0"/>
                        </a:spcAft>
                      </a:pPr>
                      <a:r>
                        <a:rPr lang="es-PE"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27-Dic-17</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ctr">
                        <a:lnSpc>
                          <a:spcPct val="115000"/>
                        </a:lnSpc>
                        <a:spcAft>
                          <a:spcPts val="0"/>
                        </a:spcAft>
                      </a:pPr>
                      <a:r>
                        <a:rPr lang="es-PE"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En revisión</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extLst>
                  <a:ext uri="{0D108BD9-81ED-4DB2-BD59-A6C34878D82A}">
                    <a16:rowId xmlns:a16="http://schemas.microsoft.com/office/drawing/2014/main" val="1861547054"/>
                  </a:ext>
                </a:extLst>
              </a:tr>
              <a:tr h="286045">
                <a:tc>
                  <a:txBody>
                    <a:bodyPr/>
                    <a:lstStyle/>
                    <a:p>
                      <a:pPr algn="ctr">
                        <a:lnSpc>
                          <a:spcPct val="115000"/>
                        </a:lnSpc>
                        <a:spcAft>
                          <a:spcPts val="0"/>
                        </a:spcAft>
                      </a:pPr>
                      <a:r>
                        <a:rPr lang="es-PE"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9</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ctr">
                        <a:lnSpc>
                          <a:spcPct val="115000"/>
                        </a:lnSpc>
                        <a:spcAft>
                          <a:spcPts val="0"/>
                        </a:spcAft>
                      </a:pPr>
                      <a:r>
                        <a:rPr lang="es-PE"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ETE-ADP-GE-1001</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nSpc>
                          <a:spcPct val="115000"/>
                        </a:lnSpc>
                        <a:spcAft>
                          <a:spcPts val="0"/>
                        </a:spcAft>
                      </a:pPr>
                      <a:r>
                        <a:rPr lang="es-PE"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Equipo de medición de fricción</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ctr">
                        <a:lnSpc>
                          <a:spcPct val="115000"/>
                        </a:lnSpc>
                        <a:spcAft>
                          <a:spcPts val="0"/>
                        </a:spcAft>
                      </a:pPr>
                      <a:r>
                        <a:rPr lang="es-PE"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ctr">
                        <a:lnSpc>
                          <a:spcPct val="115000"/>
                        </a:lnSpc>
                        <a:spcAft>
                          <a:spcPts val="0"/>
                        </a:spcAft>
                      </a:pPr>
                      <a:r>
                        <a:rPr lang="es-PE"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Carta N°812-2017-GR-AdP</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ctr">
                        <a:lnSpc>
                          <a:spcPct val="115000"/>
                        </a:lnSpc>
                        <a:spcAft>
                          <a:spcPts val="0"/>
                        </a:spcAft>
                      </a:pPr>
                      <a:r>
                        <a:rPr lang="es-PE"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19-sep-17</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ctr">
                        <a:lnSpc>
                          <a:spcPct val="115000"/>
                        </a:lnSpc>
                        <a:spcAft>
                          <a:spcPts val="0"/>
                        </a:spcAft>
                      </a:pPr>
                      <a:r>
                        <a:rPr lang="es-PE"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Observado OSITRAN</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260075935"/>
                  </a:ext>
                </a:extLst>
              </a:tr>
              <a:tr h="286045">
                <a:tc>
                  <a:txBody>
                    <a:bodyPr/>
                    <a:lstStyle/>
                    <a:p>
                      <a:pPr algn="ctr">
                        <a:lnSpc>
                          <a:spcPct val="115000"/>
                        </a:lnSpc>
                        <a:spcAft>
                          <a:spcPts val="0"/>
                        </a:spcAft>
                      </a:pPr>
                      <a:r>
                        <a:rPr lang="es-PE"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ctr">
                        <a:lnSpc>
                          <a:spcPct val="115000"/>
                        </a:lnSpc>
                        <a:spcAft>
                          <a:spcPts val="0"/>
                        </a:spcAft>
                      </a:pPr>
                      <a:r>
                        <a:rPr lang="es-PE"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ETE-ADP-GE-1011</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nSpc>
                          <a:spcPct val="115000"/>
                        </a:lnSpc>
                        <a:spcAft>
                          <a:spcPts val="0"/>
                        </a:spcAft>
                      </a:pPr>
                      <a:r>
                        <a:rPr lang="es-PE"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Equipo de protección personal</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ctr">
                        <a:lnSpc>
                          <a:spcPct val="115000"/>
                        </a:lnSpc>
                        <a:spcAft>
                          <a:spcPts val="0"/>
                        </a:spcAft>
                      </a:pPr>
                      <a:r>
                        <a:rPr lang="es-PE"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ctr">
                        <a:lnSpc>
                          <a:spcPct val="115000"/>
                        </a:lnSpc>
                        <a:spcAft>
                          <a:spcPts val="0"/>
                        </a:spcAft>
                      </a:pPr>
                      <a:r>
                        <a:rPr lang="es-PE"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Carta N°1162-2017-GR-AdP</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ctr">
                        <a:lnSpc>
                          <a:spcPct val="115000"/>
                        </a:lnSpc>
                        <a:spcAft>
                          <a:spcPts val="0"/>
                        </a:spcAft>
                      </a:pPr>
                      <a:r>
                        <a:rPr lang="es-PE"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18-Dic-17</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ctr">
                        <a:lnSpc>
                          <a:spcPct val="115000"/>
                        </a:lnSpc>
                        <a:spcAft>
                          <a:spcPts val="0"/>
                        </a:spcAft>
                      </a:pPr>
                      <a:r>
                        <a:rPr lang="es-PE"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En revisión</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extLst>
                  <a:ext uri="{0D108BD9-81ED-4DB2-BD59-A6C34878D82A}">
                    <a16:rowId xmlns:a16="http://schemas.microsoft.com/office/drawing/2014/main" val="2807579352"/>
                  </a:ext>
                </a:extLst>
              </a:tr>
              <a:tr h="286045">
                <a:tc>
                  <a:txBody>
                    <a:bodyPr/>
                    <a:lstStyle/>
                    <a:p>
                      <a:pPr algn="ctr">
                        <a:lnSpc>
                          <a:spcPct val="115000"/>
                        </a:lnSpc>
                        <a:spcAft>
                          <a:spcPts val="0"/>
                        </a:spcAft>
                      </a:pPr>
                      <a:r>
                        <a:rPr lang="es-PE"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11</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ctr">
                        <a:lnSpc>
                          <a:spcPct val="115000"/>
                        </a:lnSpc>
                        <a:spcAft>
                          <a:spcPts val="0"/>
                        </a:spcAft>
                      </a:pPr>
                      <a:r>
                        <a:rPr lang="es-PE"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ETE-ADP-GE-1019</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nSpc>
                          <a:spcPct val="115000"/>
                        </a:lnSpc>
                        <a:spcAft>
                          <a:spcPts val="0"/>
                        </a:spcAft>
                      </a:pPr>
                      <a:r>
                        <a:rPr lang="es-PE"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Equipo de protección personal</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ctr">
                        <a:lnSpc>
                          <a:spcPct val="115000"/>
                        </a:lnSpc>
                        <a:spcAft>
                          <a:spcPts val="0"/>
                        </a:spcAft>
                      </a:pPr>
                      <a:r>
                        <a:rPr lang="es-PE"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ctr">
                        <a:lnSpc>
                          <a:spcPct val="115000"/>
                        </a:lnSpc>
                        <a:spcAft>
                          <a:spcPts val="0"/>
                        </a:spcAft>
                      </a:pPr>
                      <a:r>
                        <a:rPr lang="es-PE"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Carta N°1163-2017-GR-AdP</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ctr">
                        <a:lnSpc>
                          <a:spcPct val="115000"/>
                        </a:lnSpc>
                        <a:spcAft>
                          <a:spcPts val="0"/>
                        </a:spcAft>
                      </a:pPr>
                      <a:r>
                        <a:rPr lang="es-PE"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18-Dic-17</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ctr">
                        <a:lnSpc>
                          <a:spcPct val="115000"/>
                        </a:lnSpc>
                        <a:spcAft>
                          <a:spcPts val="0"/>
                        </a:spcAft>
                      </a:pPr>
                      <a:r>
                        <a:rPr lang="es-PE"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En revisión</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308005209"/>
                  </a:ext>
                </a:extLst>
              </a:tr>
              <a:tr h="286045">
                <a:tc>
                  <a:txBody>
                    <a:bodyPr/>
                    <a:lstStyle/>
                    <a:p>
                      <a:pPr algn="ctr">
                        <a:lnSpc>
                          <a:spcPct val="115000"/>
                        </a:lnSpc>
                        <a:spcAft>
                          <a:spcPts val="0"/>
                        </a:spcAft>
                      </a:pPr>
                      <a:r>
                        <a:rPr lang="es-PE"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ctr">
                        <a:lnSpc>
                          <a:spcPct val="115000"/>
                        </a:lnSpc>
                        <a:spcAft>
                          <a:spcPts val="0"/>
                        </a:spcAft>
                      </a:pPr>
                      <a:r>
                        <a:rPr lang="es-PE"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ETE-ADP-GE-0975</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nSpc>
                          <a:spcPct val="115000"/>
                        </a:lnSpc>
                        <a:spcAft>
                          <a:spcPts val="0"/>
                        </a:spcAft>
                      </a:pPr>
                      <a:r>
                        <a:rPr lang="es-PE"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Barriers de protección para obras</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ctr">
                        <a:lnSpc>
                          <a:spcPct val="115000"/>
                        </a:lnSpc>
                        <a:spcAft>
                          <a:spcPts val="0"/>
                        </a:spcAft>
                      </a:pPr>
                      <a:r>
                        <a:rPr lang="es-PE"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ctr">
                        <a:lnSpc>
                          <a:spcPct val="115000"/>
                        </a:lnSpc>
                        <a:spcAft>
                          <a:spcPts val="0"/>
                        </a:spcAft>
                      </a:pPr>
                      <a:r>
                        <a:rPr lang="es-PE"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Carta N°901-2017-GR-AdP</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ctr">
                        <a:lnSpc>
                          <a:spcPct val="115000"/>
                        </a:lnSpc>
                        <a:spcAft>
                          <a:spcPts val="0"/>
                        </a:spcAft>
                      </a:pPr>
                      <a:r>
                        <a:rPr lang="es-PE" sz="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09-Oct-17</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ctr">
                        <a:lnSpc>
                          <a:spcPct val="115000"/>
                        </a:lnSpc>
                        <a:spcAft>
                          <a:spcPts val="0"/>
                        </a:spcAft>
                      </a:pPr>
                      <a:r>
                        <a:rPr lang="es-PE" sz="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Observado MTC</a:t>
                      </a:r>
                      <a:endParaRPr lang="es-PE"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398" marR="5539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extLst>
                  <a:ext uri="{0D108BD9-81ED-4DB2-BD59-A6C34878D82A}">
                    <a16:rowId xmlns:a16="http://schemas.microsoft.com/office/drawing/2014/main" val="1971493724"/>
                  </a:ext>
                </a:extLst>
              </a:tr>
            </a:tbl>
          </a:graphicData>
        </a:graphic>
      </p:graphicFrame>
    </p:spTree>
    <p:extLst>
      <p:ext uri="{BB962C8B-B14F-4D97-AF65-F5344CB8AC3E}">
        <p14:creationId xmlns:p14="http://schemas.microsoft.com/office/powerpoint/2010/main" val="3246329412"/>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Agrupar 28"/>
          <p:cNvGrpSpPr/>
          <p:nvPr/>
        </p:nvGrpSpPr>
        <p:grpSpPr>
          <a:xfrm>
            <a:off x="0" y="0"/>
            <a:ext cx="9144000" cy="5143500"/>
            <a:chOff x="0" y="0"/>
            <a:chExt cx="9144000" cy="5143500"/>
          </a:xfrm>
        </p:grpSpPr>
        <p:pic>
          <p:nvPicPr>
            <p:cNvPr id="30" name="Imagen 29" descr="IMG_4885-fondo.jpg"/>
            <p:cNvPicPr>
              <a:picLocks noChangeAspect="1"/>
            </p:cNvPicPr>
            <p:nvPr/>
          </p:nvPicPr>
          <p:blipFill rotWithShape="1">
            <a:blip r:embed="rId2">
              <a:extLst>
                <a:ext uri="{28A0092B-C50C-407E-A947-70E740481C1C}">
                  <a14:useLocalDpi xmlns:a14="http://schemas.microsoft.com/office/drawing/2010/main" val="0"/>
                </a:ext>
              </a:extLst>
            </a:blip>
            <a:srcRect t="13577" r="1055" b="2980"/>
            <a:stretch/>
          </p:blipFill>
          <p:spPr>
            <a:xfrm>
              <a:off x="0" y="0"/>
              <a:ext cx="9144000" cy="5143500"/>
            </a:xfrm>
            <a:prstGeom prst="rect">
              <a:avLst/>
            </a:prstGeom>
          </p:spPr>
        </p:pic>
        <p:sp>
          <p:nvSpPr>
            <p:cNvPr id="31" name="Rectángulo 30"/>
            <p:cNvSpPr/>
            <p:nvPr/>
          </p:nvSpPr>
          <p:spPr>
            <a:xfrm>
              <a:off x="109214" y="103489"/>
              <a:ext cx="8925572" cy="49365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s-ES" dirty="0">
                <a:solidFill>
                  <a:prstClr val="white"/>
                </a:solidFill>
              </a:endParaRPr>
            </a:p>
          </p:txBody>
        </p:sp>
      </p:grpSp>
      <p:pic>
        <p:nvPicPr>
          <p:cNvPr id="28" name="Imagen 27"/>
          <p:cNvPicPr>
            <a:picLocks noChangeAspect="1"/>
          </p:cNvPicPr>
          <p:nvPr/>
        </p:nvPicPr>
        <p:blipFill>
          <a:blip r:embed="rId3"/>
          <a:stretch>
            <a:fillRect/>
          </a:stretch>
        </p:blipFill>
        <p:spPr>
          <a:xfrm>
            <a:off x="403914" y="286008"/>
            <a:ext cx="431292" cy="252984"/>
          </a:xfrm>
          <a:prstGeom prst="rect">
            <a:avLst/>
          </a:prstGeom>
        </p:spPr>
      </p:pic>
      <p:pic>
        <p:nvPicPr>
          <p:cNvPr id="13" name="Imagen 12"/>
          <p:cNvPicPr>
            <a:picLocks noChangeAspect="1"/>
          </p:cNvPicPr>
          <p:nvPr/>
        </p:nvPicPr>
        <p:blipFill>
          <a:blip r:embed="rId4"/>
          <a:stretch>
            <a:fillRect/>
          </a:stretch>
        </p:blipFill>
        <p:spPr>
          <a:xfrm>
            <a:off x="403914" y="4750133"/>
            <a:ext cx="526492" cy="107998"/>
          </a:xfrm>
          <a:prstGeom prst="rect">
            <a:avLst/>
          </a:prstGeom>
        </p:spPr>
      </p:pic>
      <p:cxnSp>
        <p:nvCxnSpPr>
          <p:cNvPr id="18" name="Conector recto 17"/>
          <p:cNvCxnSpPr>
            <a:cxnSpLocks/>
          </p:cNvCxnSpPr>
          <p:nvPr/>
        </p:nvCxnSpPr>
        <p:spPr>
          <a:xfrm>
            <a:off x="244424" y="2774248"/>
            <a:ext cx="1935250"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 name="1 Título"/>
          <p:cNvSpPr>
            <a:spLocks noGrp="1"/>
          </p:cNvSpPr>
          <p:nvPr>
            <p:ph type="ctrTitle" sz="quarter"/>
          </p:nvPr>
        </p:nvSpPr>
        <p:spPr>
          <a:xfrm>
            <a:off x="3070515" y="242625"/>
            <a:ext cx="5888550" cy="426059"/>
          </a:xfrm>
        </p:spPr>
        <p:txBody>
          <a:bodyPr>
            <a:normAutofit fontScale="90000"/>
          </a:bodyPr>
          <a:lstStyle/>
          <a:p>
            <a:r>
              <a:rPr lang="es-PE" sz="1800" b="1" dirty="0">
                <a:latin typeface="Helvetica Condensed" panose="020B0606020202030204"/>
              </a:rPr>
              <a:t>iii. Equipamiento								2/3</a:t>
            </a:r>
          </a:p>
        </p:txBody>
      </p:sp>
      <p:sp>
        <p:nvSpPr>
          <p:cNvPr id="14" name="CuadroTexto 13">
            <a:extLst>
              <a:ext uri="{FF2B5EF4-FFF2-40B4-BE49-F238E27FC236}">
                <a16:creationId xmlns:a16="http://schemas.microsoft.com/office/drawing/2014/main" id="{14BD9FA2-9489-4D4C-8C91-A96B62FDC520}"/>
              </a:ext>
            </a:extLst>
          </p:cNvPr>
          <p:cNvSpPr txBox="1"/>
          <p:nvPr/>
        </p:nvSpPr>
        <p:spPr>
          <a:xfrm>
            <a:off x="258182" y="2318477"/>
            <a:ext cx="2812333" cy="367793"/>
          </a:xfrm>
          <a:prstGeom prst="rect">
            <a:avLst/>
          </a:prstGeom>
          <a:noFill/>
        </p:spPr>
        <p:txBody>
          <a:bodyPr wrap="square" rtlCol="0">
            <a:spAutoFit/>
          </a:bodyPr>
          <a:lstStyle/>
          <a:p>
            <a:pPr>
              <a:lnSpc>
                <a:spcPct val="80000"/>
              </a:lnSpc>
              <a:defRPr/>
            </a:pPr>
            <a:r>
              <a:rPr lang="es-PE" sz="2200" b="1" dirty="0">
                <a:cs typeface="Arial" pitchFamily="34" charset="0"/>
              </a:rPr>
              <a:t>1.2. Ingeniería</a:t>
            </a:r>
            <a:endParaRPr lang="es-ES" sz="2200" b="1" dirty="0">
              <a:solidFill>
                <a:srgbClr val="679633"/>
              </a:solidFill>
              <a:latin typeface="Helvetica Condensed" panose="020B0606020202030204" pitchFamily="34" charset="0"/>
              <a:cs typeface="HelveticaNeueLT Std Hvy Cn"/>
            </a:endParaRPr>
          </a:p>
        </p:txBody>
      </p:sp>
      <p:graphicFrame>
        <p:nvGraphicFramePr>
          <p:cNvPr id="6" name="Tabla 5">
            <a:extLst>
              <a:ext uri="{FF2B5EF4-FFF2-40B4-BE49-F238E27FC236}">
                <a16:creationId xmlns:a16="http://schemas.microsoft.com/office/drawing/2014/main" id="{7A5282B3-9B90-40C6-AA69-4CCAB8BD40C8}"/>
              </a:ext>
            </a:extLst>
          </p:cNvPr>
          <p:cNvGraphicFramePr>
            <a:graphicFrameLocks noGrp="1"/>
          </p:cNvGraphicFramePr>
          <p:nvPr>
            <p:extLst>
              <p:ext uri="{D42A27DB-BD31-4B8C-83A1-F6EECF244321}">
                <p14:modId xmlns:p14="http://schemas.microsoft.com/office/powerpoint/2010/main" val="1527029021"/>
              </p:ext>
            </p:extLst>
          </p:nvPr>
        </p:nvGraphicFramePr>
        <p:xfrm>
          <a:off x="2555442" y="772173"/>
          <a:ext cx="6216419" cy="3977961"/>
        </p:xfrm>
        <a:graphic>
          <a:graphicData uri="http://schemas.openxmlformats.org/drawingml/2006/table">
            <a:tbl>
              <a:tblPr firstRow="1" bandRow="1"/>
              <a:tblGrid>
                <a:gridCol w="377598">
                  <a:extLst>
                    <a:ext uri="{9D8B030D-6E8A-4147-A177-3AD203B41FA5}">
                      <a16:colId xmlns:a16="http://schemas.microsoft.com/office/drawing/2014/main" val="1456956515"/>
                    </a:ext>
                  </a:extLst>
                </a:gridCol>
                <a:gridCol w="705530">
                  <a:extLst>
                    <a:ext uri="{9D8B030D-6E8A-4147-A177-3AD203B41FA5}">
                      <a16:colId xmlns:a16="http://schemas.microsoft.com/office/drawing/2014/main" val="619155282"/>
                    </a:ext>
                  </a:extLst>
                </a:gridCol>
                <a:gridCol w="1961468">
                  <a:extLst>
                    <a:ext uri="{9D8B030D-6E8A-4147-A177-3AD203B41FA5}">
                      <a16:colId xmlns:a16="http://schemas.microsoft.com/office/drawing/2014/main" val="2217728054"/>
                    </a:ext>
                  </a:extLst>
                </a:gridCol>
                <a:gridCol w="383721">
                  <a:extLst>
                    <a:ext uri="{9D8B030D-6E8A-4147-A177-3AD203B41FA5}">
                      <a16:colId xmlns:a16="http://schemas.microsoft.com/office/drawing/2014/main" val="1700819079"/>
                    </a:ext>
                  </a:extLst>
                </a:gridCol>
                <a:gridCol w="1511752">
                  <a:extLst>
                    <a:ext uri="{9D8B030D-6E8A-4147-A177-3AD203B41FA5}">
                      <a16:colId xmlns:a16="http://schemas.microsoft.com/office/drawing/2014/main" val="1692869804"/>
                    </a:ext>
                  </a:extLst>
                </a:gridCol>
                <a:gridCol w="617084">
                  <a:extLst>
                    <a:ext uri="{9D8B030D-6E8A-4147-A177-3AD203B41FA5}">
                      <a16:colId xmlns:a16="http://schemas.microsoft.com/office/drawing/2014/main" val="3593323403"/>
                    </a:ext>
                  </a:extLst>
                </a:gridCol>
                <a:gridCol w="659266">
                  <a:extLst>
                    <a:ext uri="{9D8B030D-6E8A-4147-A177-3AD203B41FA5}">
                      <a16:colId xmlns:a16="http://schemas.microsoft.com/office/drawing/2014/main" val="3675601105"/>
                    </a:ext>
                  </a:extLst>
                </a:gridCol>
              </a:tblGrid>
              <a:tr h="343744">
                <a:tc>
                  <a:txBody>
                    <a:bodyPr/>
                    <a:lstStyle/>
                    <a:p>
                      <a:pPr algn="ctr">
                        <a:lnSpc>
                          <a:spcPct val="115000"/>
                        </a:lnSpc>
                        <a:spcAft>
                          <a:spcPts val="0"/>
                        </a:spcAft>
                      </a:pPr>
                      <a:r>
                        <a:rPr lang="es-PE" sz="800" b="1">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Ítem</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63758" marR="63758" marT="0" marB="0" anchor="ctr">
                    <a:lnL w="12700" cap="flat" cmpd="sng" algn="ctr">
                      <a:solidFill>
                        <a:srgbClr val="A5A5A5"/>
                      </a:solidFill>
                      <a:prstDash val="solid"/>
                      <a:round/>
                      <a:headEnd type="none" w="med" len="med"/>
                      <a:tailEnd type="none" w="med" len="med"/>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solidFill>
                      <a:srgbClr val="A6A6A6"/>
                    </a:solidFill>
                  </a:tcPr>
                </a:tc>
                <a:tc>
                  <a:txBody>
                    <a:bodyPr/>
                    <a:lstStyle/>
                    <a:p>
                      <a:pPr algn="ctr">
                        <a:lnSpc>
                          <a:spcPct val="115000"/>
                        </a:lnSpc>
                        <a:spcAft>
                          <a:spcPts val="0"/>
                        </a:spcAft>
                      </a:pPr>
                      <a:r>
                        <a:rPr lang="es-PE" sz="800" b="1">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ETE</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63758" marR="63758" marT="0" marB="0" anchor="ctr">
                    <a:lnL>
                      <a:noFill/>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solidFill>
                      <a:srgbClr val="A6A6A6"/>
                    </a:solidFill>
                  </a:tcPr>
                </a:tc>
                <a:tc>
                  <a:txBody>
                    <a:bodyPr/>
                    <a:lstStyle/>
                    <a:p>
                      <a:pPr>
                        <a:lnSpc>
                          <a:spcPct val="115000"/>
                        </a:lnSpc>
                        <a:spcAft>
                          <a:spcPts val="0"/>
                        </a:spcAft>
                      </a:pPr>
                      <a:r>
                        <a:rPr lang="es-PE" sz="800" b="1">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Descripción</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63758" marR="63758" marT="0" marB="0" anchor="ctr">
                    <a:lnL>
                      <a:noFill/>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solidFill>
                      <a:srgbClr val="A6A6A6"/>
                    </a:solidFill>
                  </a:tcPr>
                </a:tc>
                <a:tc>
                  <a:txBody>
                    <a:bodyPr/>
                    <a:lstStyle/>
                    <a:p>
                      <a:pPr algn="ctr">
                        <a:lnSpc>
                          <a:spcPct val="115000"/>
                        </a:lnSpc>
                        <a:spcAft>
                          <a:spcPts val="0"/>
                        </a:spcAft>
                      </a:pPr>
                      <a:r>
                        <a:rPr lang="es-PE" sz="800" b="1">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Rev.</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63758" marR="63758" marT="0" marB="0" anchor="ctr">
                    <a:lnL>
                      <a:noFill/>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solidFill>
                      <a:srgbClr val="A6A6A6"/>
                    </a:solidFill>
                  </a:tcPr>
                </a:tc>
                <a:tc>
                  <a:txBody>
                    <a:bodyPr/>
                    <a:lstStyle/>
                    <a:p>
                      <a:pPr algn="ctr">
                        <a:lnSpc>
                          <a:spcPct val="115000"/>
                        </a:lnSpc>
                        <a:spcAft>
                          <a:spcPts val="0"/>
                        </a:spcAft>
                      </a:pPr>
                      <a:r>
                        <a:rPr lang="es-PE" sz="800" b="1">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Oficio/Carta</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63758" marR="63758" marT="0" marB="0" anchor="ctr">
                    <a:lnL>
                      <a:noFill/>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solidFill>
                      <a:srgbClr val="A6A6A6"/>
                    </a:solidFill>
                  </a:tcPr>
                </a:tc>
                <a:tc>
                  <a:txBody>
                    <a:bodyPr/>
                    <a:lstStyle/>
                    <a:p>
                      <a:pPr algn="ctr">
                        <a:lnSpc>
                          <a:spcPct val="115000"/>
                        </a:lnSpc>
                        <a:spcAft>
                          <a:spcPts val="0"/>
                        </a:spcAft>
                      </a:pPr>
                      <a:r>
                        <a:rPr lang="es-PE" sz="800" b="1">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Fecha</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63758" marR="63758" marT="0" marB="0" anchor="ctr">
                    <a:lnL>
                      <a:noFill/>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solidFill>
                      <a:srgbClr val="A6A6A6"/>
                    </a:solidFill>
                  </a:tcPr>
                </a:tc>
                <a:tc>
                  <a:txBody>
                    <a:bodyPr/>
                    <a:lstStyle/>
                    <a:p>
                      <a:pPr algn="ctr">
                        <a:lnSpc>
                          <a:spcPct val="115000"/>
                        </a:lnSpc>
                        <a:spcAft>
                          <a:spcPts val="0"/>
                        </a:spcAft>
                      </a:pPr>
                      <a:r>
                        <a:rPr lang="es-PE" sz="800" b="1">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Estatus</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63758" marR="63758" marT="0" marB="0" anchor="ctr">
                    <a:lnL>
                      <a:noFill/>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solidFill>
                      <a:srgbClr val="A6A6A6"/>
                    </a:solidFill>
                  </a:tcPr>
                </a:tc>
                <a:extLst>
                  <a:ext uri="{0D108BD9-81ED-4DB2-BD59-A6C34878D82A}">
                    <a16:rowId xmlns:a16="http://schemas.microsoft.com/office/drawing/2014/main" val="346764842"/>
                  </a:ext>
                </a:extLst>
              </a:tr>
              <a:tr h="352877">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13</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63758" marR="6375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ETE-ADP-GE-0976</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63758" marR="6375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Concentrado de espuma al 3%</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63758" marR="6375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63758" marR="6375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Carta N°637-2017-GR-AdP</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63758" marR="6375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01-Ago-17</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63758" marR="6375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Observado MTC</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63758" marR="6375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1429736953"/>
                  </a:ext>
                </a:extLst>
              </a:tr>
              <a:tr h="458324">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14</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63758" marR="6375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ETE-ADP-GE-0977</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63758" marR="6375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nSpc>
                          <a:spcPct val="115000"/>
                        </a:lnSpc>
                        <a:spcAft>
                          <a:spcPts val="0"/>
                        </a:spcAft>
                      </a:pPr>
                      <a:r>
                        <a:rPr lang="es-PE" sz="7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Conos de seguridad 100 </a:t>
                      </a:r>
                      <a:r>
                        <a:rPr lang="es-PE" sz="7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Und</a:t>
                      </a:r>
                      <a:r>
                        <a:rPr lang="es-PE" sz="7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y cadenas para ordenamiento de flujo de pasajeros en plataforma</a:t>
                      </a:r>
                      <a:endParaRPr lang="es-P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758" marR="6375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63758" marR="6375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Carta N°901-2017-GR-AdP</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63758" marR="6375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09-Oct-17</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63758" marR="6375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Observado MTC</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63758" marR="6375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extLst>
                  <a:ext uri="{0D108BD9-81ED-4DB2-BD59-A6C34878D82A}">
                    <a16:rowId xmlns:a16="http://schemas.microsoft.com/office/drawing/2014/main" val="2872586665"/>
                  </a:ext>
                </a:extLst>
              </a:tr>
              <a:tr h="352877">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15</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63758" marR="6375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ETE-ADP-GE-0978</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63758" marR="6375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Detector de metales portátil</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63758" marR="6375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63758" marR="6375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Carta N°1040-2017-GR-AdP</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63758" marR="6375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13-sep-17</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63758" marR="6375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DEVUELTO MTC</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63758" marR="6375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3676724486"/>
                  </a:ext>
                </a:extLst>
              </a:tr>
              <a:tr h="352877">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16</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63758" marR="6375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ETE-ADP-GE-0979</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63758" marR="6375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Polvo químico seco PQS</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63758" marR="6375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ctr">
                        <a:lnSpc>
                          <a:spcPct val="115000"/>
                        </a:lnSpc>
                        <a:spcAft>
                          <a:spcPts val="0"/>
                        </a:spcAft>
                      </a:pPr>
                      <a:r>
                        <a:rPr lang="es-PE" sz="7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A</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63758" marR="6375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ctr">
                        <a:lnSpc>
                          <a:spcPct val="115000"/>
                        </a:lnSpc>
                        <a:spcAft>
                          <a:spcPts val="0"/>
                        </a:spcAft>
                      </a:pPr>
                      <a:r>
                        <a:rPr lang="es-PE" sz="700">
                          <a:effectLst/>
                          <a:latin typeface="Calibri" panose="020F0502020204030204" pitchFamily="34" charset="0"/>
                          <a:ea typeface="Times New Roman" panose="02020603050405020304" pitchFamily="18" charset="0"/>
                          <a:cs typeface="Times New Roman" panose="02020603050405020304" pitchFamily="18" charset="0"/>
                        </a:rPr>
                        <a:t>Oficio N°730-2017-MTC/12.08</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63758" marR="6375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ctr">
                        <a:lnSpc>
                          <a:spcPct val="115000"/>
                        </a:lnSpc>
                        <a:spcAft>
                          <a:spcPts val="0"/>
                        </a:spcAft>
                      </a:pPr>
                      <a:r>
                        <a:rPr lang="es-PE" sz="700">
                          <a:effectLst/>
                          <a:latin typeface="Calibri" panose="020F0502020204030204" pitchFamily="34" charset="0"/>
                          <a:ea typeface="Times New Roman" panose="02020603050405020304" pitchFamily="18" charset="0"/>
                          <a:cs typeface="Times New Roman" panose="02020603050405020304" pitchFamily="18" charset="0"/>
                        </a:rPr>
                        <a:t>07-Dic-17</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63758" marR="6375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ctr">
                        <a:lnSpc>
                          <a:spcPct val="115000"/>
                        </a:lnSpc>
                        <a:spcAft>
                          <a:spcPts val="0"/>
                        </a:spcAft>
                      </a:pPr>
                      <a:r>
                        <a:rPr lang="es-PE" sz="700">
                          <a:effectLst/>
                          <a:latin typeface="Calibri" panose="020F0502020204030204" pitchFamily="34" charset="0"/>
                          <a:ea typeface="Times New Roman" panose="02020603050405020304" pitchFamily="18" charset="0"/>
                          <a:cs typeface="Times New Roman" panose="02020603050405020304" pitchFamily="18" charset="0"/>
                        </a:rPr>
                        <a:t>APROBADO</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63758" marR="6375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extLst>
                  <a:ext uri="{0D108BD9-81ED-4DB2-BD59-A6C34878D82A}">
                    <a16:rowId xmlns:a16="http://schemas.microsoft.com/office/drawing/2014/main" val="3772166610"/>
                  </a:ext>
                </a:extLst>
              </a:tr>
              <a:tr h="352877">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17</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63758" marR="6375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ETE-ADP-GE-0984</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63758" marR="6375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Cestos de basura</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63758" marR="6375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63758" marR="6375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Carta N°996-2017-GR-AdP</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63758" marR="6375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06-Nov-17</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63758" marR="6375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DEVUELTO MTC</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63758" marR="6375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715950547"/>
                  </a:ext>
                </a:extLst>
              </a:tr>
              <a:tr h="352877">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18</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63758" marR="6375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ETE-ADP-GE-0985</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63758" marR="6375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Muebles para el personal operativo y administrativo de AdP</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63758" marR="6375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63758" marR="6375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Carta N°1014-2017-GR-AdP</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63758" marR="6375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07-Nov-17</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63758" marR="6375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DEVUELTO MTC</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63758" marR="6375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extLst>
                  <a:ext uri="{0D108BD9-81ED-4DB2-BD59-A6C34878D82A}">
                    <a16:rowId xmlns:a16="http://schemas.microsoft.com/office/drawing/2014/main" val="3329025816"/>
                  </a:ext>
                </a:extLst>
              </a:tr>
              <a:tr h="352877">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19</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63758" marR="6375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ETE-ADP-GE-0996</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63758" marR="6375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Binoculares</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63758" marR="6375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ctr">
                        <a:lnSpc>
                          <a:spcPct val="115000"/>
                        </a:lnSpc>
                        <a:spcAft>
                          <a:spcPts val="0"/>
                        </a:spcAft>
                      </a:pPr>
                      <a:r>
                        <a:rPr lang="es-PE" sz="700">
                          <a:effectLst/>
                          <a:latin typeface="Calibri" panose="020F0502020204030204" pitchFamily="34" charset="0"/>
                          <a:ea typeface="Times New Roman" panose="02020603050405020304" pitchFamily="18" charset="0"/>
                          <a:cs typeface="Times New Roman" panose="02020603050405020304" pitchFamily="18" charset="0"/>
                        </a:rPr>
                        <a:t>B</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63758" marR="6375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ctr">
                        <a:lnSpc>
                          <a:spcPct val="115000"/>
                        </a:lnSpc>
                        <a:spcAft>
                          <a:spcPts val="0"/>
                        </a:spcAft>
                      </a:pPr>
                      <a:r>
                        <a:rPr lang="es-PE" sz="700">
                          <a:effectLst/>
                          <a:latin typeface="Calibri" panose="020F0502020204030204" pitchFamily="34" charset="0"/>
                          <a:ea typeface="Times New Roman" panose="02020603050405020304" pitchFamily="18" charset="0"/>
                          <a:cs typeface="Times New Roman" panose="02020603050405020304" pitchFamily="18" charset="0"/>
                        </a:rPr>
                        <a:t>Oficio N°771-2017-MTC/12.08</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63758" marR="6375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ctr">
                        <a:lnSpc>
                          <a:spcPct val="115000"/>
                        </a:lnSpc>
                        <a:spcAft>
                          <a:spcPts val="0"/>
                        </a:spcAft>
                      </a:pPr>
                      <a:r>
                        <a:rPr lang="es-PE" sz="700">
                          <a:effectLst/>
                          <a:latin typeface="Calibri" panose="020F0502020204030204" pitchFamily="34" charset="0"/>
                          <a:ea typeface="Times New Roman" panose="02020603050405020304" pitchFamily="18" charset="0"/>
                          <a:cs typeface="Times New Roman" panose="02020603050405020304" pitchFamily="18" charset="0"/>
                        </a:rPr>
                        <a:t>18-Dic-17</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63758" marR="6375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ctr">
                        <a:lnSpc>
                          <a:spcPct val="115000"/>
                        </a:lnSpc>
                        <a:spcAft>
                          <a:spcPts val="0"/>
                        </a:spcAft>
                      </a:pPr>
                      <a:r>
                        <a:rPr lang="es-PE" sz="700">
                          <a:effectLst/>
                          <a:latin typeface="Calibri" panose="020F0502020204030204" pitchFamily="34" charset="0"/>
                          <a:ea typeface="Times New Roman" panose="02020603050405020304" pitchFamily="18" charset="0"/>
                          <a:cs typeface="Times New Roman" panose="02020603050405020304" pitchFamily="18" charset="0"/>
                        </a:rPr>
                        <a:t>APROBADO</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63758" marR="6375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1113652802"/>
                  </a:ext>
                </a:extLst>
              </a:tr>
              <a:tr h="352877">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63758" marR="6375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ETE-ADP-GE-0998</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63758" marR="6375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Grupo Electrógeno Móvil</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63758" marR="6375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63758" marR="6375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Carta N°1012-2017-GR-AdP</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63758" marR="6375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07-Nov-17</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63758" marR="6375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ctr">
                        <a:lnSpc>
                          <a:spcPct val="115000"/>
                        </a:lnSpc>
                        <a:spcAft>
                          <a:spcPts val="0"/>
                        </a:spcAft>
                      </a:pPr>
                      <a:r>
                        <a:rPr lang="es-PE" sz="700">
                          <a:effectLst/>
                          <a:latin typeface="Calibri" panose="020F0502020204030204" pitchFamily="34" charset="0"/>
                          <a:ea typeface="Times New Roman" panose="02020603050405020304" pitchFamily="18" charset="0"/>
                          <a:cs typeface="Times New Roman" panose="02020603050405020304" pitchFamily="18" charset="0"/>
                        </a:rPr>
                        <a:t>DEVUELTO MTC</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63758" marR="6375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extLst>
                  <a:ext uri="{0D108BD9-81ED-4DB2-BD59-A6C34878D82A}">
                    <a16:rowId xmlns:a16="http://schemas.microsoft.com/office/drawing/2014/main" val="651609950"/>
                  </a:ext>
                </a:extLst>
              </a:tr>
              <a:tr h="352877">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21</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63758" marR="6375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ETE-ADP-GE-1000</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63758" marR="6375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Cortadora de disco para pavimentos</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63758" marR="6375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63758" marR="6375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Carta N°1041-2017-GR-AdP</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63758" marR="6375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13-Nov-17</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63758" marR="6375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DEVUELTO MTC</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63758" marR="6375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3780650250"/>
                  </a:ext>
                </a:extLst>
              </a:tr>
              <a:tr h="352877">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22</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63758" marR="6375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ETE-ADP-GE-1004</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63758" marR="6375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Motoguadaña</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63758" marR="6375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ctr">
                        <a:lnSpc>
                          <a:spcPct val="115000"/>
                        </a:lnSpc>
                        <a:spcAft>
                          <a:spcPts val="0"/>
                        </a:spcAft>
                      </a:pPr>
                      <a:r>
                        <a:rPr lang="es-PE" sz="700">
                          <a:effectLst/>
                          <a:latin typeface="Calibri" panose="020F0502020204030204" pitchFamily="34" charset="0"/>
                          <a:ea typeface="Times New Roman" panose="02020603050405020304" pitchFamily="18" charset="0"/>
                          <a:cs typeface="Times New Roman" panose="02020603050405020304" pitchFamily="18" charset="0"/>
                        </a:rPr>
                        <a:t>B</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63758" marR="6375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ctr">
                        <a:lnSpc>
                          <a:spcPct val="115000"/>
                        </a:lnSpc>
                        <a:spcAft>
                          <a:spcPts val="0"/>
                        </a:spcAft>
                      </a:pPr>
                      <a:r>
                        <a:rPr lang="es-PE" sz="700">
                          <a:effectLst/>
                          <a:latin typeface="Calibri" panose="020F0502020204030204" pitchFamily="34" charset="0"/>
                          <a:ea typeface="Times New Roman" panose="02020603050405020304" pitchFamily="18" charset="0"/>
                          <a:cs typeface="Times New Roman" panose="02020603050405020304" pitchFamily="18" charset="0"/>
                        </a:rPr>
                        <a:t>Oficio N°764-2017-MTC/12.08</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63758" marR="6375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ctr">
                        <a:lnSpc>
                          <a:spcPct val="115000"/>
                        </a:lnSpc>
                        <a:spcAft>
                          <a:spcPts val="0"/>
                        </a:spcAft>
                      </a:pPr>
                      <a:r>
                        <a:rPr lang="es-PE" sz="700">
                          <a:effectLst/>
                          <a:latin typeface="Calibri" panose="020F0502020204030204" pitchFamily="34" charset="0"/>
                          <a:ea typeface="Times New Roman" panose="02020603050405020304" pitchFamily="18" charset="0"/>
                          <a:cs typeface="Times New Roman" panose="02020603050405020304" pitchFamily="18" charset="0"/>
                        </a:rPr>
                        <a:t>18-Dic-17</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63758" marR="6375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ctr">
                        <a:lnSpc>
                          <a:spcPct val="115000"/>
                        </a:lnSpc>
                        <a:spcAft>
                          <a:spcPts val="0"/>
                        </a:spcAft>
                      </a:pPr>
                      <a:r>
                        <a:rPr lang="es-PE" sz="700" dirty="0">
                          <a:effectLst/>
                          <a:latin typeface="Calibri" panose="020F0502020204030204" pitchFamily="34" charset="0"/>
                          <a:ea typeface="Times New Roman" panose="02020603050405020304" pitchFamily="18" charset="0"/>
                          <a:cs typeface="Times New Roman" panose="02020603050405020304" pitchFamily="18" charset="0"/>
                        </a:rPr>
                        <a:t>APROBADO</a:t>
                      </a:r>
                      <a:endParaRPr lang="es-P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758" marR="63758" marT="0" marB="0" anchor="ctr">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extLst>
                  <a:ext uri="{0D108BD9-81ED-4DB2-BD59-A6C34878D82A}">
                    <a16:rowId xmlns:a16="http://schemas.microsoft.com/office/drawing/2014/main" val="2513347604"/>
                  </a:ext>
                </a:extLst>
              </a:tr>
            </a:tbl>
          </a:graphicData>
        </a:graphic>
      </p:graphicFrame>
    </p:spTree>
    <p:extLst>
      <p:ext uri="{BB962C8B-B14F-4D97-AF65-F5344CB8AC3E}">
        <p14:creationId xmlns:p14="http://schemas.microsoft.com/office/powerpoint/2010/main" val="3001221773"/>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Agrupar 28"/>
          <p:cNvGrpSpPr/>
          <p:nvPr/>
        </p:nvGrpSpPr>
        <p:grpSpPr>
          <a:xfrm>
            <a:off x="0" y="0"/>
            <a:ext cx="9144000" cy="5143500"/>
            <a:chOff x="0" y="0"/>
            <a:chExt cx="9144000" cy="5143500"/>
          </a:xfrm>
        </p:grpSpPr>
        <p:pic>
          <p:nvPicPr>
            <p:cNvPr id="30" name="Imagen 29" descr="IMG_4885-fondo.jpg"/>
            <p:cNvPicPr>
              <a:picLocks noChangeAspect="1"/>
            </p:cNvPicPr>
            <p:nvPr/>
          </p:nvPicPr>
          <p:blipFill rotWithShape="1">
            <a:blip r:embed="rId2">
              <a:extLst>
                <a:ext uri="{28A0092B-C50C-407E-A947-70E740481C1C}">
                  <a14:useLocalDpi xmlns:a14="http://schemas.microsoft.com/office/drawing/2010/main" val="0"/>
                </a:ext>
              </a:extLst>
            </a:blip>
            <a:srcRect t="13577" r="1055" b="2980"/>
            <a:stretch/>
          </p:blipFill>
          <p:spPr>
            <a:xfrm>
              <a:off x="0" y="0"/>
              <a:ext cx="9144000" cy="5143500"/>
            </a:xfrm>
            <a:prstGeom prst="rect">
              <a:avLst/>
            </a:prstGeom>
          </p:spPr>
        </p:pic>
        <p:sp>
          <p:nvSpPr>
            <p:cNvPr id="31" name="Rectángulo 30"/>
            <p:cNvSpPr/>
            <p:nvPr/>
          </p:nvSpPr>
          <p:spPr>
            <a:xfrm>
              <a:off x="109214" y="103489"/>
              <a:ext cx="8925572" cy="49365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s-ES" dirty="0">
                <a:solidFill>
                  <a:prstClr val="white"/>
                </a:solidFill>
              </a:endParaRPr>
            </a:p>
          </p:txBody>
        </p:sp>
      </p:grpSp>
      <p:pic>
        <p:nvPicPr>
          <p:cNvPr id="28" name="Imagen 27"/>
          <p:cNvPicPr>
            <a:picLocks noChangeAspect="1"/>
          </p:cNvPicPr>
          <p:nvPr/>
        </p:nvPicPr>
        <p:blipFill>
          <a:blip r:embed="rId3"/>
          <a:stretch>
            <a:fillRect/>
          </a:stretch>
        </p:blipFill>
        <p:spPr>
          <a:xfrm>
            <a:off x="403914" y="286008"/>
            <a:ext cx="431292" cy="252984"/>
          </a:xfrm>
          <a:prstGeom prst="rect">
            <a:avLst/>
          </a:prstGeom>
        </p:spPr>
      </p:pic>
      <p:pic>
        <p:nvPicPr>
          <p:cNvPr id="13" name="Imagen 12"/>
          <p:cNvPicPr>
            <a:picLocks noChangeAspect="1"/>
          </p:cNvPicPr>
          <p:nvPr/>
        </p:nvPicPr>
        <p:blipFill>
          <a:blip r:embed="rId4"/>
          <a:stretch>
            <a:fillRect/>
          </a:stretch>
        </p:blipFill>
        <p:spPr>
          <a:xfrm>
            <a:off x="403914" y="4750133"/>
            <a:ext cx="526492" cy="107998"/>
          </a:xfrm>
          <a:prstGeom prst="rect">
            <a:avLst/>
          </a:prstGeom>
        </p:spPr>
      </p:pic>
      <p:cxnSp>
        <p:nvCxnSpPr>
          <p:cNvPr id="18" name="Conector recto 17"/>
          <p:cNvCxnSpPr>
            <a:cxnSpLocks/>
          </p:cNvCxnSpPr>
          <p:nvPr/>
        </p:nvCxnSpPr>
        <p:spPr>
          <a:xfrm>
            <a:off x="244424" y="2774248"/>
            <a:ext cx="1935250"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 name="1 Título"/>
          <p:cNvSpPr>
            <a:spLocks noGrp="1"/>
          </p:cNvSpPr>
          <p:nvPr>
            <p:ph type="ctrTitle" sz="quarter"/>
          </p:nvPr>
        </p:nvSpPr>
        <p:spPr>
          <a:xfrm>
            <a:off x="3070515" y="210726"/>
            <a:ext cx="5888550" cy="426059"/>
          </a:xfrm>
        </p:spPr>
        <p:txBody>
          <a:bodyPr>
            <a:normAutofit fontScale="90000"/>
          </a:bodyPr>
          <a:lstStyle/>
          <a:p>
            <a:r>
              <a:rPr lang="es-PE" sz="1800" b="1" dirty="0">
                <a:latin typeface="Helvetica Condensed" panose="020B0606020202030204"/>
              </a:rPr>
              <a:t>iii. Equipamiento								3/3</a:t>
            </a:r>
          </a:p>
        </p:txBody>
      </p:sp>
      <p:sp>
        <p:nvSpPr>
          <p:cNvPr id="14" name="CuadroTexto 13">
            <a:extLst>
              <a:ext uri="{FF2B5EF4-FFF2-40B4-BE49-F238E27FC236}">
                <a16:creationId xmlns:a16="http://schemas.microsoft.com/office/drawing/2014/main" id="{14BD9FA2-9489-4D4C-8C91-A96B62FDC520}"/>
              </a:ext>
            </a:extLst>
          </p:cNvPr>
          <p:cNvSpPr txBox="1"/>
          <p:nvPr/>
        </p:nvSpPr>
        <p:spPr>
          <a:xfrm>
            <a:off x="258182" y="2318477"/>
            <a:ext cx="2812333" cy="367793"/>
          </a:xfrm>
          <a:prstGeom prst="rect">
            <a:avLst/>
          </a:prstGeom>
          <a:noFill/>
        </p:spPr>
        <p:txBody>
          <a:bodyPr wrap="square" rtlCol="0">
            <a:spAutoFit/>
          </a:bodyPr>
          <a:lstStyle/>
          <a:p>
            <a:pPr>
              <a:lnSpc>
                <a:spcPct val="80000"/>
              </a:lnSpc>
              <a:defRPr/>
            </a:pPr>
            <a:r>
              <a:rPr lang="es-PE" sz="2200" b="1" dirty="0">
                <a:cs typeface="Arial" pitchFamily="34" charset="0"/>
              </a:rPr>
              <a:t>1.2. Ingeniería</a:t>
            </a:r>
            <a:endParaRPr lang="es-ES" sz="2200" b="1" dirty="0">
              <a:solidFill>
                <a:srgbClr val="679633"/>
              </a:solidFill>
              <a:latin typeface="Helvetica Condensed" panose="020B0606020202030204" pitchFamily="34" charset="0"/>
              <a:cs typeface="HelveticaNeueLT Std Hvy Cn"/>
            </a:endParaRPr>
          </a:p>
        </p:txBody>
      </p:sp>
      <p:pic>
        <p:nvPicPr>
          <p:cNvPr id="3" name="Imagen 2">
            <a:extLst>
              <a:ext uri="{FF2B5EF4-FFF2-40B4-BE49-F238E27FC236}">
                <a16:creationId xmlns:a16="http://schemas.microsoft.com/office/drawing/2014/main" id="{EF6E490E-CC77-4D0C-9BC5-443A648BF90F}"/>
              </a:ext>
            </a:extLst>
          </p:cNvPr>
          <p:cNvPicPr>
            <a:picLocks noChangeAspect="1"/>
          </p:cNvPicPr>
          <p:nvPr/>
        </p:nvPicPr>
        <p:blipFill>
          <a:blip r:embed="rId5"/>
          <a:stretch>
            <a:fillRect/>
          </a:stretch>
        </p:blipFill>
        <p:spPr>
          <a:xfrm>
            <a:off x="2328642" y="690859"/>
            <a:ext cx="6630423" cy="4349148"/>
          </a:xfrm>
          <a:prstGeom prst="rect">
            <a:avLst/>
          </a:prstGeom>
        </p:spPr>
      </p:pic>
    </p:spTree>
    <p:extLst>
      <p:ext uri="{BB962C8B-B14F-4D97-AF65-F5344CB8AC3E}">
        <p14:creationId xmlns:p14="http://schemas.microsoft.com/office/powerpoint/2010/main" val="330452330"/>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Agrupar 28"/>
          <p:cNvGrpSpPr/>
          <p:nvPr/>
        </p:nvGrpSpPr>
        <p:grpSpPr>
          <a:xfrm>
            <a:off x="0" y="0"/>
            <a:ext cx="9144000" cy="5143500"/>
            <a:chOff x="0" y="0"/>
            <a:chExt cx="9144000" cy="5143500"/>
          </a:xfrm>
        </p:grpSpPr>
        <p:pic>
          <p:nvPicPr>
            <p:cNvPr id="30" name="Imagen 29" descr="IMG_4885-fondo.jpg"/>
            <p:cNvPicPr>
              <a:picLocks noChangeAspect="1"/>
            </p:cNvPicPr>
            <p:nvPr/>
          </p:nvPicPr>
          <p:blipFill rotWithShape="1">
            <a:blip r:embed="rId2">
              <a:extLst>
                <a:ext uri="{28A0092B-C50C-407E-A947-70E740481C1C}">
                  <a14:useLocalDpi xmlns:a14="http://schemas.microsoft.com/office/drawing/2010/main" val="0"/>
                </a:ext>
              </a:extLst>
            </a:blip>
            <a:srcRect t="13577" r="1055" b="2980"/>
            <a:stretch/>
          </p:blipFill>
          <p:spPr>
            <a:xfrm>
              <a:off x="0" y="0"/>
              <a:ext cx="9144000" cy="5143500"/>
            </a:xfrm>
            <a:prstGeom prst="rect">
              <a:avLst/>
            </a:prstGeom>
          </p:spPr>
        </p:pic>
        <p:sp>
          <p:nvSpPr>
            <p:cNvPr id="31" name="Rectángulo 30"/>
            <p:cNvSpPr/>
            <p:nvPr/>
          </p:nvSpPr>
          <p:spPr>
            <a:xfrm>
              <a:off x="109214" y="103489"/>
              <a:ext cx="8925572" cy="49365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28" name="Imagen 27"/>
          <p:cNvPicPr>
            <a:picLocks noChangeAspect="1"/>
          </p:cNvPicPr>
          <p:nvPr/>
        </p:nvPicPr>
        <p:blipFill>
          <a:blip r:embed="rId3"/>
          <a:stretch>
            <a:fillRect/>
          </a:stretch>
        </p:blipFill>
        <p:spPr>
          <a:xfrm>
            <a:off x="403914" y="286008"/>
            <a:ext cx="431292" cy="252984"/>
          </a:xfrm>
          <a:prstGeom prst="rect">
            <a:avLst/>
          </a:prstGeom>
        </p:spPr>
      </p:pic>
      <p:pic>
        <p:nvPicPr>
          <p:cNvPr id="13" name="Imagen 12"/>
          <p:cNvPicPr>
            <a:picLocks noChangeAspect="1"/>
          </p:cNvPicPr>
          <p:nvPr/>
        </p:nvPicPr>
        <p:blipFill>
          <a:blip r:embed="rId4"/>
          <a:stretch>
            <a:fillRect/>
          </a:stretch>
        </p:blipFill>
        <p:spPr>
          <a:xfrm>
            <a:off x="403914" y="4750133"/>
            <a:ext cx="526492" cy="107998"/>
          </a:xfrm>
          <a:prstGeom prst="rect">
            <a:avLst/>
          </a:prstGeom>
        </p:spPr>
      </p:pic>
      <p:sp>
        <p:nvSpPr>
          <p:cNvPr id="14" name="CuadroTexto 13"/>
          <p:cNvSpPr txBox="1"/>
          <p:nvPr/>
        </p:nvSpPr>
        <p:spPr>
          <a:xfrm>
            <a:off x="278730" y="1999497"/>
            <a:ext cx="3802484" cy="486287"/>
          </a:xfrm>
          <a:prstGeom prst="rect">
            <a:avLst/>
          </a:prstGeom>
          <a:noFill/>
        </p:spPr>
        <p:txBody>
          <a:bodyPr wrap="square" rtlCol="0">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s-ES" sz="3200" b="1" i="0" u="none" strike="noStrike" kern="1200" cap="none" spc="0" normalizeH="0" baseline="0" noProof="0" dirty="0">
                <a:ln>
                  <a:noFill/>
                </a:ln>
                <a:solidFill>
                  <a:prstClr val="black"/>
                </a:solidFill>
                <a:effectLst/>
                <a:uLnTx/>
                <a:uFillTx/>
                <a:latin typeface="Helvetica Condensed" panose="020B0606020202030204" pitchFamily="34" charset="0"/>
                <a:cs typeface="HelveticaNeueLT Std Hvy Cn"/>
              </a:rPr>
              <a:t>Contenido</a:t>
            </a:r>
            <a:endParaRPr kumimoji="0" lang="es-ES" sz="3200" b="1" i="0" u="none" strike="noStrike" kern="1200" cap="none" spc="0" normalizeH="0" baseline="0" noProof="0" dirty="0">
              <a:ln>
                <a:noFill/>
              </a:ln>
              <a:solidFill>
                <a:srgbClr val="679633"/>
              </a:solidFill>
              <a:effectLst/>
              <a:uLnTx/>
              <a:uFillTx/>
              <a:latin typeface="Helvetica Condensed" panose="020B0606020202030204" pitchFamily="34" charset="0"/>
              <a:cs typeface="HelveticaNeueLT Std Hvy Cn"/>
            </a:endParaRPr>
          </a:p>
        </p:txBody>
      </p:sp>
      <p:cxnSp>
        <p:nvCxnSpPr>
          <p:cNvPr id="18" name="Conector recto 17"/>
          <p:cNvCxnSpPr/>
          <p:nvPr/>
        </p:nvCxnSpPr>
        <p:spPr>
          <a:xfrm>
            <a:off x="264756" y="2705199"/>
            <a:ext cx="2392449"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3" name="Imagen 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841443" y="3254637"/>
            <a:ext cx="2339694" cy="1358221"/>
          </a:xfrm>
          <a:prstGeom prst="rect">
            <a:avLst/>
          </a:prstGeom>
        </p:spPr>
      </p:pic>
      <p:pic>
        <p:nvPicPr>
          <p:cNvPr id="5" name="Imagen 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237355" y="3243999"/>
            <a:ext cx="2347802" cy="1358221"/>
          </a:xfrm>
          <a:prstGeom prst="rect">
            <a:avLst/>
          </a:prstGeom>
        </p:spPr>
      </p:pic>
      <p:sp>
        <p:nvSpPr>
          <p:cNvPr id="12" name="2 Subtítulo"/>
          <p:cNvSpPr>
            <a:spLocks noGrp="1"/>
          </p:cNvSpPr>
          <p:nvPr>
            <p:ph type="subTitle" sz="quarter" idx="1"/>
          </p:nvPr>
        </p:nvSpPr>
        <p:spPr>
          <a:xfrm>
            <a:off x="2657205" y="256725"/>
            <a:ext cx="6331195" cy="4631634"/>
          </a:xfrm>
        </p:spPr>
        <p:txBody>
          <a:bodyPr>
            <a:normAutofit/>
          </a:bodyPr>
          <a:lstStyle/>
          <a:p>
            <a:pPr marL="266700" indent="-266700">
              <a:spcBef>
                <a:spcPts val="0"/>
              </a:spcBef>
            </a:pPr>
            <a:r>
              <a:rPr lang="es-PE" sz="1400" b="1" dirty="0">
                <a:solidFill>
                  <a:schemeClr val="tx1"/>
                </a:solidFill>
                <a:latin typeface="Helvetica Condensed" panose="020B0606020202030204"/>
                <a:cs typeface="Arial" pitchFamily="34" charset="0"/>
              </a:rPr>
              <a:t>I. PRINCIPALES INDICADORES Y METAS ALCANZADAS AL AÑO 2017</a:t>
            </a:r>
          </a:p>
          <a:p>
            <a:pPr algn="just">
              <a:spcBef>
                <a:spcPts val="0"/>
              </a:spcBef>
            </a:pPr>
            <a:endParaRPr lang="es-PE" sz="1100" b="1" dirty="0">
              <a:solidFill>
                <a:schemeClr val="tx1"/>
              </a:solidFill>
              <a:latin typeface="Helvetica Condensed" panose="020B0606020202030204"/>
              <a:cs typeface="Arial" pitchFamily="34" charset="0"/>
            </a:endParaRPr>
          </a:p>
          <a:p>
            <a:pPr marL="457200" indent="-457200" algn="just">
              <a:spcBef>
                <a:spcPts val="0"/>
              </a:spcBef>
              <a:buFont typeface="+mj-lt"/>
              <a:buAutoNum type="arabicPeriod"/>
            </a:pPr>
            <a:r>
              <a:rPr lang="es-PE" sz="1200" b="1" dirty="0">
                <a:solidFill>
                  <a:schemeClr val="tx1"/>
                </a:solidFill>
                <a:latin typeface="Helvetica Condensed" panose="020B0606020202030204"/>
                <a:cs typeface="Arial" pitchFamily="34" charset="0"/>
              </a:rPr>
              <a:t>Inversiones Ejecutadas</a:t>
            </a:r>
          </a:p>
          <a:p>
            <a:pPr marL="457200" indent="-457200" algn="just">
              <a:spcBef>
                <a:spcPts val="0"/>
              </a:spcBef>
              <a:buFont typeface="+mj-lt"/>
              <a:buAutoNum type="arabicPeriod"/>
            </a:pPr>
            <a:r>
              <a:rPr lang="es-PE" sz="1200" b="1" dirty="0">
                <a:solidFill>
                  <a:schemeClr val="tx1"/>
                </a:solidFill>
                <a:latin typeface="Helvetica Condensed" panose="020B0606020202030204"/>
                <a:cs typeface="Arial" pitchFamily="34" charset="0"/>
              </a:rPr>
              <a:t>Aspectos Operativos</a:t>
            </a:r>
          </a:p>
          <a:p>
            <a:pPr marL="457200" indent="-457200" algn="just">
              <a:spcBef>
                <a:spcPts val="0"/>
              </a:spcBef>
              <a:buFont typeface="+mj-lt"/>
              <a:buAutoNum type="arabicPeriod"/>
            </a:pPr>
            <a:r>
              <a:rPr lang="es-PE" sz="1200" b="1" dirty="0">
                <a:solidFill>
                  <a:schemeClr val="tx1"/>
                </a:solidFill>
                <a:latin typeface="Helvetica Condensed" panose="020B0606020202030204"/>
                <a:cs typeface="Arial" pitchFamily="34" charset="0"/>
              </a:rPr>
              <a:t>Aspectos Económicos y Comerciales</a:t>
            </a:r>
          </a:p>
          <a:p>
            <a:pPr marL="457200" indent="-457200" algn="just">
              <a:spcBef>
                <a:spcPts val="0"/>
              </a:spcBef>
              <a:buFont typeface="+mj-lt"/>
              <a:buAutoNum type="arabicPeriod"/>
            </a:pPr>
            <a:r>
              <a:rPr lang="es-PE" sz="1200" b="1" dirty="0">
                <a:solidFill>
                  <a:schemeClr val="tx1"/>
                </a:solidFill>
                <a:latin typeface="Helvetica Condensed" panose="020B0606020202030204"/>
                <a:cs typeface="Arial" pitchFamily="34" charset="0"/>
              </a:rPr>
              <a:t>Aspectos Administrativos y Financieros </a:t>
            </a:r>
          </a:p>
          <a:p>
            <a:pPr algn="just">
              <a:spcBef>
                <a:spcPts val="0"/>
              </a:spcBef>
            </a:pPr>
            <a:endParaRPr lang="es-PE" sz="1200" b="1" dirty="0">
              <a:solidFill>
                <a:schemeClr val="tx1"/>
              </a:solidFill>
              <a:latin typeface="Helvetica Condensed" panose="020B0606020202030204"/>
              <a:cs typeface="Arial" pitchFamily="34" charset="0"/>
            </a:endParaRPr>
          </a:p>
          <a:p>
            <a:pPr marL="266700" indent="-180975" algn="just">
              <a:spcBef>
                <a:spcPts val="0"/>
              </a:spcBef>
            </a:pPr>
            <a:r>
              <a:rPr lang="es-PE" sz="1400" b="1" dirty="0">
                <a:solidFill>
                  <a:schemeClr val="tx1"/>
                </a:solidFill>
                <a:latin typeface="Helvetica Condensed" panose="020B0606020202030204"/>
                <a:cs typeface="Arial" pitchFamily="34" charset="0"/>
              </a:rPr>
              <a:t>II. OBJETIVOS Y AGENDA DE TRABAJO PARA EL AÑO 2018</a:t>
            </a:r>
          </a:p>
          <a:p>
            <a:pPr algn="just">
              <a:spcBef>
                <a:spcPts val="0"/>
              </a:spcBef>
            </a:pPr>
            <a:endParaRPr lang="es-PE" sz="1100" b="1" dirty="0">
              <a:solidFill>
                <a:schemeClr val="tx1"/>
              </a:solidFill>
              <a:latin typeface="Helvetica Condensed" panose="020B0606020202030204"/>
              <a:cs typeface="Arial" pitchFamily="34" charset="0"/>
            </a:endParaRPr>
          </a:p>
          <a:p>
            <a:pPr marL="457200" indent="-457200" algn="just">
              <a:spcBef>
                <a:spcPts val="0"/>
              </a:spcBef>
              <a:buAutoNum type="arabicPeriod"/>
            </a:pPr>
            <a:r>
              <a:rPr lang="es-PE" sz="1200" b="1" dirty="0">
                <a:solidFill>
                  <a:schemeClr val="tx1"/>
                </a:solidFill>
                <a:latin typeface="Helvetica Condensed" panose="020B0606020202030204"/>
                <a:cs typeface="Arial" pitchFamily="34" charset="0"/>
              </a:rPr>
              <a:t>Programación de Inversiones </a:t>
            </a:r>
          </a:p>
          <a:p>
            <a:pPr marL="457200" indent="-457200" algn="just">
              <a:spcBef>
                <a:spcPts val="0"/>
              </a:spcBef>
              <a:buAutoNum type="arabicPeriod"/>
            </a:pPr>
            <a:r>
              <a:rPr lang="es-PE" sz="1200" b="1" dirty="0">
                <a:solidFill>
                  <a:schemeClr val="tx1"/>
                </a:solidFill>
                <a:latin typeface="Helvetica Condensed" panose="020B0606020202030204"/>
                <a:cs typeface="Arial" pitchFamily="34" charset="0"/>
              </a:rPr>
              <a:t>Aspectos Operativos  </a:t>
            </a:r>
          </a:p>
          <a:p>
            <a:pPr marL="457200" indent="-457200" algn="just">
              <a:spcBef>
                <a:spcPts val="0"/>
              </a:spcBef>
              <a:buAutoNum type="arabicPeriod"/>
            </a:pPr>
            <a:r>
              <a:rPr lang="es-PE" sz="1200" b="1" dirty="0">
                <a:solidFill>
                  <a:schemeClr val="tx1"/>
                </a:solidFill>
                <a:latin typeface="Helvetica Condensed" panose="020B0606020202030204"/>
                <a:cs typeface="Arial" pitchFamily="34" charset="0"/>
              </a:rPr>
              <a:t>Aspectos Económicos y Comerciales</a:t>
            </a:r>
          </a:p>
          <a:p>
            <a:pPr marL="457200" indent="-457200" algn="just">
              <a:spcBef>
                <a:spcPts val="0"/>
              </a:spcBef>
              <a:buAutoNum type="arabicPeriod"/>
            </a:pPr>
            <a:r>
              <a:rPr lang="es-PE" sz="1200" b="1" dirty="0">
                <a:solidFill>
                  <a:schemeClr val="tx1"/>
                </a:solidFill>
                <a:latin typeface="Helvetica Condensed" panose="020B0606020202030204"/>
                <a:cs typeface="Arial" pitchFamily="34" charset="0"/>
              </a:rPr>
              <a:t> Aspectos Administrativos y Financieros </a:t>
            </a:r>
          </a:p>
          <a:p>
            <a:pPr marL="457200" indent="-457200" algn="just">
              <a:spcBef>
                <a:spcPts val="0"/>
              </a:spcBef>
              <a:buAutoNum type="arabicPeriod"/>
            </a:pPr>
            <a:r>
              <a:rPr lang="es-PE" sz="1200" b="1" dirty="0">
                <a:solidFill>
                  <a:schemeClr val="tx1"/>
                </a:solidFill>
                <a:latin typeface="Helvetica Condensed" panose="020B0606020202030204"/>
                <a:cs typeface="Arial" pitchFamily="34" charset="0"/>
              </a:rPr>
              <a:t>Otros aspectos relacionados con la Concesión para el año 2018</a:t>
            </a:r>
          </a:p>
          <a:p>
            <a:pPr marL="457200" indent="-457200" algn="just">
              <a:spcBef>
                <a:spcPts val="0"/>
              </a:spcBef>
              <a:buAutoNum type="arabicPeriod"/>
            </a:pPr>
            <a:r>
              <a:rPr lang="es-PE" sz="1200" b="1" dirty="0">
                <a:solidFill>
                  <a:schemeClr val="tx1"/>
                </a:solidFill>
                <a:latin typeface="Helvetica Condensed" panose="020B0606020202030204"/>
                <a:cs typeface="Arial" pitchFamily="34" charset="0"/>
              </a:rPr>
              <a:t>Conclusiones</a:t>
            </a:r>
          </a:p>
          <a:p>
            <a:pPr>
              <a:lnSpc>
                <a:spcPct val="150000"/>
              </a:lnSpc>
            </a:pPr>
            <a:endParaRPr lang="es-PE" sz="2000" b="1" dirty="0">
              <a:latin typeface="+mj-lt"/>
              <a:cs typeface="Arial" pitchFamily="34" charset="0"/>
            </a:endParaRPr>
          </a:p>
          <a:p>
            <a:pPr>
              <a:lnSpc>
                <a:spcPct val="150000"/>
              </a:lnSpc>
            </a:pPr>
            <a:endParaRPr lang="es-PE" sz="2000" b="1" dirty="0">
              <a:latin typeface="+mj-lt"/>
              <a:cs typeface="Arial" pitchFamily="34" charset="0"/>
            </a:endParaRPr>
          </a:p>
        </p:txBody>
      </p:sp>
    </p:spTree>
    <p:extLst>
      <p:ext uri="{BB962C8B-B14F-4D97-AF65-F5344CB8AC3E}">
        <p14:creationId xmlns:p14="http://schemas.microsoft.com/office/powerpoint/2010/main" val="4045123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Agrupar 28"/>
          <p:cNvGrpSpPr/>
          <p:nvPr/>
        </p:nvGrpSpPr>
        <p:grpSpPr>
          <a:xfrm>
            <a:off x="0" y="0"/>
            <a:ext cx="9144000" cy="5143500"/>
            <a:chOff x="0" y="0"/>
            <a:chExt cx="9144000" cy="5143500"/>
          </a:xfrm>
        </p:grpSpPr>
        <p:pic>
          <p:nvPicPr>
            <p:cNvPr id="30" name="Imagen 29" descr="IMG_4885-fondo.jpg"/>
            <p:cNvPicPr>
              <a:picLocks noChangeAspect="1"/>
            </p:cNvPicPr>
            <p:nvPr/>
          </p:nvPicPr>
          <p:blipFill rotWithShape="1">
            <a:blip r:embed="rId2">
              <a:extLst>
                <a:ext uri="{28A0092B-C50C-407E-A947-70E740481C1C}">
                  <a14:useLocalDpi xmlns:a14="http://schemas.microsoft.com/office/drawing/2010/main" val="0"/>
                </a:ext>
              </a:extLst>
            </a:blip>
            <a:srcRect t="13577" r="1055" b="2980"/>
            <a:stretch/>
          </p:blipFill>
          <p:spPr>
            <a:xfrm>
              <a:off x="0" y="0"/>
              <a:ext cx="9144000" cy="5143500"/>
            </a:xfrm>
            <a:prstGeom prst="rect">
              <a:avLst/>
            </a:prstGeom>
          </p:spPr>
        </p:pic>
        <p:sp>
          <p:nvSpPr>
            <p:cNvPr id="31" name="Rectángulo 30"/>
            <p:cNvSpPr/>
            <p:nvPr/>
          </p:nvSpPr>
          <p:spPr>
            <a:xfrm>
              <a:off x="109214" y="103489"/>
              <a:ext cx="8925572" cy="49365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s-ES" dirty="0">
                <a:solidFill>
                  <a:prstClr val="white"/>
                </a:solidFill>
              </a:endParaRPr>
            </a:p>
          </p:txBody>
        </p:sp>
      </p:grpSp>
      <p:pic>
        <p:nvPicPr>
          <p:cNvPr id="28" name="Imagen 27"/>
          <p:cNvPicPr>
            <a:picLocks noChangeAspect="1"/>
          </p:cNvPicPr>
          <p:nvPr/>
        </p:nvPicPr>
        <p:blipFill>
          <a:blip r:embed="rId3"/>
          <a:stretch>
            <a:fillRect/>
          </a:stretch>
        </p:blipFill>
        <p:spPr>
          <a:xfrm>
            <a:off x="403914" y="286008"/>
            <a:ext cx="431292" cy="252984"/>
          </a:xfrm>
          <a:prstGeom prst="rect">
            <a:avLst/>
          </a:prstGeom>
        </p:spPr>
      </p:pic>
      <p:pic>
        <p:nvPicPr>
          <p:cNvPr id="13" name="Imagen 12"/>
          <p:cNvPicPr>
            <a:picLocks noChangeAspect="1"/>
          </p:cNvPicPr>
          <p:nvPr/>
        </p:nvPicPr>
        <p:blipFill>
          <a:blip r:embed="rId4"/>
          <a:stretch>
            <a:fillRect/>
          </a:stretch>
        </p:blipFill>
        <p:spPr>
          <a:xfrm>
            <a:off x="403914" y="4750133"/>
            <a:ext cx="526492" cy="107998"/>
          </a:xfrm>
          <a:prstGeom prst="rect">
            <a:avLst/>
          </a:prstGeom>
        </p:spPr>
      </p:pic>
      <p:cxnSp>
        <p:nvCxnSpPr>
          <p:cNvPr id="18" name="Conector recto 17"/>
          <p:cNvCxnSpPr/>
          <p:nvPr/>
        </p:nvCxnSpPr>
        <p:spPr>
          <a:xfrm>
            <a:off x="403914" y="2859312"/>
            <a:ext cx="2392449"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uadroTexto 16"/>
          <p:cNvSpPr txBox="1"/>
          <p:nvPr/>
        </p:nvSpPr>
        <p:spPr>
          <a:xfrm>
            <a:off x="258182" y="1999497"/>
            <a:ext cx="2812333" cy="638252"/>
          </a:xfrm>
          <a:prstGeom prst="rect">
            <a:avLst/>
          </a:prstGeom>
          <a:noFill/>
        </p:spPr>
        <p:txBody>
          <a:bodyPr wrap="square" rtlCol="0">
            <a:spAutoFit/>
          </a:bodyPr>
          <a:lstStyle/>
          <a:p>
            <a:pPr>
              <a:lnSpc>
                <a:spcPct val="80000"/>
              </a:lnSpc>
              <a:defRPr/>
            </a:pPr>
            <a:r>
              <a:rPr lang="es-PE" sz="2200" b="1" dirty="0">
                <a:cs typeface="Arial" pitchFamily="34" charset="0"/>
              </a:rPr>
              <a:t>1.3. Obras y Equipamiento</a:t>
            </a:r>
            <a:endParaRPr lang="es-ES" sz="2200" b="1" dirty="0">
              <a:solidFill>
                <a:srgbClr val="679633"/>
              </a:solidFill>
              <a:latin typeface="Helvetica Condensed" panose="020B0606020202030204" pitchFamily="34" charset="0"/>
              <a:cs typeface="HelveticaNeueLT Std Hvy Cn"/>
            </a:endParaRPr>
          </a:p>
        </p:txBody>
      </p:sp>
      <p:sp>
        <p:nvSpPr>
          <p:cNvPr id="12" name="1 Título"/>
          <p:cNvSpPr>
            <a:spLocks noGrp="1"/>
          </p:cNvSpPr>
          <p:nvPr>
            <p:ph type="ctrTitle" sz="quarter"/>
          </p:nvPr>
        </p:nvSpPr>
        <p:spPr>
          <a:xfrm>
            <a:off x="3070515" y="210726"/>
            <a:ext cx="5888550" cy="426059"/>
          </a:xfrm>
        </p:spPr>
        <p:txBody>
          <a:bodyPr>
            <a:normAutofit fontScale="90000"/>
          </a:bodyPr>
          <a:lstStyle/>
          <a:p>
            <a:r>
              <a:rPr lang="es-PE" sz="1800" b="1" dirty="0">
                <a:latin typeface="Helvetica Condensed" panose="020B0606020202030204"/>
              </a:rPr>
              <a:t>i. Inversiones en Obras							1/2</a:t>
            </a:r>
          </a:p>
        </p:txBody>
      </p:sp>
      <p:sp>
        <p:nvSpPr>
          <p:cNvPr id="11" name="2 Subtítulo"/>
          <p:cNvSpPr>
            <a:spLocks noGrp="1"/>
          </p:cNvSpPr>
          <p:nvPr>
            <p:ph type="subTitle" sz="quarter" idx="1"/>
          </p:nvPr>
        </p:nvSpPr>
        <p:spPr>
          <a:xfrm>
            <a:off x="2796363" y="723799"/>
            <a:ext cx="5888550" cy="4134332"/>
          </a:xfrm>
        </p:spPr>
        <p:txBody>
          <a:bodyPr>
            <a:noAutofit/>
          </a:bodyPr>
          <a:lstStyle/>
          <a:p>
            <a:pPr lvl="0" algn="l" defTabSz="914400" eaLnBrk="0" fontAlgn="base" hangingPunct="0">
              <a:spcBef>
                <a:spcPct val="0"/>
              </a:spcBef>
              <a:spcAft>
                <a:spcPct val="0"/>
              </a:spcAft>
            </a:pPr>
            <a:r>
              <a:rPr lang="es-MX" altLang="es-PE" sz="1200" b="1" u="sng" dirty="0">
                <a:solidFill>
                  <a:schemeClr val="tx1"/>
                </a:solidFill>
                <a:latin typeface="Helvetica Condensed" panose="020B0606020202030204"/>
                <a:ea typeface="Calibri" panose="020F0502020204030204" pitchFamily="34" charset="0"/>
                <a:cs typeface="Arial" panose="020B0604020202020204" pitchFamily="34" charset="0"/>
              </a:rPr>
              <a:t>Aeropuerto de Pucallpa</a:t>
            </a:r>
          </a:p>
          <a:p>
            <a:pPr lvl="0" algn="l" defTabSz="914400" eaLnBrk="0" fontAlgn="base" hangingPunct="0">
              <a:spcBef>
                <a:spcPct val="0"/>
              </a:spcBef>
              <a:spcAft>
                <a:spcPct val="0"/>
              </a:spcAft>
            </a:pPr>
            <a:endParaRPr lang="es-MX" altLang="es-PE" sz="1200" b="1" u="sng" dirty="0">
              <a:solidFill>
                <a:schemeClr val="tx1"/>
              </a:solidFill>
              <a:latin typeface="Helvetica Condensed" panose="020B0606020202030204"/>
              <a:ea typeface="Calibri" panose="020F0502020204030204" pitchFamily="34" charset="0"/>
              <a:cs typeface="Arial" panose="020B0604020202020204" pitchFamily="34" charset="0"/>
            </a:endParaRPr>
          </a:p>
          <a:p>
            <a:pPr lvl="0" algn="l" defTabSz="914400" eaLnBrk="0" fontAlgn="base" hangingPunct="0">
              <a:spcBef>
                <a:spcPct val="0"/>
              </a:spcBef>
              <a:spcAft>
                <a:spcPct val="0"/>
              </a:spcAft>
            </a:pPr>
            <a:r>
              <a:rPr lang="es-PE" altLang="es-PE" sz="1000" b="1" dirty="0">
                <a:solidFill>
                  <a:schemeClr val="tx2"/>
                </a:solidFill>
                <a:latin typeface="Helvetica Condensed" panose="020B0606020202030204"/>
              </a:rPr>
              <a:t>Construcción de Almacenes</a:t>
            </a:r>
            <a:r>
              <a:rPr lang="es-PE" altLang="es-PE" sz="1000" dirty="0">
                <a:solidFill>
                  <a:schemeClr val="tx1"/>
                </a:solidFill>
                <a:latin typeface="Helvetica Condensed" panose="020B0606020202030204"/>
                <a:ea typeface="Calibri" panose="020F0502020204030204" pitchFamily="34" charset="0"/>
                <a:cs typeface="Arial" panose="020B0604020202020204" pitchFamily="34" charset="0"/>
              </a:rPr>
              <a:t>: Monto de la Inversi</a:t>
            </a:r>
            <a:r>
              <a:rPr lang="es-PE" altLang="es-PE" sz="1000" dirty="0">
                <a:solidFill>
                  <a:schemeClr val="tx1"/>
                </a:solidFill>
                <a:latin typeface="Calibri" panose="020F0502020204030204" pitchFamily="34" charset="0"/>
                <a:ea typeface="Calibri" panose="020F0502020204030204" pitchFamily="34" charset="0"/>
                <a:cs typeface="Arial" panose="020B0604020202020204" pitchFamily="34" charset="0"/>
              </a:rPr>
              <a:t>ó</a:t>
            </a:r>
            <a:r>
              <a:rPr lang="es-PE" altLang="es-PE" sz="1000" dirty="0">
                <a:solidFill>
                  <a:schemeClr val="tx1"/>
                </a:solidFill>
                <a:latin typeface="Helvetica Condensed" panose="020B0606020202030204"/>
                <a:ea typeface="Calibri" panose="020F0502020204030204" pitchFamily="34" charset="0"/>
                <a:cs typeface="Arial" panose="020B0604020202020204" pitchFamily="34" charset="0"/>
              </a:rPr>
              <a:t>n: $ 189,815.00 sin incluir el IGV</a:t>
            </a:r>
            <a:endParaRPr lang="es-PE" altLang="es-PE" sz="1000" dirty="0">
              <a:solidFill>
                <a:schemeClr val="tx1"/>
              </a:solidFill>
            </a:endParaRPr>
          </a:p>
          <a:p>
            <a:pPr algn="just">
              <a:spcBef>
                <a:spcPts val="0"/>
              </a:spcBef>
            </a:pPr>
            <a:endParaRPr lang="es-PE" sz="900" b="1" dirty="0">
              <a:solidFill>
                <a:schemeClr val="tx1"/>
              </a:solidFill>
              <a:latin typeface="Helvetica Condensed" panose="020B0606020202030204"/>
              <a:cs typeface="Arial" pitchFamily="34" charset="0"/>
            </a:endParaRPr>
          </a:p>
        </p:txBody>
      </p:sp>
      <p:sp>
        <p:nvSpPr>
          <p:cNvPr id="3" name="Rectangle 4"/>
          <p:cNvSpPr>
            <a:spLocks noChangeArrowheads="1"/>
          </p:cNvSpPr>
          <p:nvPr/>
        </p:nvSpPr>
        <p:spPr bwMode="auto">
          <a:xfrm>
            <a:off x="449263" y="2438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PE" altLang="es-PE" sz="1100" b="0" i="1" u="none" strike="noStrike" cap="none" normalizeH="0" baseline="0">
                <a:ln>
                  <a:noFill/>
                </a:ln>
                <a:solidFill>
                  <a:schemeClr val="tx1"/>
                </a:solidFill>
                <a:effectLst/>
                <a:latin typeface="Helvetica Condensed" panose="020B0606020202030204" charset="0"/>
                <a:ea typeface="Times New Roman" panose="02020603050405020304" pitchFamily="18" charset="0"/>
                <a:cs typeface="Arial" panose="020B0604020202020204" pitchFamily="34"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4" name="Rectangle 5"/>
          <p:cNvSpPr>
            <a:spLocks noChangeArrowheads="1"/>
          </p:cNvSpPr>
          <p:nvPr/>
        </p:nvSpPr>
        <p:spPr bwMode="auto">
          <a:xfrm>
            <a:off x="449263" y="48672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7" name="Rectangle 5">
            <a:extLst>
              <a:ext uri="{FF2B5EF4-FFF2-40B4-BE49-F238E27FC236}">
                <a16:creationId xmlns:a16="http://schemas.microsoft.com/office/drawing/2014/main" id="{30F54A5F-4C4D-4A78-A9FD-81FDB237151C}"/>
              </a:ext>
            </a:extLst>
          </p:cNvPr>
          <p:cNvSpPr>
            <a:spLocks noChangeArrowheads="1"/>
          </p:cNvSpPr>
          <p:nvPr/>
        </p:nvSpPr>
        <p:spPr bwMode="auto">
          <a:xfrm>
            <a:off x="457200" y="66008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PE" altLang="es-PE" sz="1000" b="0" i="1" u="none" strike="noStrike" cap="none" normalizeH="0" baseline="0">
                <a:ln>
                  <a:noFill/>
                </a:ln>
                <a:solidFill>
                  <a:schemeClr val="tx1"/>
                </a:solidFill>
                <a:effectLst/>
                <a:latin typeface="Helvetica Condensed" panose="020B0606020202030204"/>
                <a:ea typeface="Calibri" panose="020F0502020204030204" pitchFamily="34" charset="0"/>
                <a:cs typeface="Arial" panose="020B0604020202020204" pitchFamily="34" charset="0"/>
              </a:rPr>
              <a:t>Almacén del Aeropuerto de Pucallpa – Vista 02</a:t>
            </a:r>
            <a:r>
              <a:rPr kumimoji="0" lang="es-PE" altLang="es-PE" sz="800" b="0" i="0" u="none" strike="noStrike" cap="none" normalizeH="0" baseline="0">
                <a:ln>
                  <a:noFill/>
                </a:ln>
                <a:solidFill>
                  <a:schemeClr val="tx1"/>
                </a:solidFill>
                <a:effectLst/>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pic>
        <p:nvPicPr>
          <p:cNvPr id="22" name="Imagen 21">
            <a:extLst>
              <a:ext uri="{FF2B5EF4-FFF2-40B4-BE49-F238E27FC236}">
                <a16:creationId xmlns:a16="http://schemas.microsoft.com/office/drawing/2014/main" id="{E2E904D9-46C2-4E8A-A666-32993765BAD9}"/>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639632" y="1462221"/>
            <a:ext cx="3169715" cy="2128704"/>
          </a:xfrm>
          <a:prstGeom prst="rect">
            <a:avLst/>
          </a:prstGeom>
          <a:noFill/>
          <a:ln>
            <a:noFill/>
          </a:ln>
        </p:spPr>
      </p:pic>
      <p:pic>
        <p:nvPicPr>
          <p:cNvPr id="23" name="Imagen 22">
            <a:extLst>
              <a:ext uri="{FF2B5EF4-FFF2-40B4-BE49-F238E27FC236}">
                <a16:creationId xmlns:a16="http://schemas.microsoft.com/office/drawing/2014/main" id="{E559503F-C6C4-4E48-864F-444E52049FA2}"/>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5854696" y="2488104"/>
            <a:ext cx="3169715" cy="2198195"/>
          </a:xfrm>
          <a:prstGeom prst="rect">
            <a:avLst/>
          </a:prstGeom>
          <a:noFill/>
          <a:ln>
            <a:noFill/>
          </a:ln>
        </p:spPr>
      </p:pic>
    </p:spTree>
    <p:extLst>
      <p:ext uri="{BB962C8B-B14F-4D97-AF65-F5344CB8AC3E}">
        <p14:creationId xmlns:p14="http://schemas.microsoft.com/office/powerpoint/2010/main" val="3620854885"/>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Agrupar 28"/>
          <p:cNvGrpSpPr/>
          <p:nvPr/>
        </p:nvGrpSpPr>
        <p:grpSpPr>
          <a:xfrm>
            <a:off x="0" y="0"/>
            <a:ext cx="9144000" cy="5143500"/>
            <a:chOff x="0" y="0"/>
            <a:chExt cx="9144000" cy="5143500"/>
          </a:xfrm>
        </p:grpSpPr>
        <p:pic>
          <p:nvPicPr>
            <p:cNvPr id="30" name="Imagen 29" descr="IMG_4885-fondo.jpg"/>
            <p:cNvPicPr>
              <a:picLocks noChangeAspect="1"/>
            </p:cNvPicPr>
            <p:nvPr/>
          </p:nvPicPr>
          <p:blipFill rotWithShape="1">
            <a:blip r:embed="rId2">
              <a:extLst>
                <a:ext uri="{28A0092B-C50C-407E-A947-70E740481C1C}">
                  <a14:useLocalDpi xmlns:a14="http://schemas.microsoft.com/office/drawing/2010/main" val="0"/>
                </a:ext>
              </a:extLst>
            </a:blip>
            <a:srcRect t="13577" r="1055" b="2980"/>
            <a:stretch/>
          </p:blipFill>
          <p:spPr>
            <a:xfrm>
              <a:off x="0" y="0"/>
              <a:ext cx="9144000" cy="5143500"/>
            </a:xfrm>
            <a:prstGeom prst="rect">
              <a:avLst/>
            </a:prstGeom>
          </p:spPr>
        </p:pic>
        <p:sp>
          <p:nvSpPr>
            <p:cNvPr id="31" name="Rectángulo 30"/>
            <p:cNvSpPr/>
            <p:nvPr/>
          </p:nvSpPr>
          <p:spPr>
            <a:xfrm>
              <a:off x="109214" y="103489"/>
              <a:ext cx="8925572" cy="49365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s-ES" dirty="0">
                <a:solidFill>
                  <a:prstClr val="white"/>
                </a:solidFill>
              </a:endParaRPr>
            </a:p>
          </p:txBody>
        </p:sp>
      </p:grpSp>
      <p:pic>
        <p:nvPicPr>
          <p:cNvPr id="28" name="Imagen 27"/>
          <p:cNvPicPr>
            <a:picLocks noChangeAspect="1"/>
          </p:cNvPicPr>
          <p:nvPr/>
        </p:nvPicPr>
        <p:blipFill>
          <a:blip r:embed="rId3"/>
          <a:stretch>
            <a:fillRect/>
          </a:stretch>
        </p:blipFill>
        <p:spPr>
          <a:xfrm>
            <a:off x="403914" y="286008"/>
            <a:ext cx="431292" cy="252984"/>
          </a:xfrm>
          <a:prstGeom prst="rect">
            <a:avLst/>
          </a:prstGeom>
        </p:spPr>
      </p:pic>
      <p:pic>
        <p:nvPicPr>
          <p:cNvPr id="13" name="Imagen 12"/>
          <p:cNvPicPr>
            <a:picLocks noChangeAspect="1"/>
          </p:cNvPicPr>
          <p:nvPr/>
        </p:nvPicPr>
        <p:blipFill>
          <a:blip r:embed="rId4"/>
          <a:stretch>
            <a:fillRect/>
          </a:stretch>
        </p:blipFill>
        <p:spPr>
          <a:xfrm>
            <a:off x="403914" y="4750133"/>
            <a:ext cx="526492" cy="107998"/>
          </a:xfrm>
          <a:prstGeom prst="rect">
            <a:avLst/>
          </a:prstGeom>
        </p:spPr>
      </p:pic>
      <p:cxnSp>
        <p:nvCxnSpPr>
          <p:cNvPr id="18" name="Conector recto 17"/>
          <p:cNvCxnSpPr/>
          <p:nvPr/>
        </p:nvCxnSpPr>
        <p:spPr>
          <a:xfrm>
            <a:off x="403914" y="2859312"/>
            <a:ext cx="2392449"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uadroTexto 16"/>
          <p:cNvSpPr txBox="1"/>
          <p:nvPr/>
        </p:nvSpPr>
        <p:spPr>
          <a:xfrm>
            <a:off x="258182" y="1999497"/>
            <a:ext cx="2812333" cy="638252"/>
          </a:xfrm>
          <a:prstGeom prst="rect">
            <a:avLst/>
          </a:prstGeom>
          <a:noFill/>
        </p:spPr>
        <p:txBody>
          <a:bodyPr wrap="square" rtlCol="0">
            <a:spAutoFit/>
          </a:bodyPr>
          <a:lstStyle/>
          <a:p>
            <a:pPr>
              <a:lnSpc>
                <a:spcPct val="80000"/>
              </a:lnSpc>
              <a:defRPr/>
            </a:pPr>
            <a:r>
              <a:rPr lang="es-PE" sz="2200" b="1" dirty="0">
                <a:cs typeface="Arial" pitchFamily="34" charset="0"/>
              </a:rPr>
              <a:t>1.3. Obras y Equipamiento</a:t>
            </a:r>
            <a:endParaRPr lang="es-ES" sz="2200" b="1" dirty="0">
              <a:solidFill>
                <a:srgbClr val="679633"/>
              </a:solidFill>
              <a:latin typeface="Helvetica Condensed" panose="020B0606020202030204" pitchFamily="34" charset="0"/>
              <a:cs typeface="HelveticaNeueLT Std Hvy Cn"/>
            </a:endParaRPr>
          </a:p>
        </p:txBody>
      </p:sp>
      <p:sp>
        <p:nvSpPr>
          <p:cNvPr id="12" name="1 Título"/>
          <p:cNvSpPr>
            <a:spLocks noGrp="1"/>
          </p:cNvSpPr>
          <p:nvPr>
            <p:ph type="ctrTitle" sz="quarter"/>
          </p:nvPr>
        </p:nvSpPr>
        <p:spPr>
          <a:xfrm>
            <a:off x="3070515" y="210726"/>
            <a:ext cx="5888550" cy="426059"/>
          </a:xfrm>
        </p:spPr>
        <p:txBody>
          <a:bodyPr>
            <a:normAutofit fontScale="90000"/>
          </a:bodyPr>
          <a:lstStyle/>
          <a:p>
            <a:r>
              <a:rPr lang="es-PE" sz="1800" b="1" dirty="0">
                <a:latin typeface="Helvetica Condensed" panose="020B0606020202030204"/>
              </a:rPr>
              <a:t>i. Inversiones en Obras							1/2</a:t>
            </a:r>
          </a:p>
        </p:txBody>
      </p:sp>
      <p:sp>
        <p:nvSpPr>
          <p:cNvPr id="11" name="2 Subtítulo"/>
          <p:cNvSpPr>
            <a:spLocks noGrp="1"/>
          </p:cNvSpPr>
          <p:nvPr>
            <p:ph type="subTitle" sz="quarter" idx="1"/>
          </p:nvPr>
        </p:nvSpPr>
        <p:spPr>
          <a:xfrm>
            <a:off x="2796363" y="723799"/>
            <a:ext cx="5888550" cy="4134332"/>
          </a:xfrm>
        </p:spPr>
        <p:txBody>
          <a:bodyPr>
            <a:noAutofit/>
          </a:bodyPr>
          <a:lstStyle/>
          <a:p>
            <a:pPr lvl="0" algn="l" defTabSz="914400" eaLnBrk="0" fontAlgn="base" hangingPunct="0">
              <a:spcBef>
                <a:spcPct val="0"/>
              </a:spcBef>
              <a:spcAft>
                <a:spcPct val="0"/>
              </a:spcAft>
            </a:pPr>
            <a:r>
              <a:rPr lang="es-MX" altLang="es-PE" sz="1200" b="1" u="sng" dirty="0">
                <a:solidFill>
                  <a:schemeClr val="tx1"/>
                </a:solidFill>
                <a:latin typeface="Helvetica Condensed" panose="020B0606020202030204"/>
                <a:ea typeface="Calibri" panose="020F0502020204030204" pitchFamily="34" charset="0"/>
                <a:cs typeface="Arial" panose="020B0604020202020204" pitchFamily="34" charset="0"/>
              </a:rPr>
              <a:t>Aeropuerto de Cajamarca</a:t>
            </a:r>
            <a:r>
              <a:rPr lang="es-MX" altLang="es-PE" sz="1200" dirty="0">
                <a:solidFill>
                  <a:schemeClr val="tx1"/>
                </a:solidFill>
                <a:latin typeface="Helvetica Condensed" panose="020B0606020202030204"/>
                <a:ea typeface="Calibri" panose="020F0502020204030204" pitchFamily="34" charset="0"/>
                <a:cs typeface="Arial" panose="020B0604020202020204" pitchFamily="34" charset="0"/>
              </a:rPr>
              <a:t>: </a:t>
            </a:r>
          </a:p>
          <a:p>
            <a:pPr lvl="0" algn="l" defTabSz="914400" eaLnBrk="0" fontAlgn="base" hangingPunct="0">
              <a:spcBef>
                <a:spcPct val="0"/>
              </a:spcBef>
              <a:spcAft>
                <a:spcPct val="0"/>
              </a:spcAft>
            </a:pPr>
            <a:endParaRPr lang="es-MX" altLang="es-PE" sz="1200" dirty="0">
              <a:solidFill>
                <a:schemeClr val="tx1"/>
              </a:solidFill>
              <a:latin typeface="Helvetica Condensed" panose="020B0606020202030204"/>
              <a:ea typeface="Calibri" panose="020F0502020204030204" pitchFamily="34" charset="0"/>
              <a:cs typeface="Arial" panose="020B0604020202020204" pitchFamily="34" charset="0"/>
            </a:endParaRPr>
          </a:p>
          <a:p>
            <a:pPr lvl="0" algn="l" defTabSz="914400" eaLnBrk="0" fontAlgn="base" hangingPunct="0">
              <a:spcBef>
                <a:spcPct val="0"/>
              </a:spcBef>
              <a:spcAft>
                <a:spcPct val="0"/>
              </a:spcAft>
            </a:pPr>
            <a:r>
              <a:rPr lang="es-MX" altLang="es-PE" sz="1000" b="1" dirty="0">
                <a:solidFill>
                  <a:schemeClr val="tx2"/>
                </a:solidFill>
                <a:latin typeface="Helvetica Condensed" panose="020B0606020202030204"/>
              </a:rPr>
              <a:t>Ampliación de la Sala de Embarque</a:t>
            </a:r>
            <a:r>
              <a:rPr lang="es-MX" altLang="es-PE" sz="1000" dirty="0">
                <a:solidFill>
                  <a:schemeClr val="tx2"/>
                </a:solidFill>
                <a:latin typeface="Helvetica Condensed" panose="020B0606020202030204"/>
              </a:rPr>
              <a:t>: </a:t>
            </a:r>
            <a:r>
              <a:rPr lang="es-PE" altLang="es-PE" sz="1000" dirty="0">
                <a:solidFill>
                  <a:schemeClr val="tx1"/>
                </a:solidFill>
                <a:latin typeface="Helvetica Condensed" panose="020B0606020202030204"/>
                <a:ea typeface="Calibri" panose="020F0502020204030204" pitchFamily="34" charset="0"/>
                <a:cs typeface="Arial" panose="020B0604020202020204" pitchFamily="34" charset="0"/>
              </a:rPr>
              <a:t>Monto de la Inversi</a:t>
            </a:r>
            <a:r>
              <a:rPr lang="es-PE" altLang="es-PE" sz="1000" dirty="0">
                <a:solidFill>
                  <a:schemeClr val="tx1"/>
                </a:solidFill>
                <a:latin typeface="Calibri" panose="020F0502020204030204" pitchFamily="34" charset="0"/>
                <a:ea typeface="Calibri" panose="020F0502020204030204" pitchFamily="34" charset="0"/>
                <a:cs typeface="Arial" panose="020B0604020202020204" pitchFamily="34" charset="0"/>
              </a:rPr>
              <a:t>ó</a:t>
            </a:r>
            <a:r>
              <a:rPr lang="es-PE" altLang="es-PE" sz="1000" dirty="0">
                <a:solidFill>
                  <a:schemeClr val="tx1"/>
                </a:solidFill>
                <a:latin typeface="Helvetica Condensed" panose="020B0606020202030204"/>
                <a:ea typeface="Calibri" panose="020F0502020204030204" pitchFamily="34" charset="0"/>
                <a:cs typeface="Arial" panose="020B0604020202020204" pitchFamily="34" charset="0"/>
              </a:rPr>
              <a:t>n: </a:t>
            </a:r>
            <a:r>
              <a:rPr lang="es-PE" sz="1000" dirty="0">
                <a:solidFill>
                  <a:schemeClr val="tx1"/>
                </a:solidFill>
                <a:latin typeface="Helvetica Condensed" panose="020B0606020202030204"/>
                <a:cs typeface="Arial" panose="020B0604020202020204" pitchFamily="34" charset="0"/>
              </a:rPr>
              <a:t>S/ 98,600.22 sin incluir el IGV</a:t>
            </a:r>
            <a:endParaRPr lang="es-PE" altLang="es-PE" sz="1000" dirty="0">
              <a:solidFill>
                <a:schemeClr val="tx1"/>
              </a:solidFill>
              <a:latin typeface="Helvetica Condensed" panose="020B0606020202030204"/>
              <a:cs typeface="Arial" panose="020B0604020202020204" pitchFamily="34" charset="0"/>
            </a:endParaRPr>
          </a:p>
          <a:p>
            <a:pPr algn="just">
              <a:spcBef>
                <a:spcPts val="0"/>
              </a:spcBef>
            </a:pPr>
            <a:endParaRPr lang="es-PE" sz="900" b="1" dirty="0">
              <a:solidFill>
                <a:schemeClr val="tx1"/>
              </a:solidFill>
              <a:latin typeface="Helvetica Condensed" panose="020B0606020202030204"/>
              <a:cs typeface="Arial" pitchFamily="34" charset="0"/>
            </a:endParaRPr>
          </a:p>
        </p:txBody>
      </p:sp>
      <p:sp>
        <p:nvSpPr>
          <p:cNvPr id="3" name="Rectangle 4"/>
          <p:cNvSpPr>
            <a:spLocks noChangeArrowheads="1"/>
          </p:cNvSpPr>
          <p:nvPr/>
        </p:nvSpPr>
        <p:spPr bwMode="auto">
          <a:xfrm>
            <a:off x="449263" y="2438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PE" altLang="es-PE" sz="1100" b="0" i="1" u="none" strike="noStrike" cap="none" normalizeH="0" baseline="0">
                <a:ln>
                  <a:noFill/>
                </a:ln>
                <a:solidFill>
                  <a:schemeClr val="tx1"/>
                </a:solidFill>
                <a:effectLst/>
                <a:latin typeface="Helvetica Condensed" panose="020B0606020202030204" charset="0"/>
                <a:ea typeface="Times New Roman" panose="02020603050405020304" pitchFamily="18" charset="0"/>
                <a:cs typeface="Arial" panose="020B0604020202020204" pitchFamily="34"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4" name="Rectangle 5"/>
          <p:cNvSpPr>
            <a:spLocks noChangeArrowheads="1"/>
          </p:cNvSpPr>
          <p:nvPr/>
        </p:nvSpPr>
        <p:spPr bwMode="auto">
          <a:xfrm>
            <a:off x="449263" y="48672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7" name="Rectangle 5">
            <a:extLst>
              <a:ext uri="{FF2B5EF4-FFF2-40B4-BE49-F238E27FC236}">
                <a16:creationId xmlns:a16="http://schemas.microsoft.com/office/drawing/2014/main" id="{30F54A5F-4C4D-4A78-A9FD-81FDB237151C}"/>
              </a:ext>
            </a:extLst>
          </p:cNvPr>
          <p:cNvSpPr>
            <a:spLocks noChangeArrowheads="1"/>
          </p:cNvSpPr>
          <p:nvPr/>
        </p:nvSpPr>
        <p:spPr bwMode="auto">
          <a:xfrm>
            <a:off x="457200" y="66008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PE" altLang="es-PE" sz="1000" b="0" i="1" u="none" strike="noStrike" cap="none" normalizeH="0" baseline="0">
                <a:ln>
                  <a:noFill/>
                </a:ln>
                <a:solidFill>
                  <a:schemeClr val="tx1"/>
                </a:solidFill>
                <a:effectLst/>
                <a:latin typeface="Helvetica Condensed" panose="020B0606020202030204"/>
                <a:ea typeface="Calibri" panose="020F0502020204030204" pitchFamily="34" charset="0"/>
                <a:cs typeface="Arial" panose="020B0604020202020204" pitchFamily="34" charset="0"/>
              </a:rPr>
              <a:t>Almacén del Aeropuerto de Pucallpa – Vista 02</a:t>
            </a:r>
            <a:r>
              <a:rPr kumimoji="0" lang="es-PE" altLang="es-PE" sz="800" b="0" i="0" u="none" strike="noStrike" cap="none" normalizeH="0" baseline="0">
                <a:ln>
                  <a:noFill/>
                </a:ln>
                <a:solidFill>
                  <a:schemeClr val="tx1"/>
                </a:solidFill>
                <a:effectLst/>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pic>
        <p:nvPicPr>
          <p:cNvPr id="16" name="Imagen 15">
            <a:extLst>
              <a:ext uri="{FF2B5EF4-FFF2-40B4-BE49-F238E27FC236}">
                <a16:creationId xmlns:a16="http://schemas.microsoft.com/office/drawing/2014/main" id="{6A79EDAF-2933-4A89-A569-46F86A521F64}"/>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72338" y="1423801"/>
            <a:ext cx="3420388" cy="2167124"/>
          </a:xfrm>
          <a:prstGeom prst="rect">
            <a:avLst/>
          </a:prstGeom>
          <a:noFill/>
          <a:ln>
            <a:noFill/>
          </a:ln>
        </p:spPr>
      </p:pic>
      <p:pic>
        <p:nvPicPr>
          <p:cNvPr id="20" name="Imagen 19">
            <a:extLst>
              <a:ext uri="{FF2B5EF4-FFF2-40B4-BE49-F238E27FC236}">
                <a16:creationId xmlns:a16="http://schemas.microsoft.com/office/drawing/2014/main" id="{FE8F3087-9C98-4C3D-A9B0-036328F48970}"/>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5592725" y="2637749"/>
            <a:ext cx="3366339" cy="2294316"/>
          </a:xfrm>
          <a:prstGeom prst="rect">
            <a:avLst/>
          </a:prstGeom>
          <a:noFill/>
          <a:ln>
            <a:noFill/>
          </a:ln>
        </p:spPr>
      </p:pic>
    </p:spTree>
    <p:extLst>
      <p:ext uri="{BB962C8B-B14F-4D97-AF65-F5344CB8AC3E}">
        <p14:creationId xmlns:p14="http://schemas.microsoft.com/office/powerpoint/2010/main" val="1388820783"/>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Agrupar 28"/>
          <p:cNvGrpSpPr/>
          <p:nvPr/>
        </p:nvGrpSpPr>
        <p:grpSpPr>
          <a:xfrm>
            <a:off x="0" y="0"/>
            <a:ext cx="9144000" cy="5143500"/>
            <a:chOff x="0" y="0"/>
            <a:chExt cx="9144000" cy="5143500"/>
          </a:xfrm>
        </p:grpSpPr>
        <p:pic>
          <p:nvPicPr>
            <p:cNvPr id="30" name="Imagen 29" descr="IMG_4885-fondo.jpg"/>
            <p:cNvPicPr>
              <a:picLocks noChangeAspect="1"/>
            </p:cNvPicPr>
            <p:nvPr/>
          </p:nvPicPr>
          <p:blipFill rotWithShape="1">
            <a:blip r:embed="rId2">
              <a:extLst>
                <a:ext uri="{28A0092B-C50C-407E-A947-70E740481C1C}">
                  <a14:useLocalDpi xmlns:a14="http://schemas.microsoft.com/office/drawing/2010/main" val="0"/>
                </a:ext>
              </a:extLst>
            </a:blip>
            <a:srcRect t="13577" r="1055" b="2980"/>
            <a:stretch/>
          </p:blipFill>
          <p:spPr>
            <a:xfrm>
              <a:off x="0" y="0"/>
              <a:ext cx="9144000" cy="5143500"/>
            </a:xfrm>
            <a:prstGeom prst="rect">
              <a:avLst/>
            </a:prstGeom>
          </p:spPr>
        </p:pic>
        <p:sp>
          <p:nvSpPr>
            <p:cNvPr id="31" name="Rectángulo 30"/>
            <p:cNvSpPr/>
            <p:nvPr/>
          </p:nvSpPr>
          <p:spPr>
            <a:xfrm>
              <a:off x="109214" y="103489"/>
              <a:ext cx="8925572" cy="49365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s-ES" dirty="0">
                <a:solidFill>
                  <a:prstClr val="white"/>
                </a:solidFill>
              </a:endParaRPr>
            </a:p>
          </p:txBody>
        </p:sp>
      </p:grpSp>
      <p:pic>
        <p:nvPicPr>
          <p:cNvPr id="28" name="Imagen 27"/>
          <p:cNvPicPr>
            <a:picLocks noChangeAspect="1"/>
          </p:cNvPicPr>
          <p:nvPr/>
        </p:nvPicPr>
        <p:blipFill>
          <a:blip r:embed="rId3"/>
          <a:stretch>
            <a:fillRect/>
          </a:stretch>
        </p:blipFill>
        <p:spPr>
          <a:xfrm>
            <a:off x="403914" y="286008"/>
            <a:ext cx="431292" cy="252984"/>
          </a:xfrm>
          <a:prstGeom prst="rect">
            <a:avLst/>
          </a:prstGeom>
        </p:spPr>
      </p:pic>
      <p:pic>
        <p:nvPicPr>
          <p:cNvPr id="13" name="Imagen 12"/>
          <p:cNvPicPr>
            <a:picLocks noChangeAspect="1"/>
          </p:cNvPicPr>
          <p:nvPr/>
        </p:nvPicPr>
        <p:blipFill>
          <a:blip r:embed="rId4"/>
          <a:stretch>
            <a:fillRect/>
          </a:stretch>
        </p:blipFill>
        <p:spPr>
          <a:xfrm>
            <a:off x="403914" y="4750133"/>
            <a:ext cx="526492" cy="107998"/>
          </a:xfrm>
          <a:prstGeom prst="rect">
            <a:avLst/>
          </a:prstGeom>
        </p:spPr>
      </p:pic>
      <p:sp>
        <p:nvSpPr>
          <p:cNvPr id="3" name="Rectangle 4"/>
          <p:cNvSpPr>
            <a:spLocks noChangeArrowheads="1"/>
          </p:cNvSpPr>
          <p:nvPr/>
        </p:nvSpPr>
        <p:spPr bwMode="auto">
          <a:xfrm>
            <a:off x="449263" y="2438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PE" altLang="es-PE" sz="1100" b="0" i="1" u="none" strike="noStrike" cap="none" normalizeH="0" baseline="0">
                <a:ln>
                  <a:noFill/>
                </a:ln>
                <a:solidFill>
                  <a:schemeClr val="tx1"/>
                </a:solidFill>
                <a:effectLst/>
                <a:latin typeface="Helvetica Condensed" panose="020B0606020202030204" charset="0"/>
                <a:ea typeface="Times New Roman" panose="02020603050405020304" pitchFamily="18" charset="0"/>
                <a:cs typeface="Arial" panose="020B0604020202020204" pitchFamily="34"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4" name="Rectangle 5"/>
          <p:cNvSpPr>
            <a:spLocks noChangeArrowheads="1"/>
          </p:cNvSpPr>
          <p:nvPr/>
        </p:nvSpPr>
        <p:spPr bwMode="auto">
          <a:xfrm>
            <a:off x="449263" y="48672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7" name="Rectangle 5">
            <a:extLst>
              <a:ext uri="{FF2B5EF4-FFF2-40B4-BE49-F238E27FC236}">
                <a16:creationId xmlns:a16="http://schemas.microsoft.com/office/drawing/2014/main" id="{30F54A5F-4C4D-4A78-A9FD-81FDB237151C}"/>
              </a:ext>
            </a:extLst>
          </p:cNvPr>
          <p:cNvSpPr>
            <a:spLocks noChangeArrowheads="1"/>
          </p:cNvSpPr>
          <p:nvPr/>
        </p:nvSpPr>
        <p:spPr bwMode="auto">
          <a:xfrm>
            <a:off x="457200" y="66008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PE" altLang="es-PE" sz="1000" b="0" i="1" u="none" strike="noStrike" cap="none" normalizeH="0" baseline="0">
                <a:ln>
                  <a:noFill/>
                </a:ln>
                <a:solidFill>
                  <a:schemeClr val="tx1"/>
                </a:solidFill>
                <a:effectLst/>
                <a:latin typeface="Helvetica Condensed" panose="020B0606020202030204"/>
                <a:ea typeface="Calibri" panose="020F0502020204030204" pitchFamily="34" charset="0"/>
                <a:cs typeface="Arial" panose="020B0604020202020204" pitchFamily="34" charset="0"/>
              </a:rPr>
              <a:t>Almacén del Aeropuerto de Pucallpa – Vista 02</a:t>
            </a:r>
            <a:r>
              <a:rPr kumimoji="0" lang="es-PE" altLang="es-PE" sz="800" b="0" i="0" u="none" strike="noStrike" cap="none" normalizeH="0" baseline="0">
                <a:ln>
                  <a:noFill/>
                </a:ln>
                <a:solidFill>
                  <a:schemeClr val="tx1"/>
                </a:solidFill>
                <a:effectLst/>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graphicFrame>
        <p:nvGraphicFramePr>
          <p:cNvPr id="6" name="Tabla 5">
            <a:extLst>
              <a:ext uri="{FF2B5EF4-FFF2-40B4-BE49-F238E27FC236}">
                <a16:creationId xmlns:a16="http://schemas.microsoft.com/office/drawing/2014/main" id="{7FC5D1DA-4488-4876-85F9-3EDB0E76E342}"/>
              </a:ext>
            </a:extLst>
          </p:cNvPr>
          <p:cNvGraphicFramePr>
            <a:graphicFrameLocks noGrp="1"/>
          </p:cNvGraphicFramePr>
          <p:nvPr>
            <p:extLst>
              <p:ext uri="{D42A27DB-BD31-4B8C-83A1-F6EECF244321}">
                <p14:modId xmlns:p14="http://schemas.microsoft.com/office/powerpoint/2010/main" val="2020117235"/>
              </p:ext>
            </p:extLst>
          </p:nvPr>
        </p:nvGraphicFramePr>
        <p:xfrm>
          <a:off x="499730" y="956162"/>
          <a:ext cx="8258525" cy="3605064"/>
        </p:xfrm>
        <a:graphic>
          <a:graphicData uri="http://schemas.openxmlformats.org/drawingml/2006/table">
            <a:tbl>
              <a:tblPr firstRow="1" firstCol="1" bandRow="1">
                <a:tableStyleId>{5C22544A-7EE6-4342-B048-85BDC9FD1C3A}</a:tableStyleId>
              </a:tblPr>
              <a:tblGrid>
                <a:gridCol w="837415">
                  <a:extLst>
                    <a:ext uri="{9D8B030D-6E8A-4147-A177-3AD203B41FA5}">
                      <a16:colId xmlns:a16="http://schemas.microsoft.com/office/drawing/2014/main" val="1285965130"/>
                    </a:ext>
                  </a:extLst>
                </a:gridCol>
                <a:gridCol w="551669">
                  <a:extLst>
                    <a:ext uri="{9D8B030D-6E8A-4147-A177-3AD203B41FA5}">
                      <a16:colId xmlns:a16="http://schemas.microsoft.com/office/drawing/2014/main" val="1192513752"/>
                    </a:ext>
                  </a:extLst>
                </a:gridCol>
                <a:gridCol w="568186">
                  <a:extLst>
                    <a:ext uri="{9D8B030D-6E8A-4147-A177-3AD203B41FA5}">
                      <a16:colId xmlns:a16="http://schemas.microsoft.com/office/drawing/2014/main" val="1180885689"/>
                    </a:ext>
                  </a:extLst>
                </a:gridCol>
                <a:gridCol w="568186">
                  <a:extLst>
                    <a:ext uri="{9D8B030D-6E8A-4147-A177-3AD203B41FA5}">
                      <a16:colId xmlns:a16="http://schemas.microsoft.com/office/drawing/2014/main" val="501731193"/>
                    </a:ext>
                  </a:extLst>
                </a:gridCol>
                <a:gridCol w="550018">
                  <a:extLst>
                    <a:ext uri="{9D8B030D-6E8A-4147-A177-3AD203B41FA5}">
                      <a16:colId xmlns:a16="http://schemas.microsoft.com/office/drawing/2014/main" val="376327040"/>
                    </a:ext>
                  </a:extLst>
                </a:gridCol>
                <a:gridCol w="550018">
                  <a:extLst>
                    <a:ext uri="{9D8B030D-6E8A-4147-A177-3AD203B41FA5}">
                      <a16:colId xmlns:a16="http://schemas.microsoft.com/office/drawing/2014/main" val="2367608112"/>
                    </a:ext>
                  </a:extLst>
                </a:gridCol>
                <a:gridCol w="550018">
                  <a:extLst>
                    <a:ext uri="{9D8B030D-6E8A-4147-A177-3AD203B41FA5}">
                      <a16:colId xmlns:a16="http://schemas.microsoft.com/office/drawing/2014/main" val="260682410"/>
                    </a:ext>
                  </a:extLst>
                </a:gridCol>
                <a:gridCol w="589658">
                  <a:extLst>
                    <a:ext uri="{9D8B030D-6E8A-4147-A177-3AD203B41FA5}">
                      <a16:colId xmlns:a16="http://schemas.microsoft.com/office/drawing/2014/main" val="2543487314"/>
                    </a:ext>
                  </a:extLst>
                </a:gridCol>
                <a:gridCol w="589658">
                  <a:extLst>
                    <a:ext uri="{9D8B030D-6E8A-4147-A177-3AD203B41FA5}">
                      <a16:colId xmlns:a16="http://schemas.microsoft.com/office/drawing/2014/main" val="2298924328"/>
                    </a:ext>
                  </a:extLst>
                </a:gridCol>
                <a:gridCol w="578097">
                  <a:extLst>
                    <a:ext uri="{9D8B030D-6E8A-4147-A177-3AD203B41FA5}">
                      <a16:colId xmlns:a16="http://schemas.microsoft.com/office/drawing/2014/main" val="1909320879"/>
                    </a:ext>
                  </a:extLst>
                </a:gridCol>
                <a:gridCol w="578097">
                  <a:extLst>
                    <a:ext uri="{9D8B030D-6E8A-4147-A177-3AD203B41FA5}">
                      <a16:colId xmlns:a16="http://schemas.microsoft.com/office/drawing/2014/main" val="2393562921"/>
                    </a:ext>
                  </a:extLst>
                </a:gridCol>
                <a:gridCol w="578097">
                  <a:extLst>
                    <a:ext uri="{9D8B030D-6E8A-4147-A177-3AD203B41FA5}">
                      <a16:colId xmlns:a16="http://schemas.microsoft.com/office/drawing/2014/main" val="2509238135"/>
                    </a:ext>
                  </a:extLst>
                </a:gridCol>
                <a:gridCol w="534427">
                  <a:extLst>
                    <a:ext uri="{9D8B030D-6E8A-4147-A177-3AD203B41FA5}">
                      <a16:colId xmlns:a16="http://schemas.microsoft.com/office/drawing/2014/main" val="1826121036"/>
                    </a:ext>
                  </a:extLst>
                </a:gridCol>
                <a:gridCol w="634981">
                  <a:extLst>
                    <a:ext uri="{9D8B030D-6E8A-4147-A177-3AD203B41FA5}">
                      <a16:colId xmlns:a16="http://schemas.microsoft.com/office/drawing/2014/main" val="1868957312"/>
                    </a:ext>
                  </a:extLst>
                </a:gridCol>
              </a:tblGrid>
              <a:tr h="387683">
                <a:tc>
                  <a:txBody>
                    <a:bodyPr/>
                    <a:lstStyle/>
                    <a:p>
                      <a:pPr algn="ctr">
                        <a:lnSpc>
                          <a:spcPct val="115000"/>
                        </a:lnSpc>
                        <a:spcAft>
                          <a:spcPts val="0"/>
                        </a:spcAft>
                      </a:pPr>
                      <a:r>
                        <a:rPr lang="es-PE" sz="700">
                          <a:effectLst/>
                        </a:rPr>
                        <a:t>DESCRIPCION</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ctr">
                        <a:lnSpc>
                          <a:spcPct val="115000"/>
                        </a:lnSpc>
                        <a:spcAft>
                          <a:spcPts val="0"/>
                        </a:spcAft>
                      </a:pPr>
                      <a:r>
                        <a:rPr lang="es-PE" sz="700">
                          <a:effectLst/>
                        </a:rPr>
                        <a:t>DETALLE</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ctr">
                        <a:lnSpc>
                          <a:spcPct val="115000"/>
                        </a:lnSpc>
                        <a:spcAft>
                          <a:spcPts val="0"/>
                        </a:spcAft>
                      </a:pPr>
                      <a:r>
                        <a:rPr lang="es-PE" sz="700">
                          <a:effectLst/>
                        </a:rPr>
                        <a:t>2007</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ctr">
                        <a:lnSpc>
                          <a:spcPct val="115000"/>
                        </a:lnSpc>
                        <a:spcAft>
                          <a:spcPts val="0"/>
                        </a:spcAft>
                      </a:pPr>
                      <a:r>
                        <a:rPr lang="es-PE" sz="700">
                          <a:effectLst/>
                        </a:rPr>
                        <a:t>2008</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ctr">
                        <a:lnSpc>
                          <a:spcPct val="115000"/>
                        </a:lnSpc>
                        <a:spcAft>
                          <a:spcPts val="0"/>
                        </a:spcAft>
                      </a:pPr>
                      <a:r>
                        <a:rPr lang="es-PE" sz="700">
                          <a:effectLst/>
                        </a:rPr>
                        <a:t>2009</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ctr">
                        <a:lnSpc>
                          <a:spcPct val="115000"/>
                        </a:lnSpc>
                        <a:spcAft>
                          <a:spcPts val="0"/>
                        </a:spcAft>
                      </a:pPr>
                      <a:r>
                        <a:rPr lang="es-PE" sz="700">
                          <a:effectLst/>
                        </a:rPr>
                        <a:t>2010</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ctr">
                        <a:lnSpc>
                          <a:spcPct val="115000"/>
                        </a:lnSpc>
                        <a:spcAft>
                          <a:spcPts val="0"/>
                        </a:spcAft>
                      </a:pPr>
                      <a:r>
                        <a:rPr lang="es-PE" sz="700">
                          <a:effectLst/>
                        </a:rPr>
                        <a:t>2011</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ctr">
                        <a:lnSpc>
                          <a:spcPct val="115000"/>
                        </a:lnSpc>
                        <a:spcAft>
                          <a:spcPts val="0"/>
                        </a:spcAft>
                      </a:pPr>
                      <a:r>
                        <a:rPr lang="es-PE" sz="700" dirty="0">
                          <a:effectLst/>
                        </a:rPr>
                        <a:t>2012</a:t>
                      </a:r>
                      <a:endParaRPr lang="es-PE"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ctr">
                        <a:lnSpc>
                          <a:spcPct val="115000"/>
                        </a:lnSpc>
                        <a:spcAft>
                          <a:spcPts val="0"/>
                        </a:spcAft>
                      </a:pPr>
                      <a:r>
                        <a:rPr lang="es-PE" sz="700">
                          <a:effectLst/>
                        </a:rPr>
                        <a:t>2013</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ctr">
                        <a:lnSpc>
                          <a:spcPct val="115000"/>
                        </a:lnSpc>
                        <a:spcAft>
                          <a:spcPts val="0"/>
                        </a:spcAft>
                      </a:pPr>
                      <a:r>
                        <a:rPr lang="es-PE" sz="700">
                          <a:effectLst/>
                        </a:rPr>
                        <a:t>2014</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ctr">
                        <a:lnSpc>
                          <a:spcPct val="115000"/>
                        </a:lnSpc>
                        <a:spcAft>
                          <a:spcPts val="0"/>
                        </a:spcAft>
                      </a:pPr>
                      <a:r>
                        <a:rPr lang="es-PE" sz="700">
                          <a:effectLst/>
                        </a:rPr>
                        <a:t>2015</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ctr">
                        <a:lnSpc>
                          <a:spcPct val="115000"/>
                        </a:lnSpc>
                        <a:spcAft>
                          <a:spcPts val="0"/>
                        </a:spcAft>
                      </a:pPr>
                      <a:r>
                        <a:rPr lang="es-PE" sz="700">
                          <a:effectLst/>
                        </a:rPr>
                        <a:t>2016</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ctr">
                        <a:lnSpc>
                          <a:spcPct val="115000"/>
                        </a:lnSpc>
                        <a:spcAft>
                          <a:spcPts val="0"/>
                        </a:spcAft>
                      </a:pPr>
                      <a:r>
                        <a:rPr lang="es-PE" sz="700">
                          <a:effectLst/>
                        </a:rPr>
                        <a:t>2017</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ctr">
                        <a:lnSpc>
                          <a:spcPct val="115000"/>
                        </a:lnSpc>
                        <a:spcAft>
                          <a:spcPts val="0"/>
                        </a:spcAft>
                      </a:pPr>
                      <a:r>
                        <a:rPr lang="es-PE" sz="700">
                          <a:effectLst/>
                        </a:rPr>
                        <a:t>Acumulado a 2017</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extLst>
                  <a:ext uri="{0D108BD9-81ED-4DB2-BD59-A6C34878D82A}">
                    <a16:rowId xmlns:a16="http://schemas.microsoft.com/office/drawing/2014/main" val="1016580413"/>
                  </a:ext>
                </a:extLst>
              </a:tr>
              <a:tr h="234629">
                <a:tc>
                  <a:txBody>
                    <a:bodyPr/>
                    <a:lstStyle/>
                    <a:p>
                      <a:pPr algn="ctr">
                        <a:lnSpc>
                          <a:spcPct val="115000"/>
                        </a:lnSpc>
                        <a:spcAft>
                          <a:spcPts val="0"/>
                        </a:spcAft>
                      </a:pPr>
                      <a:r>
                        <a:rPr lang="es-PE" sz="700">
                          <a:effectLst/>
                        </a:rPr>
                        <a:t>PERIODO INICIAL</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l">
                        <a:lnSpc>
                          <a:spcPct val="107000"/>
                        </a:lnSpc>
                      </a:pPr>
                      <a:endParaRPr lang="es-PE" sz="900">
                        <a:effectLst/>
                        <a:latin typeface="Calibri" panose="020F0502020204030204" pitchFamily="34" charset="0"/>
                      </a:endParaRPr>
                    </a:p>
                  </a:txBody>
                  <a:tcPr marL="34386" marR="34386" marT="0" marB="0" anchor="ctr"/>
                </a:tc>
                <a:tc>
                  <a:txBody>
                    <a:bodyPr/>
                    <a:lstStyle/>
                    <a:p>
                      <a:pPr algn="l">
                        <a:lnSpc>
                          <a:spcPct val="107000"/>
                        </a:lnSpc>
                      </a:pPr>
                      <a:endParaRPr lang="es-PE" sz="900">
                        <a:effectLst/>
                        <a:latin typeface="Calibri" panose="020F0502020204030204" pitchFamily="34" charset="0"/>
                      </a:endParaRPr>
                    </a:p>
                  </a:txBody>
                  <a:tcPr marL="34386" marR="34386" marT="0" marB="0" anchor="ctr"/>
                </a:tc>
                <a:tc>
                  <a:txBody>
                    <a:bodyPr/>
                    <a:lstStyle/>
                    <a:p>
                      <a:pPr algn="l">
                        <a:lnSpc>
                          <a:spcPct val="107000"/>
                        </a:lnSpc>
                      </a:pPr>
                      <a:endParaRPr lang="es-PE" sz="900">
                        <a:effectLst/>
                        <a:latin typeface="Calibri" panose="020F0502020204030204" pitchFamily="34" charset="0"/>
                      </a:endParaRPr>
                    </a:p>
                  </a:txBody>
                  <a:tcPr marL="34386" marR="34386" marT="0" marB="0" anchor="ctr"/>
                </a:tc>
                <a:tc>
                  <a:txBody>
                    <a:bodyPr/>
                    <a:lstStyle/>
                    <a:p>
                      <a:pPr algn="l">
                        <a:lnSpc>
                          <a:spcPct val="107000"/>
                        </a:lnSpc>
                      </a:pPr>
                      <a:endParaRPr lang="es-PE" sz="900">
                        <a:effectLst/>
                        <a:latin typeface="Calibri" panose="020F0502020204030204" pitchFamily="34" charset="0"/>
                      </a:endParaRPr>
                    </a:p>
                  </a:txBody>
                  <a:tcPr marL="34386" marR="34386" marT="0" marB="0" anchor="ctr"/>
                </a:tc>
                <a:tc>
                  <a:txBody>
                    <a:bodyPr/>
                    <a:lstStyle/>
                    <a:p>
                      <a:pPr algn="l">
                        <a:lnSpc>
                          <a:spcPct val="107000"/>
                        </a:lnSpc>
                      </a:pPr>
                      <a:endParaRPr lang="es-PE" sz="900">
                        <a:effectLst/>
                        <a:latin typeface="Calibri" panose="020F0502020204030204" pitchFamily="34" charset="0"/>
                      </a:endParaRPr>
                    </a:p>
                  </a:txBody>
                  <a:tcPr marL="34386" marR="34386" marT="0" marB="0" anchor="ctr"/>
                </a:tc>
                <a:tc>
                  <a:txBody>
                    <a:bodyPr/>
                    <a:lstStyle/>
                    <a:p>
                      <a:pPr algn="l">
                        <a:lnSpc>
                          <a:spcPct val="107000"/>
                        </a:lnSpc>
                      </a:pPr>
                      <a:endParaRPr lang="es-PE" sz="900">
                        <a:effectLst/>
                        <a:latin typeface="Calibri" panose="020F0502020204030204" pitchFamily="34" charset="0"/>
                      </a:endParaRPr>
                    </a:p>
                  </a:txBody>
                  <a:tcPr marL="34386" marR="34386" marT="0" marB="0" anchor="ctr"/>
                </a:tc>
                <a:tc>
                  <a:txBody>
                    <a:bodyPr/>
                    <a:lstStyle/>
                    <a:p>
                      <a:pPr algn="l">
                        <a:lnSpc>
                          <a:spcPct val="107000"/>
                        </a:lnSpc>
                      </a:pPr>
                      <a:endParaRPr lang="es-PE" sz="900">
                        <a:effectLst/>
                        <a:latin typeface="Calibri" panose="020F0502020204030204" pitchFamily="34" charset="0"/>
                      </a:endParaRPr>
                    </a:p>
                  </a:txBody>
                  <a:tcPr marL="34386" marR="34386" marT="0" marB="0" anchor="ctr"/>
                </a:tc>
                <a:tc>
                  <a:txBody>
                    <a:bodyPr/>
                    <a:lstStyle/>
                    <a:p>
                      <a:pPr algn="l">
                        <a:lnSpc>
                          <a:spcPct val="107000"/>
                        </a:lnSpc>
                      </a:pPr>
                      <a:endParaRPr lang="es-PE" sz="900">
                        <a:effectLst/>
                        <a:latin typeface="Calibri" panose="020F0502020204030204" pitchFamily="34" charset="0"/>
                      </a:endParaRPr>
                    </a:p>
                  </a:txBody>
                  <a:tcPr marL="34386" marR="34386" marT="0" marB="0" anchor="ctr"/>
                </a:tc>
                <a:tc>
                  <a:txBody>
                    <a:bodyPr/>
                    <a:lstStyle/>
                    <a:p>
                      <a:pPr algn="l">
                        <a:lnSpc>
                          <a:spcPct val="107000"/>
                        </a:lnSpc>
                      </a:pPr>
                      <a:endParaRPr lang="es-PE" sz="900">
                        <a:effectLst/>
                        <a:latin typeface="Calibri" panose="020F0502020204030204" pitchFamily="34" charset="0"/>
                      </a:endParaRPr>
                    </a:p>
                  </a:txBody>
                  <a:tcPr marL="34386" marR="34386" marT="0" marB="0" anchor="ctr"/>
                </a:tc>
                <a:tc>
                  <a:txBody>
                    <a:bodyPr/>
                    <a:lstStyle/>
                    <a:p>
                      <a:pPr algn="l">
                        <a:lnSpc>
                          <a:spcPct val="107000"/>
                        </a:lnSpc>
                      </a:pPr>
                      <a:endParaRPr lang="es-PE" sz="900">
                        <a:effectLst/>
                        <a:latin typeface="Calibri" panose="020F0502020204030204" pitchFamily="34" charset="0"/>
                      </a:endParaRPr>
                    </a:p>
                  </a:txBody>
                  <a:tcPr marL="34386" marR="34386" marT="0" marB="0" anchor="ctr"/>
                </a:tc>
                <a:tc>
                  <a:txBody>
                    <a:bodyPr/>
                    <a:lstStyle/>
                    <a:p>
                      <a:pPr algn="l">
                        <a:lnSpc>
                          <a:spcPct val="107000"/>
                        </a:lnSpc>
                      </a:pPr>
                      <a:endParaRPr lang="es-PE" sz="900">
                        <a:effectLst/>
                        <a:latin typeface="Calibri" panose="020F0502020204030204" pitchFamily="34" charset="0"/>
                      </a:endParaRPr>
                    </a:p>
                  </a:txBody>
                  <a:tcPr marL="34386" marR="34386" marT="0" marB="0" anchor="ctr"/>
                </a:tc>
                <a:tc>
                  <a:txBody>
                    <a:bodyPr/>
                    <a:lstStyle/>
                    <a:p>
                      <a:pPr algn="l">
                        <a:lnSpc>
                          <a:spcPct val="107000"/>
                        </a:lnSpc>
                      </a:pPr>
                      <a:endParaRPr lang="es-PE" sz="900">
                        <a:effectLst/>
                        <a:latin typeface="Calibri" panose="020F0502020204030204" pitchFamily="34" charset="0"/>
                      </a:endParaRPr>
                    </a:p>
                  </a:txBody>
                  <a:tcPr marL="34386" marR="34386" marT="0" marB="0" anchor="ctr"/>
                </a:tc>
                <a:tc>
                  <a:txBody>
                    <a:bodyPr/>
                    <a:lstStyle/>
                    <a:p>
                      <a:pPr algn="l">
                        <a:lnSpc>
                          <a:spcPct val="107000"/>
                        </a:lnSpc>
                      </a:pPr>
                      <a:endParaRPr lang="es-PE" sz="900">
                        <a:effectLst/>
                        <a:latin typeface="Calibri" panose="020F0502020204030204" pitchFamily="34" charset="0"/>
                      </a:endParaRPr>
                    </a:p>
                  </a:txBody>
                  <a:tcPr marL="34386" marR="34386" marT="0" marB="0" anchor="ctr"/>
                </a:tc>
                <a:extLst>
                  <a:ext uri="{0D108BD9-81ED-4DB2-BD59-A6C34878D82A}">
                    <a16:rowId xmlns:a16="http://schemas.microsoft.com/office/drawing/2014/main" val="2359421946"/>
                  </a:ext>
                </a:extLst>
              </a:tr>
              <a:tr h="258456">
                <a:tc>
                  <a:txBody>
                    <a:bodyPr/>
                    <a:lstStyle/>
                    <a:p>
                      <a:pPr algn="l">
                        <a:lnSpc>
                          <a:spcPct val="107000"/>
                        </a:lnSpc>
                      </a:pPr>
                      <a:endParaRPr lang="es-PE" sz="900">
                        <a:effectLst/>
                        <a:latin typeface="Calibri" panose="020F0502020204030204" pitchFamily="34" charset="0"/>
                      </a:endParaRPr>
                    </a:p>
                  </a:txBody>
                  <a:tcPr marL="34386" marR="34386" marT="0" marB="0" anchor="ctr"/>
                </a:tc>
                <a:tc>
                  <a:txBody>
                    <a:bodyPr/>
                    <a:lstStyle/>
                    <a:p>
                      <a:pPr algn="ctr">
                        <a:lnSpc>
                          <a:spcPct val="115000"/>
                        </a:lnSpc>
                        <a:spcAft>
                          <a:spcPts val="0"/>
                        </a:spcAft>
                      </a:pPr>
                      <a:r>
                        <a:rPr lang="es-PE" sz="700">
                          <a:effectLst/>
                        </a:rPr>
                        <a:t>OBRAS</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3,702,177</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11,119,337</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22,384,033</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54,593</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587,969</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138,292</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37,986,402</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extLst>
                  <a:ext uri="{0D108BD9-81ED-4DB2-BD59-A6C34878D82A}">
                    <a16:rowId xmlns:a16="http://schemas.microsoft.com/office/drawing/2014/main" val="2057569994"/>
                  </a:ext>
                </a:extLst>
              </a:tr>
              <a:tr h="259857">
                <a:tc>
                  <a:txBody>
                    <a:bodyPr/>
                    <a:lstStyle/>
                    <a:p>
                      <a:pPr algn="ctr">
                        <a:lnSpc>
                          <a:spcPct val="115000"/>
                        </a:lnSpc>
                        <a:spcAft>
                          <a:spcPts val="0"/>
                        </a:spcAft>
                      </a:pPr>
                      <a:r>
                        <a:rPr lang="es-PE" sz="700">
                          <a:effectLst/>
                        </a:rPr>
                        <a:t>PERIODO REMANENTE</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l">
                        <a:lnSpc>
                          <a:spcPct val="107000"/>
                        </a:lnSpc>
                      </a:pPr>
                      <a:endParaRPr lang="es-PE" sz="900">
                        <a:effectLst/>
                        <a:latin typeface="Calibri" panose="020F0502020204030204" pitchFamily="34" charset="0"/>
                      </a:endParaRPr>
                    </a:p>
                  </a:txBody>
                  <a:tcPr marL="34386" marR="34386" marT="0" marB="0" anchor="ctr"/>
                </a:tc>
                <a:tc>
                  <a:txBody>
                    <a:bodyPr/>
                    <a:lstStyle/>
                    <a:p>
                      <a:pPr algn="l">
                        <a:lnSpc>
                          <a:spcPct val="107000"/>
                        </a:lnSpc>
                      </a:pPr>
                      <a:endParaRPr lang="es-PE" sz="900">
                        <a:effectLst/>
                        <a:latin typeface="Calibri" panose="020F0502020204030204" pitchFamily="34" charset="0"/>
                      </a:endParaRPr>
                    </a:p>
                  </a:txBody>
                  <a:tcPr marL="34386" marR="34386" marT="0" marB="0" anchor="ctr"/>
                </a:tc>
                <a:tc>
                  <a:txBody>
                    <a:bodyPr/>
                    <a:lstStyle/>
                    <a:p>
                      <a:pPr algn="l">
                        <a:lnSpc>
                          <a:spcPct val="107000"/>
                        </a:lnSpc>
                      </a:pPr>
                      <a:endParaRPr lang="es-PE" sz="900">
                        <a:effectLst/>
                        <a:latin typeface="Calibri" panose="020F0502020204030204" pitchFamily="34" charset="0"/>
                      </a:endParaRPr>
                    </a:p>
                  </a:txBody>
                  <a:tcPr marL="34386" marR="34386" marT="0" marB="0" anchor="ctr"/>
                </a:tc>
                <a:tc>
                  <a:txBody>
                    <a:bodyPr/>
                    <a:lstStyle/>
                    <a:p>
                      <a:pPr algn="l">
                        <a:lnSpc>
                          <a:spcPct val="107000"/>
                        </a:lnSpc>
                      </a:pPr>
                      <a:endParaRPr lang="es-PE" sz="900">
                        <a:effectLst/>
                        <a:latin typeface="Calibri" panose="020F0502020204030204" pitchFamily="34" charset="0"/>
                      </a:endParaRPr>
                    </a:p>
                  </a:txBody>
                  <a:tcPr marL="34386" marR="34386" marT="0" marB="0" anchor="ctr"/>
                </a:tc>
                <a:tc>
                  <a:txBody>
                    <a:bodyPr/>
                    <a:lstStyle/>
                    <a:p>
                      <a:pPr algn="l">
                        <a:lnSpc>
                          <a:spcPct val="107000"/>
                        </a:lnSpc>
                      </a:pPr>
                      <a:endParaRPr lang="es-PE" sz="900">
                        <a:effectLst/>
                        <a:latin typeface="Calibri" panose="020F0502020204030204" pitchFamily="34" charset="0"/>
                      </a:endParaRPr>
                    </a:p>
                  </a:txBody>
                  <a:tcPr marL="34386" marR="34386" marT="0" marB="0" anchor="ctr"/>
                </a:tc>
                <a:tc>
                  <a:txBody>
                    <a:bodyPr/>
                    <a:lstStyle/>
                    <a:p>
                      <a:pPr algn="l">
                        <a:lnSpc>
                          <a:spcPct val="107000"/>
                        </a:lnSpc>
                      </a:pPr>
                      <a:endParaRPr lang="es-PE" sz="900">
                        <a:effectLst/>
                        <a:latin typeface="Calibri" panose="020F0502020204030204" pitchFamily="34" charset="0"/>
                      </a:endParaRPr>
                    </a:p>
                  </a:txBody>
                  <a:tcPr marL="34386" marR="34386" marT="0" marB="0" anchor="ctr"/>
                </a:tc>
                <a:tc>
                  <a:txBody>
                    <a:bodyPr/>
                    <a:lstStyle/>
                    <a:p>
                      <a:pPr algn="l">
                        <a:lnSpc>
                          <a:spcPct val="107000"/>
                        </a:lnSpc>
                      </a:pPr>
                      <a:endParaRPr lang="es-PE" sz="900">
                        <a:effectLst/>
                        <a:latin typeface="Calibri" panose="020F0502020204030204" pitchFamily="34" charset="0"/>
                      </a:endParaRPr>
                    </a:p>
                  </a:txBody>
                  <a:tcPr marL="34386" marR="34386" marT="0" marB="0" anchor="ctr"/>
                </a:tc>
                <a:tc>
                  <a:txBody>
                    <a:bodyPr/>
                    <a:lstStyle/>
                    <a:p>
                      <a:pPr algn="l">
                        <a:lnSpc>
                          <a:spcPct val="107000"/>
                        </a:lnSpc>
                      </a:pPr>
                      <a:endParaRPr lang="es-PE" sz="900">
                        <a:effectLst/>
                        <a:latin typeface="Calibri" panose="020F0502020204030204" pitchFamily="34" charset="0"/>
                      </a:endParaRPr>
                    </a:p>
                  </a:txBody>
                  <a:tcPr marL="34386" marR="34386" marT="0" marB="0" anchor="ctr"/>
                </a:tc>
                <a:tc>
                  <a:txBody>
                    <a:bodyPr/>
                    <a:lstStyle/>
                    <a:p>
                      <a:pPr algn="l">
                        <a:lnSpc>
                          <a:spcPct val="107000"/>
                        </a:lnSpc>
                      </a:pPr>
                      <a:endParaRPr lang="es-PE" sz="900">
                        <a:effectLst/>
                        <a:latin typeface="Calibri" panose="020F0502020204030204" pitchFamily="34" charset="0"/>
                      </a:endParaRPr>
                    </a:p>
                  </a:txBody>
                  <a:tcPr marL="34386" marR="34386" marT="0" marB="0" anchor="ctr"/>
                </a:tc>
                <a:tc>
                  <a:txBody>
                    <a:bodyPr/>
                    <a:lstStyle/>
                    <a:p>
                      <a:pPr algn="l">
                        <a:lnSpc>
                          <a:spcPct val="107000"/>
                        </a:lnSpc>
                      </a:pPr>
                      <a:endParaRPr lang="es-PE" sz="900">
                        <a:effectLst/>
                        <a:latin typeface="Calibri" panose="020F0502020204030204" pitchFamily="34" charset="0"/>
                      </a:endParaRPr>
                    </a:p>
                  </a:txBody>
                  <a:tcPr marL="34386" marR="34386" marT="0" marB="0" anchor="ctr"/>
                </a:tc>
                <a:tc>
                  <a:txBody>
                    <a:bodyPr/>
                    <a:lstStyle/>
                    <a:p>
                      <a:pPr algn="l">
                        <a:lnSpc>
                          <a:spcPct val="107000"/>
                        </a:lnSpc>
                      </a:pPr>
                      <a:endParaRPr lang="es-PE" sz="900">
                        <a:effectLst/>
                        <a:latin typeface="Calibri" panose="020F0502020204030204" pitchFamily="34" charset="0"/>
                      </a:endParaRPr>
                    </a:p>
                  </a:txBody>
                  <a:tcPr marL="34386" marR="34386" marT="0" marB="0" anchor="ctr"/>
                </a:tc>
                <a:tc>
                  <a:txBody>
                    <a:bodyPr/>
                    <a:lstStyle/>
                    <a:p>
                      <a:pPr algn="l">
                        <a:lnSpc>
                          <a:spcPct val="107000"/>
                        </a:lnSpc>
                      </a:pPr>
                      <a:endParaRPr lang="es-PE" sz="900">
                        <a:effectLst/>
                        <a:latin typeface="Calibri" panose="020F0502020204030204" pitchFamily="34" charset="0"/>
                      </a:endParaRPr>
                    </a:p>
                  </a:txBody>
                  <a:tcPr marL="34386" marR="34386" marT="0" marB="0" anchor="ctr"/>
                </a:tc>
                <a:tc>
                  <a:txBody>
                    <a:bodyPr/>
                    <a:lstStyle/>
                    <a:p>
                      <a:pPr algn="l">
                        <a:lnSpc>
                          <a:spcPct val="107000"/>
                        </a:lnSpc>
                      </a:pPr>
                      <a:endParaRPr lang="es-PE" sz="900">
                        <a:effectLst/>
                        <a:latin typeface="Calibri" panose="020F0502020204030204" pitchFamily="34" charset="0"/>
                      </a:endParaRPr>
                    </a:p>
                  </a:txBody>
                  <a:tcPr marL="34386" marR="34386" marT="0" marB="0" anchor="ctr"/>
                </a:tc>
                <a:extLst>
                  <a:ext uri="{0D108BD9-81ED-4DB2-BD59-A6C34878D82A}">
                    <a16:rowId xmlns:a16="http://schemas.microsoft.com/office/drawing/2014/main" val="306124254"/>
                  </a:ext>
                </a:extLst>
              </a:tr>
              <a:tr h="259857">
                <a:tc rowSpan="2">
                  <a:txBody>
                    <a:bodyPr/>
                    <a:lstStyle/>
                    <a:p>
                      <a:pPr algn="ctr">
                        <a:lnSpc>
                          <a:spcPct val="115000"/>
                        </a:lnSpc>
                        <a:spcAft>
                          <a:spcPts val="0"/>
                        </a:spcAft>
                      </a:pPr>
                      <a:r>
                        <a:rPr lang="es-PE" sz="700">
                          <a:effectLst/>
                        </a:rPr>
                        <a:t>Programa de Rehabilitación y Mejoramiento Lado Aire</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ctr">
                        <a:lnSpc>
                          <a:spcPct val="115000"/>
                        </a:lnSpc>
                        <a:spcAft>
                          <a:spcPts val="0"/>
                        </a:spcAft>
                      </a:pPr>
                      <a:r>
                        <a:rPr lang="es-PE" sz="700">
                          <a:effectLst/>
                        </a:rPr>
                        <a:t>PRMLA ESTUDIOS</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6,091</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1,873</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44,318</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431,260</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1,492,572</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1,344,965</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641,184</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1,406,356</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5,368,621</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extLst>
                  <a:ext uri="{0D108BD9-81ED-4DB2-BD59-A6C34878D82A}">
                    <a16:rowId xmlns:a16="http://schemas.microsoft.com/office/drawing/2014/main" val="538064237"/>
                  </a:ext>
                </a:extLst>
              </a:tr>
              <a:tr h="259857">
                <a:tc vMerge="1">
                  <a:txBody>
                    <a:bodyPr/>
                    <a:lstStyle/>
                    <a:p>
                      <a:endParaRPr lang="es-PE"/>
                    </a:p>
                  </a:txBody>
                  <a:tcPr/>
                </a:tc>
                <a:tc>
                  <a:txBody>
                    <a:bodyPr/>
                    <a:lstStyle/>
                    <a:p>
                      <a:pPr algn="ctr">
                        <a:lnSpc>
                          <a:spcPct val="115000"/>
                        </a:lnSpc>
                        <a:spcAft>
                          <a:spcPts val="0"/>
                        </a:spcAft>
                      </a:pPr>
                      <a:r>
                        <a:rPr lang="es-PE" sz="700">
                          <a:effectLst/>
                        </a:rPr>
                        <a:t>PRMLA OBRAS</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l">
                        <a:lnSpc>
                          <a:spcPct val="107000"/>
                        </a:lnSpc>
                      </a:pPr>
                      <a:endParaRPr lang="es-PE" sz="900">
                        <a:effectLst/>
                        <a:latin typeface="Calibri" panose="020F0502020204030204" pitchFamily="34" charset="0"/>
                      </a:endParaRPr>
                    </a:p>
                  </a:txBody>
                  <a:tcPr marL="34386" marR="34386" marT="0" marB="0" anchor="ctr"/>
                </a:tc>
                <a:tc>
                  <a:txBody>
                    <a:bodyPr/>
                    <a:lstStyle/>
                    <a:p>
                      <a:pPr algn="l">
                        <a:lnSpc>
                          <a:spcPct val="107000"/>
                        </a:lnSpc>
                      </a:pPr>
                      <a:endParaRPr lang="es-PE" sz="900">
                        <a:effectLst/>
                        <a:latin typeface="Calibri" panose="020F0502020204030204" pitchFamily="34" charset="0"/>
                      </a:endParaRPr>
                    </a:p>
                  </a:txBody>
                  <a:tcPr marL="34386" marR="34386" marT="0" marB="0" anchor="ctr"/>
                </a:tc>
                <a:tc>
                  <a:txBody>
                    <a:bodyPr/>
                    <a:lstStyle/>
                    <a:p>
                      <a:pPr algn="l">
                        <a:lnSpc>
                          <a:spcPct val="107000"/>
                        </a:lnSpc>
                      </a:pPr>
                      <a:endParaRPr lang="es-PE" sz="900">
                        <a:effectLst/>
                        <a:latin typeface="Calibri" panose="020F0502020204030204" pitchFamily="34" charset="0"/>
                      </a:endParaRPr>
                    </a:p>
                  </a:txBody>
                  <a:tcPr marL="34386" marR="34386" marT="0" marB="0" anchor="ctr"/>
                </a:tc>
                <a:tc>
                  <a:txBody>
                    <a:bodyPr/>
                    <a:lstStyle/>
                    <a:p>
                      <a:pPr algn="l">
                        <a:lnSpc>
                          <a:spcPct val="107000"/>
                        </a:lnSpc>
                      </a:pPr>
                      <a:endParaRPr lang="es-PE" sz="900" dirty="0">
                        <a:effectLst/>
                        <a:latin typeface="Calibri" panose="020F0502020204030204" pitchFamily="34" charset="0"/>
                      </a:endParaRPr>
                    </a:p>
                  </a:txBody>
                  <a:tcPr marL="34386" marR="34386" marT="0" marB="0" anchor="ctr"/>
                </a:tc>
                <a:tc>
                  <a:txBody>
                    <a:bodyPr/>
                    <a:lstStyle/>
                    <a:p>
                      <a:pPr algn="l">
                        <a:lnSpc>
                          <a:spcPct val="107000"/>
                        </a:lnSpc>
                      </a:pPr>
                      <a:endParaRPr lang="es-PE" sz="900">
                        <a:effectLst/>
                        <a:latin typeface="Calibri" panose="020F0502020204030204" pitchFamily="34" charset="0"/>
                      </a:endParaRPr>
                    </a:p>
                  </a:txBody>
                  <a:tcPr marL="34386" marR="34386" marT="0" marB="0" anchor="ctr"/>
                </a:tc>
                <a:tc>
                  <a:txBody>
                    <a:bodyPr/>
                    <a:lstStyle/>
                    <a:p>
                      <a:pPr algn="l">
                        <a:lnSpc>
                          <a:spcPct val="107000"/>
                        </a:lnSpc>
                      </a:pPr>
                      <a:endParaRPr lang="es-PE" sz="900">
                        <a:effectLst/>
                        <a:latin typeface="Calibri" panose="020F0502020204030204" pitchFamily="34" charset="0"/>
                      </a:endParaRPr>
                    </a:p>
                  </a:txBody>
                  <a:tcPr marL="34386" marR="34386" marT="0" marB="0" anchor="ctr"/>
                </a:tc>
                <a:tc>
                  <a:txBody>
                    <a:bodyPr/>
                    <a:lstStyle/>
                    <a:p>
                      <a:pPr algn="l">
                        <a:lnSpc>
                          <a:spcPct val="107000"/>
                        </a:lnSpc>
                      </a:pPr>
                      <a:endParaRPr lang="es-PE" sz="900">
                        <a:effectLst/>
                        <a:latin typeface="Calibri" panose="020F0502020204030204" pitchFamily="34" charset="0"/>
                      </a:endParaRPr>
                    </a:p>
                  </a:txBody>
                  <a:tcPr marL="34386" marR="34386" marT="0" marB="0" anchor="ctr"/>
                </a:tc>
                <a:tc>
                  <a:txBody>
                    <a:bodyPr/>
                    <a:lstStyle/>
                    <a:p>
                      <a:pPr algn="l">
                        <a:lnSpc>
                          <a:spcPct val="107000"/>
                        </a:lnSpc>
                      </a:pPr>
                      <a:endParaRPr lang="es-PE" sz="900">
                        <a:effectLst/>
                        <a:latin typeface="Calibri" panose="020F0502020204030204" pitchFamily="34" charset="0"/>
                      </a:endParaRPr>
                    </a:p>
                  </a:txBody>
                  <a:tcPr marL="34386" marR="34386" marT="0" marB="0" anchor="ctr"/>
                </a:tc>
                <a:tc>
                  <a:txBody>
                    <a:bodyPr/>
                    <a:lstStyle/>
                    <a:p>
                      <a:pPr algn="l">
                        <a:lnSpc>
                          <a:spcPct val="107000"/>
                        </a:lnSpc>
                      </a:pPr>
                      <a:endParaRPr lang="es-PE" sz="900">
                        <a:effectLst/>
                        <a:latin typeface="Calibri" panose="020F0502020204030204" pitchFamily="34" charset="0"/>
                      </a:endParaRPr>
                    </a:p>
                  </a:txBody>
                  <a:tcPr marL="34386" marR="34386" marT="0" marB="0" anchor="ctr"/>
                </a:tc>
                <a:tc>
                  <a:txBody>
                    <a:bodyPr/>
                    <a:lstStyle/>
                    <a:p>
                      <a:pPr algn="l">
                        <a:lnSpc>
                          <a:spcPct val="107000"/>
                        </a:lnSpc>
                      </a:pPr>
                      <a:endParaRPr lang="es-PE" sz="900">
                        <a:effectLst/>
                        <a:latin typeface="Calibri" panose="020F0502020204030204" pitchFamily="34" charset="0"/>
                      </a:endParaRPr>
                    </a:p>
                  </a:txBody>
                  <a:tcPr marL="34386" marR="34386" marT="0" marB="0" anchor="ctr"/>
                </a:tc>
                <a:tc>
                  <a:txBody>
                    <a:bodyPr/>
                    <a:lstStyle/>
                    <a:p>
                      <a:pPr algn="l">
                        <a:lnSpc>
                          <a:spcPct val="107000"/>
                        </a:lnSpc>
                      </a:pPr>
                      <a:endParaRPr lang="es-PE" sz="900">
                        <a:effectLst/>
                        <a:latin typeface="Calibri" panose="020F0502020204030204" pitchFamily="34" charset="0"/>
                      </a:endParaRPr>
                    </a:p>
                  </a:txBody>
                  <a:tcPr marL="34386" marR="34386" marT="0" marB="0" anchor="ctr"/>
                </a:tc>
                <a:tc>
                  <a:txBody>
                    <a:bodyPr/>
                    <a:lstStyle/>
                    <a:p>
                      <a:pPr algn="r">
                        <a:lnSpc>
                          <a:spcPct val="115000"/>
                        </a:lnSpc>
                        <a:spcAft>
                          <a:spcPts val="0"/>
                        </a:spcAft>
                      </a:pPr>
                      <a:r>
                        <a:rPr lang="es-PE" sz="700">
                          <a:effectLst/>
                        </a:rPr>
                        <a:t>-</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extLst>
                  <a:ext uri="{0D108BD9-81ED-4DB2-BD59-A6C34878D82A}">
                    <a16:rowId xmlns:a16="http://schemas.microsoft.com/office/drawing/2014/main" val="466152337"/>
                  </a:ext>
                </a:extLst>
              </a:tr>
              <a:tr h="259857">
                <a:tc rowSpan="2">
                  <a:txBody>
                    <a:bodyPr/>
                    <a:lstStyle/>
                    <a:p>
                      <a:pPr algn="ctr">
                        <a:lnSpc>
                          <a:spcPct val="115000"/>
                        </a:lnSpc>
                        <a:spcAft>
                          <a:spcPts val="0"/>
                        </a:spcAft>
                      </a:pPr>
                      <a:r>
                        <a:rPr lang="es-PE" sz="700">
                          <a:effectLst/>
                        </a:rPr>
                        <a:t>Plan Maestro de Desarrollo</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ctr">
                        <a:lnSpc>
                          <a:spcPct val="115000"/>
                        </a:lnSpc>
                        <a:spcAft>
                          <a:spcPts val="0"/>
                        </a:spcAft>
                      </a:pPr>
                      <a:r>
                        <a:rPr lang="es-PE" sz="700">
                          <a:effectLst/>
                        </a:rPr>
                        <a:t>PMD ESTUDIOS</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547,606</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400,230</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340,841</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315,054</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36,828</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716,507</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510,884</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121,187</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351,726</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3,340,864</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extLst>
                  <a:ext uri="{0D108BD9-81ED-4DB2-BD59-A6C34878D82A}">
                    <a16:rowId xmlns:a16="http://schemas.microsoft.com/office/drawing/2014/main" val="3803949501"/>
                  </a:ext>
                </a:extLst>
              </a:tr>
              <a:tr h="258456">
                <a:tc vMerge="1">
                  <a:txBody>
                    <a:bodyPr/>
                    <a:lstStyle/>
                    <a:p>
                      <a:endParaRPr lang="es-PE"/>
                    </a:p>
                  </a:txBody>
                  <a:tcPr/>
                </a:tc>
                <a:tc>
                  <a:txBody>
                    <a:bodyPr/>
                    <a:lstStyle/>
                    <a:p>
                      <a:pPr algn="ctr">
                        <a:lnSpc>
                          <a:spcPct val="115000"/>
                        </a:lnSpc>
                        <a:spcAft>
                          <a:spcPts val="0"/>
                        </a:spcAft>
                      </a:pPr>
                      <a:r>
                        <a:rPr lang="es-PE" sz="700">
                          <a:effectLst/>
                        </a:rPr>
                        <a:t>PMD OBRAS</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74,792</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135,224</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7,117,445</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15,567,022</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13,537,852</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10,463,244</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435,172</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29,333</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47,360,083</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extLst>
                  <a:ext uri="{0D108BD9-81ED-4DB2-BD59-A6C34878D82A}">
                    <a16:rowId xmlns:a16="http://schemas.microsoft.com/office/drawing/2014/main" val="572446086"/>
                  </a:ext>
                </a:extLst>
              </a:tr>
              <a:tr h="389786">
                <a:tc>
                  <a:txBody>
                    <a:bodyPr/>
                    <a:lstStyle/>
                    <a:p>
                      <a:pPr algn="ctr">
                        <a:lnSpc>
                          <a:spcPct val="115000"/>
                        </a:lnSpc>
                        <a:spcAft>
                          <a:spcPts val="0"/>
                        </a:spcAft>
                      </a:pPr>
                      <a:r>
                        <a:rPr lang="es-PE" sz="700">
                          <a:effectLst/>
                        </a:rPr>
                        <a:t>Programa Inversiones en Equipamiento</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ctr">
                        <a:lnSpc>
                          <a:spcPct val="115000"/>
                        </a:lnSpc>
                        <a:spcAft>
                          <a:spcPts val="0"/>
                        </a:spcAft>
                      </a:pPr>
                      <a:r>
                        <a:rPr lang="es-PE" sz="700">
                          <a:effectLst/>
                        </a:rPr>
                        <a:t>PIE Equipamto.</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1,440</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522,557</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523,997</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extLst>
                  <a:ext uri="{0D108BD9-81ED-4DB2-BD59-A6C34878D82A}">
                    <a16:rowId xmlns:a16="http://schemas.microsoft.com/office/drawing/2014/main" val="1460840592"/>
                  </a:ext>
                </a:extLst>
              </a:tr>
              <a:tr h="259857">
                <a:tc rowSpan="2">
                  <a:txBody>
                    <a:bodyPr/>
                    <a:lstStyle/>
                    <a:p>
                      <a:pPr algn="ctr">
                        <a:lnSpc>
                          <a:spcPct val="115000"/>
                        </a:lnSpc>
                        <a:spcAft>
                          <a:spcPts val="0"/>
                        </a:spcAft>
                      </a:pPr>
                      <a:r>
                        <a:rPr lang="es-PE" sz="700">
                          <a:effectLst/>
                        </a:rPr>
                        <a:t>Mantenimiento</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ctr">
                        <a:lnSpc>
                          <a:spcPct val="115000"/>
                        </a:lnSpc>
                        <a:spcAft>
                          <a:spcPts val="0"/>
                        </a:spcAft>
                      </a:pPr>
                      <a:r>
                        <a:rPr lang="es-PE" sz="700">
                          <a:effectLst/>
                        </a:rPr>
                        <a:t>Mantto Correctivo</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2,371,219</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1,649,746</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562,789</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239,306</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2,462,505</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825,711</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944,296</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367,333</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237,681</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723,344</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10,383,930</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extLst>
                  <a:ext uri="{0D108BD9-81ED-4DB2-BD59-A6C34878D82A}">
                    <a16:rowId xmlns:a16="http://schemas.microsoft.com/office/drawing/2014/main" val="841489455"/>
                  </a:ext>
                </a:extLst>
              </a:tr>
              <a:tr h="259857">
                <a:tc vMerge="1">
                  <a:txBody>
                    <a:bodyPr/>
                    <a:lstStyle/>
                    <a:p>
                      <a:endParaRPr lang="es-PE"/>
                    </a:p>
                  </a:txBody>
                  <a:tcPr/>
                </a:tc>
                <a:tc>
                  <a:txBody>
                    <a:bodyPr/>
                    <a:lstStyle/>
                    <a:p>
                      <a:pPr algn="ctr">
                        <a:lnSpc>
                          <a:spcPct val="115000"/>
                        </a:lnSpc>
                        <a:spcAft>
                          <a:spcPts val="0"/>
                        </a:spcAft>
                      </a:pPr>
                      <a:r>
                        <a:rPr lang="es-PE" sz="700">
                          <a:effectLst/>
                        </a:rPr>
                        <a:t>Mantto Preventivo</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3,286,165</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18,588,513</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5,628,971</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4,622,665</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145,055</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32,271,368</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extLst>
                  <a:ext uri="{0D108BD9-81ED-4DB2-BD59-A6C34878D82A}">
                    <a16:rowId xmlns:a16="http://schemas.microsoft.com/office/drawing/2014/main" val="3521161811"/>
                  </a:ext>
                </a:extLst>
              </a:tr>
              <a:tr h="258456">
                <a:tc>
                  <a:txBody>
                    <a:bodyPr/>
                    <a:lstStyle/>
                    <a:p>
                      <a:pPr algn="ctr">
                        <a:lnSpc>
                          <a:spcPct val="115000"/>
                        </a:lnSpc>
                        <a:spcAft>
                          <a:spcPts val="0"/>
                        </a:spcAft>
                      </a:pPr>
                      <a:r>
                        <a:rPr lang="es-PE" sz="700">
                          <a:effectLst/>
                        </a:rPr>
                        <a:t>Monto Anual</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l">
                        <a:lnSpc>
                          <a:spcPct val="107000"/>
                        </a:lnSpc>
                      </a:pPr>
                      <a:endParaRPr lang="es-PE" sz="900">
                        <a:effectLst/>
                        <a:latin typeface="Calibri" panose="020F0502020204030204" pitchFamily="34" charset="0"/>
                      </a:endParaRPr>
                    </a:p>
                  </a:txBody>
                  <a:tcPr marL="34386" marR="34386" marT="0" marB="0" anchor="ctr"/>
                </a:tc>
                <a:tc>
                  <a:txBody>
                    <a:bodyPr/>
                    <a:lstStyle/>
                    <a:p>
                      <a:pPr algn="r">
                        <a:lnSpc>
                          <a:spcPct val="115000"/>
                        </a:lnSpc>
                        <a:spcAft>
                          <a:spcPts val="0"/>
                        </a:spcAft>
                      </a:pPr>
                      <a:r>
                        <a:rPr lang="es-PE" sz="700">
                          <a:effectLst/>
                        </a:rPr>
                        <a:t>3,702,177</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14,038,162</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24,440,100</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1,034,889</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1,277,552</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9,762,561</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20,146,986</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35,279,740</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18,315,398</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6,059,329</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3,178,372</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137,235,266</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extLst>
                  <a:ext uri="{0D108BD9-81ED-4DB2-BD59-A6C34878D82A}">
                    <a16:rowId xmlns:a16="http://schemas.microsoft.com/office/drawing/2014/main" val="2677356463"/>
                  </a:ext>
                </a:extLst>
              </a:tr>
              <a:tr h="258456">
                <a:tc>
                  <a:txBody>
                    <a:bodyPr/>
                    <a:lstStyle/>
                    <a:p>
                      <a:pPr algn="ctr">
                        <a:lnSpc>
                          <a:spcPct val="115000"/>
                        </a:lnSpc>
                        <a:spcAft>
                          <a:spcPts val="0"/>
                        </a:spcAft>
                      </a:pPr>
                      <a:r>
                        <a:rPr lang="es-PE" sz="700">
                          <a:effectLst/>
                        </a:rPr>
                        <a:t>Monto Acumulado</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l">
                        <a:lnSpc>
                          <a:spcPct val="107000"/>
                        </a:lnSpc>
                      </a:pPr>
                      <a:endParaRPr lang="es-PE" sz="900">
                        <a:effectLst/>
                        <a:latin typeface="Calibri" panose="020F0502020204030204" pitchFamily="34" charset="0"/>
                      </a:endParaRPr>
                    </a:p>
                  </a:txBody>
                  <a:tcPr marL="34386" marR="34386" marT="0" marB="0" anchor="ctr"/>
                </a:tc>
                <a:tc>
                  <a:txBody>
                    <a:bodyPr/>
                    <a:lstStyle/>
                    <a:p>
                      <a:pPr algn="r">
                        <a:lnSpc>
                          <a:spcPct val="115000"/>
                        </a:lnSpc>
                        <a:spcAft>
                          <a:spcPts val="0"/>
                        </a:spcAft>
                      </a:pPr>
                      <a:r>
                        <a:rPr lang="es-PE" sz="700">
                          <a:effectLst/>
                        </a:rPr>
                        <a:t>3,702,177</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17,740,340</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42,180,440</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43,215,329</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44,492,880</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54,255,441</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74,402,427</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109,682,167</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127,997,566</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134,056,894</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r">
                        <a:lnSpc>
                          <a:spcPct val="115000"/>
                        </a:lnSpc>
                        <a:spcAft>
                          <a:spcPts val="0"/>
                        </a:spcAft>
                      </a:pPr>
                      <a:r>
                        <a:rPr lang="es-PE" sz="700">
                          <a:effectLst/>
                        </a:rPr>
                        <a:t>137,235,266</a:t>
                      </a:r>
                      <a:endParaRPr lang="es-PE" sz="900">
                        <a:effectLst/>
                        <a:latin typeface="Calibri" panose="020F0502020204030204" pitchFamily="34" charset="0"/>
                        <a:ea typeface="Calibri" panose="020F0502020204030204" pitchFamily="34" charset="0"/>
                        <a:cs typeface="Times New Roman" panose="02020603050405020304" pitchFamily="18" charset="0"/>
                      </a:endParaRPr>
                    </a:p>
                  </a:txBody>
                  <a:tcPr marL="34386" marR="34386" marT="0" marB="0" anchor="ctr"/>
                </a:tc>
                <a:tc>
                  <a:txBody>
                    <a:bodyPr/>
                    <a:lstStyle/>
                    <a:p>
                      <a:pPr algn="l">
                        <a:lnSpc>
                          <a:spcPct val="107000"/>
                        </a:lnSpc>
                      </a:pPr>
                      <a:endParaRPr lang="es-PE" sz="900" dirty="0">
                        <a:effectLst/>
                        <a:latin typeface="Calibri" panose="020F0502020204030204" pitchFamily="34" charset="0"/>
                      </a:endParaRPr>
                    </a:p>
                  </a:txBody>
                  <a:tcPr marL="34386" marR="34386" marT="0" marB="0" anchor="ctr"/>
                </a:tc>
                <a:extLst>
                  <a:ext uri="{0D108BD9-81ED-4DB2-BD59-A6C34878D82A}">
                    <a16:rowId xmlns:a16="http://schemas.microsoft.com/office/drawing/2014/main" val="347269449"/>
                  </a:ext>
                </a:extLst>
              </a:tr>
            </a:tbl>
          </a:graphicData>
        </a:graphic>
      </p:graphicFrame>
      <p:sp>
        <p:nvSpPr>
          <p:cNvPr id="21" name="CuadroTexto 20">
            <a:extLst>
              <a:ext uri="{FF2B5EF4-FFF2-40B4-BE49-F238E27FC236}">
                <a16:creationId xmlns:a16="http://schemas.microsoft.com/office/drawing/2014/main" id="{C386063F-638D-4063-8408-251773E73087}"/>
              </a:ext>
            </a:extLst>
          </p:cNvPr>
          <p:cNvSpPr txBox="1"/>
          <p:nvPr/>
        </p:nvSpPr>
        <p:spPr>
          <a:xfrm>
            <a:off x="1129906" y="221982"/>
            <a:ext cx="7397406" cy="634020"/>
          </a:xfrm>
          <a:prstGeom prst="rect">
            <a:avLst/>
          </a:prstGeom>
          <a:noFill/>
        </p:spPr>
        <p:txBody>
          <a:bodyPr wrap="square" rtlCol="0">
            <a:spAutoFit/>
          </a:bodyPr>
          <a:lstStyle/>
          <a:p>
            <a:pPr>
              <a:lnSpc>
                <a:spcPct val="80000"/>
              </a:lnSpc>
              <a:defRPr/>
            </a:pPr>
            <a:r>
              <a:rPr lang="es-PE" sz="2200" b="1" dirty="0">
                <a:cs typeface="Arial" pitchFamily="34" charset="0"/>
              </a:rPr>
              <a:t>1.4. </a:t>
            </a:r>
            <a:r>
              <a:rPr lang="es-PE" sz="2200" b="1" dirty="0"/>
              <a:t>Montos históricos de inversión anual ejecutados desde el inicio de obras hasta el 2017</a:t>
            </a:r>
            <a:endParaRPr lang="es-ES" sz="2200" b="1" dirty="0">
              <a:solidFill>
                <a:srgbClr val="679633"/>
              </a:solidFill>
              <a:latin typeface="Helvetica Condensed" panose="020B0606020202030204" pitchFamily="34" charset="0"/>
              <a:cs typeface="HelveticaNeueLT Std Hvy Cn"/>
            </a:endParaRPr>
          </a:p>
        </p:txBody>
      </p:sp>
    </p:spTree>
    <p:extLst>
      <p:ext uri="{BB962C8B-B14F-4D97-AF65-F5344CB8AC3E}">
        <p14:creationId xmlns:p14="http://schemas.microsoft.com/office/powerpoint/2010/main" val="2152274373"/>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Agrupar 28"/>
          <p:cNvGrpSpPr/>
          <p:nvPr/>
        </p:nvGrpSpPr>
        <p:grpSpPr>
          <a:xfrm>
            <a:off x="0" y="0"/>
            <a:ext cx="9144000" cy="5143500"/>
            <a:chOff x="0" y="0"/>
            <a:chExt cx="9144000" cy="5143500"/>
          </a:xfrm>
        </p:grpSpPr>
        <p:pic>
          <p:nvPicPr>
            <p:cNvPr id="30" name="Imagen 29" descr="IMG_4885-fondo.jpg"/>
            <p:cNvPicPr>
              <a:picLocks noChangeAspect="1"/>
            </p:cNvPicPr>
            <p:nvPr/>
          </p:nvPicPr>
          <p:blipFill rotWithShape="1">
            <a:blip r:embed="rId2">
              <a:extLst>
                <a:ext uri="{28A0092B-C50C-407E-A947-70E740481C1C}">
                  <a14:useLocalDpi xmlns:a14="http://schemas.microsoft.com/office/drawing/2010/main" val="0"/>
                </a:ext>
              </a:extLst>
            </a:blip>
            <a:srcRect t="13577" r="1055" b="2980"/>
            <a:stretch/>
          </p:blipFill>
          <p:spPr>
            <a:xfrm>
              <a:off x="0" y="0"/>
              <a:ext cx="9144000" cy="5143500"/>
            </a:xfrm>
            <a:prstGeom prst="rect">
              <a:avLst/>
            </a:prstGeom>
          </p:spPr>
        </p:pic>
        <p:sp>
          <p:nvSpPr>
            <p:cNvPr id="31" name="Rectángulo 30"/>
            <p:cNvSpPr/>
            <p:nvPr/>
          </p:nvSpPr>
          <p:spPr>
            <a:xfrm>
              <a:off x="109214" y="103489"/>
              <a:ext cx="8925572" cy="49365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s-ES" dirty="0">
                <a:solidFill>
                  <a:prstClr val="white"/>
                </a:solidFill>
              </a:endParaRPr>
            </a:p>
          </p:txBody>
        </p:sp>
      </p:grpSp>
      <p:pic>
        <p:nvPicPr>
          <p:cNvPr id="28" name="Imagen 27"/>
          <p:cNvPicPr>
            <a:picLocks noChangeAspect="1"/>
          </p:cNvPicPr>
          <p:nvPr/>
        </p:nvPicPr>
        <p:blipFill>
          <a:blip r:embed="rId3"/>
          <a:stretch>
            <a:fillRect/>
          </a:stretch>
        </p:blipFill>
        <p:spPr>
          <a:xfrm>
            <a:off x="403914" y="286008"/>
            <a:ext cx="431292" cy="252984"/>
          </a:xfrm>
          <a:prstGeom prst="rect">
            <a:avLst/>
          </a:prstGeom>
        </p:spPr>
      </p:pic>
      <p:pic>
        <p:nvPicPr>
          <p:cNvPr id="13" name="Imagen 12"/>
          <p:cNvPicPr>
            <a:picLocks noChangeAspect="1"/>
          </p:cNvPicPr>
          <p:nvPr/>
        </p:nvPicPr>
        <p:blipFill>
          <a:blip r:embed="rId4"/>
          <a:stretch>
            <a:fillRect/>
          </a:stretch>
        </p:blipFill>
        <p:spPr>
          <a:xfrm>
            <a:off x="403914" y="4750133"/>
            <a:ext cx="526492" cy="107998"/>
          </a:xfrm>
          <a:prstGeom prst="rect">
            <a:avLst/>
          </a:prstGeom>
        </p:spPr>
      </p:pic>
      <p:sp>
        <p:nvSpPr>
          <p:cNvPr id="8" name="3 Título"/>
          <p:cNvSpPr txBox="1">
            <a:spLocks/>
          </p:cNvSpPr>
          <p:nvPr/>
        </p:nvSpPr>
        <p:spPr>
          <a:xfrm>
            <a:off x="685800" y="1588648"/>
            <a:ext cx="7772400" cy="136207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Helvetica Neue LT Std 47 Light Condensed"/>
                <a:ea typeface="+mj-ea"/>
                <a:cs typeface="+mj-cs"/>
              </a:defRPr>
            </a:lvl1pPr>
          </a:lstStyle>
          <a:p>
            <a:r>
              <a:rPr lang="es-PE" sz="2200" b="1" dirty="0"/>
              <a:t>I. 2. Aspectos Operativos</a:t>
            </a:r>
          </a:p>
        </p:txBody>
      </p:sp>
    </p:spTree>
    <p:extLst>
      <p:ext uri="{BB962C8B-B14F-4D97-AF65-F5344CB8AC3E}">
        <p14:creationId xmlns:p14="http://schemas.microsoft.com/office/powerpoint/2010/main" val="2086302010"/>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Agrupar 28"/>
          <p:cNvGrpSpPr/>
          <p:nvPr/>
        </p:nvGrpSpPr>
        <p:grpSpPr>
          <a:xfrm>
            <a:off x="0" y="0"/>
            <a:ext cx="9144000" cy="5143500"/>
            <a:chOff x="0" y="0"/>
            <a:chExt cx="9144000" cy="5143500"/>
          </a:xfrm>
        </p:grpSpPr>
        <p:pic>
          <p:nvPicPr>
            <p:cNvPr id="30" name="Imagen 29" descr="IMG_4885-fondo.jpg"/>
            <p:cNvPicPr>
              <a:picLocks noChangeAspect="1"/>
            </p:cNvPicPr>
            <p:nvPr/>
          </p:nvPicPr>
          <p:blipFill rotWithShape="1">
            <a:blip r:embed="rId2">
              <a:extLst>
                <a:ext uri="{28A0092B-C50C-407E-A947-70E740481C1C}">
                  <a14:useLocalDpi xmlns:a14="http://schemas.microsoft.com/office/drawing/2010/main" val="0"/>
                </a:ext>
              </a:extLst>
            </a:blip>
            <a:srcRect t="13577" r="1055" b="2980"/>
            <a:stretch/>
          </p:blipFill>
          <p:spPr>
            <a:xfrm>
              <a:off x="0" y="0"/>
              <a:ext cx="9144000" cy="5143500"/>
            </a:xfrm>
            <a:prstGeom prst="rect">
              <a:avLst/>
            </a:prstGeom>
          </p:spPr>
        </p:pic>
        <p:sp>
          <p:nvSpPr>
            <p:cNvPr id="31" name="Rectángulo 30"/>
            <p:cNvSpPr/>
            <p:nvPr/>
          </p:nvSpPr>
          <p:spPr>
            <a:xfrm>
              <a:off x="109214" y="103489"/>
              <a:ext cx="8925572" cy="49365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s-ES" dirty="0">
                <a:solidFill>
                  <a:prstClr val="white"/>
                </a:solidFill>
              </a:endParaRPr>
            </a:p>
          </p:txBody>
        </p:sp>
      </p:grpSp>
      <p:pic>
        <p:nvPicPr>
          <p:cNvPr id="28" name="Imagen 27"/>
          <p:cNvPicPr>
            <a:picLocks noChangeAspect="1"/>
          </p:cNvPicPr>
          <p:nvPr/>
        </p:nvPicPr>
        <p:blipFill>
          <a:blip r:embed="rId3"/>
          <a:stretch>
            <a:fillRect/>
          </a:stretch>
        </p:blipFill>
        <p:spPr>
          <a:xfrm>
            <a:off x="403914" y="286008"/>
            <a:ext cx="431292" cy="252984"/>
          </a:xfrm>
          <a:prstGeom prst="rect">
            <a:avLst/>
          </a:prstGeom>
        </p:spPr>
      </p:pic>
      <p:pic>
        <p:nvPicPr>
          <p:cNvPr id="13" name="Imagen 12"/>
          <p:cNvPicPr>
            <a:picLocks noChangeAspect="1"/>
          </p:cNvPicPr>
          <p:nvPr/>
        </p:nvPicPr>
        <p:blipFill>
          <a:blip r:embed="rId4"/>
          <a:stretch>
            <a:fillRect/>
          </a:stretch>
        </p:blipFill>
        <p:spPr>
          <a:xfrm>
            <a:off x="403914" y="4750133"/>
            <a:ext cx="526492" cy="107998"/>
          </a:xfrm>
          <a:prstGeom prst="rect">
            <a:avLst/>
          </a:prstGeom>
        </p:spPr>
      </p:pic>
      <p:cxnSp>
        <p:nvCxnSpPr>
          <p:cNvPr id="18" name="Conector recto 17"/>
          <p:cNvCxnSpPr>
            <a:cxnSpLocks/>
          </p:cNvCxnSpPr>
          <p:nvPr/>
        </p:nvCxnSpPr>
        <p:spPr>
          <a:xfrm>
            <a:off x="258182" y="2487649"/>
            <a:ext cx="2176674"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uadroTexto 16"/>
          <p:cNvSpPr txBox="1"/>
          <p:nvPr/>
        </p:nvSpPr>
        <p:spPr>
          <a:xfrm>
            <a:off x="258182" y="1999497"/>
            <a:ext cx="2812333" cy="363176"/>
          </a:xfrm>
          <a:prstGeom prst="rect">
            <a:avLst/>
          </a:prstGeom>
          <a:noFill/>
        </p:spPr>
        <p:txBody>
          <a:bodyPr wrap="square" rtlCol="0">
            <a:spAutoFit/>
          </a:bodyPr>
          <a:lstStyle/>
          <a:p>
            <a:pPr>
              <a:lnSpc>
                <a:spcPct val="80000"/>
              </a:lnSpc>
              <a:defRPr/>
            </a:pPr>
            <a:r>
              <a:rPr lang="es-PE" sz="2200" b="1" dirty="0">
                <a:cs typeface="Arial" pitchFamily="34" charset="0"/>
              </a:rPr>
              <a:t>1.1. Operaciones</a:t>
            </a:r>
            <a:endParaRPr lang="es-ES" sz="2200" b="1" dirty="0">
              <a:solidFill>
                <a:srgbClr val="679633"/>
              </a:solidFill>
              <a:latin typeface="Helvetica Condensed" panose="020B0606020202030204" pitchFamily="34" charset="0"/>
              <a:cs typeface="HelveticaNeueLT Std Hvy Cn"/>
            </a:endParaRPr>
          </a:p>
        </p:txBody>
      </p:sp>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3" name="Rectangle 4"/>
          <p:cNvSpPr>
            <a:spLocks noChangeArrowheads="1"/>
          </p:cNvSpPr>
          <p:nvPr/>
        </p:nvSpPr>
        <p:spPr bwMode="auto">
          <a:xfrm>
            <a:off x="449263" y="2438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PE" altLang="es-PE" sz="1100" b="0" i="1" u="none" strike="noStrike" cap="none" normalizeH="0" baseline="0">
                <a:ln>
                  <a:noFill/>
                </a:ln>
                <a:solidFill>
                  <a:schemeClr val="tx1"/>
                </a:solidFill>
                <a:effectLst/>
                <a:latin typeface="Helvetica Condensed" panose="020B0606020202030204" charset="0"/>
                <a:ea typeface="Times New Roman" panose="02020603050405020304" pitchFamily="18" charset="0"/>
                <a:cs typeface="Arial" panose="020B0604020202020204" pitchFamily="34"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4" name="Rectangle 5"/>
          <p:cNvSpPr>
            <a:spLocks noChangeArrowheads="1"/>
          </p:cNvSpPr>
          <p:nvPr/>
        </p:nvSpPr>
        <p:spPr bwMode="auto">
          <a:xfrm>
            <a:off x="449263" y="48672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5"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6" name="Rectangle 4"/>
          <p:cNvSpPr>
            <a:spLocks noChangeArrowheads="1"/>
          </p:cNvSpPr>
          <p:nvPr/>
        </p:nvSpPr>
        <p:spPr bwMode="auto">
          <a:xfrm>
            <a:off x="449263" y="2400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PE" sz="1100" b="0" i="0" u="none" strike="noStrike" cap="none" normalizeH="0" baseline="0">
                <a:ln>
                  <a:noFill/>
                </a:ln>
                <a:solidFill>
                  <a:schemeClr val="tx1"/>
                </a:solidFill>
                <a:effectLst/>
                <a:latin typeface="Helvetica Condensed" panose="020B0606020202030204"/>
                <a:ea typeface="Times New Roman" panose="02020603050405020304" pitchFamily="18" charset="0"/>
                <a:cs typeface="Arial" panose="020B0604020202020204" pitchFamily="34" charset="0"/>
              </a:rPr>
              <a:t>  </a:t>
            </a:r>
            <a:endParaRPr kumimoji="0" lang="es-MX" altLang="es-PE" sz="1800" b="0" i="0" u="none" strike="noStrike" cap="none" normalizeH="0" baseline="0">
              <a:ln>
                <a:noFill/>
              </a:ln>
              <a:solidFill>
                <a:schemeClr val="tx1"/>
              </a:solidFill>
              <a:effectLst/>
              <a:latin typeface="Arial" panose="020B0604020202020204" pitchFamily="34" charset="0"/>
            </a:endParaRPr>
          </a:p>
        </p:txBody>
      </p:sp>
      <p:sp>
        <p:nvSpPr>
          <p:cNvPr id="7" name="Rectangle 5"/>
          <p:cNvSpPr>
            <a:spLocks noChangeArrowheads="1"/>
          </p:cNvSpPr>
          <p:nvPr/>
        </p:nvSpPr>
        <p:spPr bwMode="auto">
          <a:xfrm>
            <a:off x="449263" y="4333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8"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9" name="Rectangle 4"/>
          <p:cNvSpPr>
            <a:spLocks noChangeArrowheads="1"/>
          </p:cNvSpPr>
          <p:nvPr/>
        </p:nvSpPr>
        <p:spPr bwMode="auto">
          <a:xfrm>
            <a:off x="449263" y="25717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PE" sz="1100" b="1" i="1" u="none" strike="noStrike" cap="none" normalizeH="0" baseline="0">
                <a:ln>
                  <a:noFill/>
                </a:ln>
                <a:solidFill>
                  <a:schemeClr val="tx1"/>
                </a:solidFill>
                <a:effectLst/>
                <a:latin typeface="Helvetica Condensed" panose="020B0606020202030204"/>
                <a:ea typeface="Times New Roman" panose="02020603050405020304" pitchFamily="18" charset="0"/>
                <a:cs typeface="Arial" panose="020B0604020202020204" pitchFamily="34" charset="0"/>
              </a:rPr>
              <a:t> </a:t>
            </a:r>
            <a:r>
              <a:rPr kumimoji="0" lang="es-PE" altLang="es-PE" sz="1200" b="0" i="1" u="none" strike="noStrike" cap="none" normalizeH="0" baseline="0">
                <a:ln>
                  <a:noFill/>
                </a:ln>
                <a:solidFill>
                  <a:schemeClr val="tx1"/>
                </a:solidFill>
                <a:effectLst/>
                <a:latin typeface="Univers"/>
                <a:ea typeface="Times New Roman" panose="02020603050405020304" pitchFamily="18" charset="0"/>
                <a:cs typeface="Arial" panose="020B0604020202020204" pitchFamily="34"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4" name="Rectangle 4"/>
          <p:cNvSpPr>
            <a:spLocks noChangeArrowheads="1"/>
          </p:cNvSpPr>
          <p:nvPr/>
        </p:nvSpPr>
        <p:spPr bwMode="auto">
          <a:xfrm>
            <a:off x="449263" y="31432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0"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15" name="Rectangle 4"/>
          <p:cNvSpPr>
            <a:spLocks noChangeArrowheads="1"/>
          </p:cNvSpPr>
          <p:nvPr/>
        </p:nvSpPr>
        <p:spPr bwMode="auto">
          <a:xfrm>
            <a:off x="0" y="3362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1" i="1" u="none" strike="noStrike" cap="none" normalizeH="0" baseline="0">
                <a:ln>
                  <a:noFill/>
                </a:ln>
                <a:solidFill>
                  <a:schemeClr val="tx1"/>
                </a:solidFill>
                <a:effectLst/>
                <a:latin typeface="Helvetica Condensed" panose="020B0606020202030204"/>
                <a:ea typeface="Calibri" panose="020F0502020204030204" pitchFamily="34" charset="0"/>
                <a:cs typeface="Arial" panose="020B0604020202020204" pitchFamily="34"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23" name="Rectangle 2"/>
          <p:cNvSpPr>
            <a:spLocks noGrp="1" noChangeArrowheads="1"/>
          </p:cNvSpPr>
          <p:nvPr>
            <p:ph type="subTitle" sz="quarter" idx="1"/>
          </p:nvPr>
        </p:nvSpPr>
        <p:spPr bwMode="auto">
          <a:xfrm>
            <a:off x="2544070" y="124928"/>
            <a:ext cx="6153147"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Char char="•"/>
              <a:tabLst/>
            </a:pPr>
            <a:r>
              <a:rPr kumimoji="0" lang="es-ES" altLang="es-PE" sz="1100" b="1" i="0" u="none" strike="noStrike" cap="none" normalizeH="0" baseline="0" dirty="0">
                <a:ln>
                  <a:noFill/>
                </a:ln>
                <a:solidFill>
                  <a:schemeClr val="tx2"/>
                </a:solidFill>
                <a:effectLst/>
                <a:latin typeface="Helvetica Condensed" panose="020B0606020202030204" charset="0"/>
                <a:ea typeface="Times New Roman" panose="02020603050405020304" pitchFamily="18" charset="0"/>
                <a:cs typeface="Arial" panose="020B0604020202020204" pitchFamily="34" charset="0"/>
              </a:rPr>
              <a:t> </a:t>
            </a:r>
            <a:r>
              <a:rPr kumimoji="0" lang="es-ES" altLang="es-PE" sz="1200" b="1" i="0" u="none" strike="noStrike" cap="none" normalizeH="0" baseline="0" dirty="0">
                <a:ln>
                  <a:noFill/>
                </a:ln>
                <a:solidFill>
                  <a:schemeClr val="tx2"/>
                </a:solidFill>
                <a:effectLst/>
                <a:latin typeface="Helvetica Condensed" panose="020B0606020202030204" charset="0"/>
                <a:ea typeface="Times New Roman" panose="02020603050405020304" pitchFamily="18" charset="0"/>
                <a:cs typeface="Arial" panose="020B0604020202020204" pitchFamily="34" charset="0"/>
              </a:rPr>
              <a:t>Evolución Histórica Anual de accidentes  desde inicio de la explotación.</a:t>
            </a:r>
            <a:endParaRPr kumimoji="0" lang="es-PE" altLang="es-PE" sz="1200" b="0" i="0" u="none" strike="noStrike" cap="none" normalizeH="0" baseline="0" dirty="0">
              <a:ln>
                <a:noFill/>
              </a:ln>
              <a:solidFill>
                <a:schemeClr val="tx2"/>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PE" altLang="es-PE" sz="1100" b="0" i="0" u="none" strike="noStrike" cap="none" normalizeH="0" baseline="0" dirty="0">
              <a:ln>
                <a:noFill/>
              </a:ln>
              <a:solidFill>
                <a:srgbClr val="000000"/>
              </a:solidFill>
              <a:effectLst/>
              <a:latin typeface="Helvetica Condensed" panose="020B0606020202030204" charset="0"/>
              <a:ea typeface="Calibri" panose="020F050202020403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PE" altLang="es-PE" sz="1000" b="0" i="0" u="none" strike="noStrike" cap="none" normalizeH="0" baseline="0" dirty="0">
                <a:ln>
                  <a:noFill/>
                </a:ln>
                <a:solidFill>
                  <a:srgbClr val="000000"/>
                </a:solidFill>
                <a:effectLst/>
                <a:latin typeface="Helvetica Condensed" panose="020B0606020202030204" charset="0"/>
                <a:ea typeface="Calibri" panose="020F0502020204030204" pitchFamily="34" charset="0"/>
                <a:cs typeface="Arial" panose="020B0604020202020204" pitchFamily="34" charset="0"/>
              </a:rPr>
              <a:t>Desde el a</a:t>
            </a:r>
            <a:r>
              <a:rPr kumimoji="0" lang="es-PE" altLang="es-PE" sz="10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Arial" panose="020B0604020202020204" pitchFamily="34" charset="0"/>
              </a:rPr>
              <a:t>ñ</a:t>
            </a:r>
            <a:r>
              <a:rPr kumimoji="0" lang="es-PE" altLang="es-PE" sz="1000" b="0" i="0" u="none" strike="noStrike" cap="none" normalizeH="0" baseline="0" dirty="0">
                <a:ln>
                  <a:noFill/>
                </a:ln>
                <a:solidFill>
                  <a:srgbClr val="000000"/>
                </a:solidFill>
                <a:effectLst/>
                <a:latin typeface="Helvetica Condensed" panose="020B0606020202030204" charset="0"/>
                <a:ea typeface="Calibri" panose="020F0502020204030204" pitchFamily="34" charset="0"/>
                <a:cs typeface="Arial" panose="020B0604020202020204" pitchFamily="34" charset="0"/>
              </a:rPr>
              <a:t>o 2007 al 31 de diciembre del  2017 se tuvieron los siguientes accidentes:</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PE" altLang="es-PE" sz="1100" b="1"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s-PE" altLang="es-PE" sz="1100" b="1" dirty="0"/>
          </a:p>
          <a:p>
            <a:pPr marL="0" marR="0" lvl="0" indent="0" algn="just" defTabSz="914400" rtl="0" eaLnBrk="0" fontAlgn="base" latinLnBrk="0" hangingPunct="0">
              <a:lnSpc>
                <a:spcPct val="100000"/>
              </a:lnSpc>
              <a:spcBef>
                <a:spcPct val="0"/>
              </a:spcBef>
              <a:spcAft>
                <a:spcPct val="0"/>
              </a:spcAft>
              <a:buClrTx/>
              <a:buSzTx/>
              <a:buFontTx/>
              <a:buNone/>
              <a:tabLst/>
            </a:pPr>
            <a:endParaRPr lang="es-PE" altLang="es-PE" sz="1100" b="1" dirty="0"/>
          </a:p>
          <a:p>
            <a:pPr marL="0" marR="0" lvl="0" indent="0" algn="just" defTabSz="914400" rtl="0" eaLnBrk="0" fontAlgn="base" latinLnBrk="0" hangingPunct="0">
              <a:lnSpc>
                <a:spcPct val="100000"/>
              </a:lnSpc>
              <a:spcBef>
                <a:spcPct val="0"/>
              </a:spcBef>
              <a:spcAft>
                <a:spcPct val="0"/>
              </a:spcAft>
              <a:buClrTx/>
              <a:buSzTx/>
              <a:buFontTx/>
              <a:buNone/>
              <a:tabLst/>
            </a:pPr>
            <a:endParaRPr lang="es-PE" altLang="es-PE" sz="1100" b="1" dirty="0"/>
          </a:p>
          <a:p>
            <a:pPr marL="0" marR="0" lvl="0" indent="0" algn="just" defTabSz="914400" rtl="0" eaLnBrk="0" fontAlgn="base" latinLnBrk="0" hangingPunct="0">
              <a:lnSpc>
                <a:spcPct val="100000"/>
              </a:lnSpc>
              <a:spcBef>
                <a:spcPct val="0"/>
              </a:spcBef>
              <a:spcAft>
                <a:spcPct val="0"/>
              </a:spcAft>
              <a:buClrTx/>
              <a:buSzTx/>
              <a:buFontTx/>
              <a:buNone/>
              <a:tabLst/>
            </a:pPr>
            <a:endParaRPr lang="es-PE" altLang="es-PE" sz="1100" b="1" dirty="0"/>
          </a:p>
          <a:p>
            <a:pPr marL="0" marR="0" lvl="0" indent="0" algn="just" defTabSz="914400" rtl="0" eaLnBrk="0" fontAlgn="base" latinLnBrk="0" hangingPunct="0">
              <a:lnSpc>
                <a:spcPct val="100000"/>
              </a:lnSpc>
              <a:spcBef>
                <a:spcPct val="0"/>
              </a:spcBef>
              <a:spcAft>
                <a:spcPct val="0"/>
              </a:spcAft>
              <a:buClrTx/>
              <a:buSzTx/>
              <a:buFontTx/>
              <a:buNone/>
              <a:tabLst/>
            </a:pPr>
            <a:endParaRPr lang="es-PE" altLang="es-PE" sz="1100" b="1" dirty="0"/>
          </a:p>
          <a:p>
            <a:pPr marL="0" marR="0" lvl="0" indent="0" algn="just" defTabSz="914400" rtl="0" eaLnBrk="0" fontAlgn="base" latinLnBrk="0" hangingPunct="0">
              <a:lnSpc>
                <a:spcPct val="100000"/>
              </a:lnSpc>
              <a:spcBef>
                <a:spcPct val="0"/>
              </a:spcBef>
              <a:spcAft>
                <a:spcPct val="0"/>
              </a:spcAft>
              <a:buClrTx/>
              <a:buSzTx/>
              <a:buFontTx/>
              <a:buNone/>
              <a:tabLst/>
            </a:pPr>
            <a:endParaRPr lang="es-PE" altLang="es-PE" sz="1100" b="1" dirty="0"/>
          </a:p>
          <a:p>
            <a:pPr marL="0" marR="0" lvl="0" indent="0" algn="just" defTabSz="914400" rtl="0" eaLnBrk="0" fontAlgn="base" latinLnBrk="0" hangingPunct="0">
              <a:lnSpc>
                <a:spcPct val="100000"/>
              </a:lnSpc>
              <a:spcBef>
                <a:spcPct val="0"/>
              </a:spcBef>
              <a:spcAft>
                <a:spcPct val="0"/>
              </a:spcAft>
              <a:buClrTx/>
              <a:buSzTx/>
              <a:buFontTx/>
              <a:buNone/>
              <a:tabLst/>
            </a:pPr>
            <a:endParaRPr lang="es-PE" altLang="es-PE" sz="1100" b="1" dirty="0"/>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PE" altLang="es-PE" sz="11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PE" altLang="es-PE" sz="11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s-PE" altLang="es-PE" sz="1100" dirty="0"/>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PE" altLang="es-PE" sz="11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s-PE" altLang="es-PE" sz="1100" dirty="0"/>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PE" altLang="es-PE" sz="11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PE" altLang="es-PE" sz="11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PE" altLang="es-PE" sz="11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S" altLang="es-PE" sz="1200" b="1" i="0" u="none" strike="noStrike" cap="none" normalizeH="0" baseline="0" dirty="0">
                <a:ln>
                  <a:noFill/>
                </a:ln>
                <a:solidFill>
                  <a:schemeClr val="tx2"/>
                </a:solidFill>
                <a:effectLst/>
                <a:latin typeface="Helvetica Condensed" panose="020B0606020202030204" charset="0"/>
                <a:ea typeface="Times New Roman" panose="02020603050405020304" pitchFamily="18" charset="0"/>
                <a:cs typeface="Arial" panose="020B0604020202020204" pitchFamily="34" charset="0"/>
              </a:rPr>
              <a:t>Manuales de Aeródromos</a:t>
            </a:r>
            <a:endParaRPr kumimoji="0" lang="es-PE" altLang="es-PE" sz="1200" b="0" i="0" u="none" strike="noStrike" cap="none" normalizeH="0" baseline="0" dirty="0">
              <a:ln>
                <a:noFill/>
              </a:ln>
              <a:solidFill>
                <a:schemeClr val="tx2"/>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PE" altLang="es-PE" sz="1100" b="0" i="0" u="none" strike="noStrike" cap="none" normalizeH="0" baseline="0" dirty="0">
              <a:ln>
                <a:noFill/>
              </a:ln>
              <a:solidFill>
                <a:schemeClr val="tx1"/>
              </a:solidFill>
              <a:effectLst/>
              <a:latin typeface="Helvetica Condensed" panose="020B0606020202030204" charset="0"/>
              <a:ea typeface="Times New Roman" panose="02020603050405020304" pitchFamily="18"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PE" altLang="es-PE" sz="1000" b="0" i="0" u="none" strike="noStrike" cap="none" normalizeH="0" baseline="0" dirty="0">
                <a:ln>
                  <a:noFill/>
                </a:ln>
                <a:solidFill>
                  <a:schemeClr val="tx1"/>
                </a:solidFill>
                <a:effectLst/>
                <a:latin typeface="Helvetica Condensed" panose="020B0606020202030204" charset="0"/>
                <a:ea typeface="Times New Roman" panose="02020603050405020304" pitchFamily="18" charset="0"/>
                <a:cs typeface="Arial" panose="020B0604020202020204" pitchFamily="34" charset="0"/>
              </a:rPr>
              <a:t>En el a</a:t>
            </a:r>
            <a:r>
              <a:rPr kumimoji="0" lang="es-PE" altLang="es-PE" sz="10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ñ</a:t>
            </a:r>
            <a:r>
              <a:rPr kumimoji="0" lang="es-PE" altLang="es-PE" sz="1000" b="0" i="0" u="none" strike="noStrike" cap="none" normalizeH="0" baseline="0" dirty="0">
                <a:ln>
                  <a:noFill/>
                </a:ln>
                <a:solidFill>
                  <a:schemeClr val="tx1"/>
                </a:solidFill>
                <a:effectLst/>
                <a:latin typeface="Helvetica Condensed" panose="020B0606020202030204" charset="0"/>
                <a:ea typeface="Times New Roman" panose="02020603050405020304" pitchFamily="18" charset="0"/>
                <a:cs typeface="Arial" panose="020B0604020202020204" pitchFamily="34" charset="0"/>
              </a:rPr>
              <a:t>o 2017 se continu</a:t>
            </a:r>
            <a:r>
              <a:rPr kumimoji="0" lang="es-PE" altLang="es-PE" sz="10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ó</a:t>
            </a:r>
            <a:r>
              <a:rPr kumimoji="0" lang="es-PE" altLang="es-PE" sz="1000" b="0" i="0" u="none" strike="noStrike" cap="none" normalizeH="0" baseline="0" dirty="0">
                <a:ln>
                  <a:noFill/>
                </a:ln>
                <a:solidFill>
                  <a:schemeClr val="tx1"/>
                </a:solidFill>
                <a:effectLst/>
                <a:latin typeface="Helvetica Condensed" panose="020B0606020202030204" charset="0"/>
                <a:ea typeface="Times New Roman" panose="02020603050405020304" pitchFamily="18" charset="0"/>
                <a:cs typeface="Arial" panose="020B0604020202020204" pitchFamily="34" charset="0"/>
              </a:rPr>
              <a:t> con la revisi</a:t>
            </a:r>
            <a:r>
              <a:rPr kumimoji="0" lang="es-PE" altLang="es-PE" sz="10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ó</a:t>
            </a:r>
            <a:r>
              <a:rPr kumimoji="0" lang="es-PE" altLang="es-PE" sz="1000" b="0" i="0" u="none" strike="noStrike" cap="none" normalizeH="0" baseline="0" dirty="0">
                <a:ln>
                  <a:noFill/>
                </a:ln>
                <a:solidFill>
                  <a:schemeClr val="tx1"/>
                </a:solidFill>
                <a:effectLst/>
                <a:latin typeface="Helvetica Condensed" panose="020B0606020202030204" charset="0"/>
                <a:ea typeface="Times New Roman" panose="02020603050405020304" pitchFamily="18" charset="0"/>
                <a:cs typeface="Arial" panose="020B0604020202020204" pitchFamily="34" charset="0"/>
              </a:rPr>
              <a:t>n de los Manuales que comprenden el Manual de Aer</a:t>
            </a:r>
            <a:r>
              <a:rPr kumimoji="0" lang="es-PE" altLang="es-PE" sz="10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ó</a:t>
            </a:r>
            <a:r>
              <a:rPr kumimoji="0" lang="es-PE" altLang="es-PE" sz="1000" b="0" i="0" u="none" strike="noStrike" cap="none" normalizeH="0" baseline="0" dirty="0">
                <a:ln>
                  <a:noFill/>
                </a:ln>
                <a:solidFill>
                  <a:schemeClr val="tx1"/>
                </a:solidFill>
                <a:effectLst/>
                <a:latin typeface="Helvetica Condensed" panose="020B0606020202030204" charset="0"/>
                <a:ea typeface="Times New Roman" panose="02020603050405020304" pitchFamily="18" charset="0"/>
                <a:cs typeface="Arial" panose="020B0604020202020204" pitchFamily="34" charset="0"/>
              </a:rPr>
              <a:t>dromo:</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PE" altLang="es-PE" sz="10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PE" altLang="es-PE" sz="1000" b="0" i="0" u="none" strike="noStrike" cap="none" normalizeH="0" baseline="0" dirty="0">
                <a:ln>
                  <a:noFill/>
                </a:ln>
                <a:solidFill>
                  <a:schemeClr val="tx1"/>
                </a:solidFill>
                <a:effectLst/>
                <a:latin typeface="Helvetica Condensed" panose="020B0606020202030204" charset="0"/>
                <a:ea typeface="Times New Roman" panose="02020603050405020304" pitchFamily="18" charset="0"/>
                <a:cs typeface="Arial" panose="020B0604020202020204" pitchFamily="34" charset="0"/>
              </a:rPr>
              <a:t>Programa de Seguridad</a:t>
            </a:r>
            <a:endParaRPr kumimoji="0" lang="es-PE" altLang="es-PE" sz="10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PE" altLang="es-PE" sz="1000" b="0" i="0" u="none" strike="noStrike" cap="none" normalizeH="0" baseline="0" dirty="0">
                <a:ln>
                  <a:noFill/>
                </a:ln>
                <a:solidFill>
                  <a:schemeClr val="tx1"/>
                </a:solidFill>
                <a:effectLst/>
                <a:latin typeface="Helvetica Condensed" panose="020B0606020202030204" charset="0"/>
                <a:ea typeface="Times New Roman" panose="02020603050405020304" pitchFamily="18" charset="0"/>
                <a:cs typeface="Arial" panose="020B0604020202020204" pitchFamily="34" charset="0"/>
              </a:rPr>
              <a:t>Manual de Procedimiento SEI</a:t>
            </a:r>
            <a:endParaRPr kumimoji="0" lang="es-PE" altLang="es-PE" sz="10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PE" altLang="es-PE" sz="1000" b="0" i="0" u="none" strike="noStrike" cap="none" normalizeH="0" baseline="0" dirty="0">
                <a:ln>
                  <a:noFill/>
                </a:ln>
                <a:solidFill>
                  <a:schemeClr val="tx1"/>
                </a:solidFill>
                <a:effectLst/>
                <a:latin typeface="Helvetica Condensed" panose="020B0606020202030204" charset="0"/>
                <a:ea typeface="Times New Roman" panose="02020603050405020304" pitchFamily="18" charset="0"/>
                <a:cs typeface="Arial" panose="020B0604020202020204" pitchFamily="34" charset="0"/>
              </a:rPr>
              <a:t>Plan de Emergencia</a:t>
            </a:r>
            <a:endParaRPr kumimoji="0" lang="es-PE" altLang="es-PE" sz="10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PE" altLang="es-PE" sz="1000" b="0" i="0" u="none" strike="noStrike" cap="none" normalizeH="0" baseline="0" dirty="0">
                <a:ln>
                  <a:noFill/>
                </a:ln>
                <a:solidFill>
                  <a:schemeClr val="tx1"/>
                </a:solidFill>
                <a:effectLst/>
                <a:latin typeface="Helvetica Condensed" panose="020B0606020202030204" charset="0"/>
                <a:ea typeface="Times New Roman" panose="02020603050405020304" pitchFamily="18" charset="0"/>
                <a:cs typeface="Arial" panose="020B0604020202020204" pitchFamily="34" charset="0"/>
              </a:rPr>
              <a:t>Manual de Uso de Plataforma</a:t>
            </a:r>
            <a:endParaRPr kumimoji="0" lang="es-PE" altLang="es-PE" sz="10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PE" altLang="es-PE" sz="1000" b="0" i="0" u="none" strike="noStrike" cap="none" normalizeH="0" baseline="0" dirty="0">
                <a:ln>
                  <a:noFill/>
                </a:ln>
                <a:solidFill>
                  <a:schemeClr val="tx1"/>
                </a:solidFill>
                <a:effectLst/>
                <a:latin typeface="Helvetica Condensed" panose="020B0606020202030204" charset="0"/>
                <a:ea typeface="Times New Roman" panose="02020603050405020304" pitchFamily="18" charset="0"/>
                <a:cs typeface="Arial" panose="020B0604020202020204" pitchFamily="34" charset="0"/>
              </a:rPr>
              <a:t>Manual de Aer</a:t>
            </a:r>
            <a:r>
              <a:rPr kumimoji="0" lang="es-PE" altLang="es-PE" sz="10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ó</a:t>
            </a:r>
            <a:r>
              <a:rPr kumimoji="0" lang="es-PE" altLang="es-PE" sz="1000" b="0" i="0" u="none" strike="noStrike" cap="none" normalizeH="0" baseline="0" dirty="0">
                <a:ln>
                  <a:noFill/>
                </a:ln>
                <a:solidFill>
                  <a:schemeClr val="tx1"/>
                </a:solidFill>
                <a:effectLst/>
                <a:latin typeface="Helvetica Condensed" panose="020B0606020202030204" charset="0"/>
                <a:ea typeface="Times New Roman" panose="02020603050405020304" pitchFamily="18" charset="0"/>
                <a:cs typeface="Arial" panose="020B0604020202020204" pitchFamily="34" charset="0"/>
              </a:rPr>
              <a:t>dromos</a:t>
            </a:r>
            <a:endParaRPr kumimoji="0" lang="es-PE" altLang="es-PE" sz="10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PE" altLang="es-PE" sz="1000" b="0" i="0" u="none" strike="noStrike" cap="none" normalizeH="0" baseline="0" dirty="0">
                <a:ln>
                  <a:noFill/>
                </a:ln>
                <a:solidFill>
                  <a:schemeClr val="tx1"/>
                </a:solidFill>
                <a:effectLst/>
                <a:latin typeface="Helvetica Condensed" panose="020B0606020202030204" charset="0"/>
                <a:ea typeface="Times New Roman" panose="02020603050405020304" pitchFamily="18" charset="0"/>
                <a:cs typeface="Arial" panose="020B0604020202020204" pitchFamily="34" charset="0"/>
              </a:rPr>
              <a:t>Programa para prevenir el uso inadecuado de sustancias psicoactivas en la esfera de la aviaci</a:t>
            </a:r>
            <a:r>
              <a:rPr kumimoji="0" lang="es-PE" altLang="es-PE" sz="10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ó</a:t>
            </a:r>
            <a:r>
              <a:rPr kumimoji="0" lang="es-PE" altLang="es-PE" sz="1000" b="0" i="0" u="none" strike="noStrike" cap="none" normalizeH="0" baseline="0" dirty="0">
                <a:ln>
                  <a:noFill/>
                </a:ln>
                <a:solidFill>
                  <a:schemeClr val="tx1"/>
                </a:solidFill>
                <a:effectLst/>
                <a:latin typeface="Helvetica Condensed" panose="020B0606020202030204" charset="0"/>
                <a:ea typeface="Times New Roman" panose="02020603050405020304" pitchFamily="18" charset="0"/>
                <a:cs typeface="Arial" panose="020B0604020202020204" pitchFamily="34" charset="0"/>
              </a:rPr>
              <a:t>n civil. </a:t>
            </a:r>
            <a:endParaRPr kumimoji="0" lang="es-PE" altLang="es-PE" sz="1000" b="0" i="0" u="none" strike="noStrike" cap="none" normalizeH="0" baseline="0" dirty="0">
              <a:ln>
                <a:noFill/>
              </a:ln>
              <a:solidFill>
                <a:schemeClr val="tx1"/>
              </a:solidFill>
              <a:effectLst/>
            </a:endParaRPr>
          </a:p>
        </p:txBody>
      </p:sp>
      <p:pic>
        <p:nvPicPr>
          <p:cNvPr id="16" name="Imagen 15">
            <a:extLst>
              <a:ext uri="{FF2B5EF4-FFF2-40B4-BE49-F238E27FC236}">
                <a16:creationId xmlns:a16="http://schemas.microsoft.com/office/drawing/2014/main" id="{638076FC-1FD7-45FC-954C-A374C063220D}"/>
              </a:ext>
            </a:extLst>
          </p:cNvPr>
          <p:cNvPicPr>
            <a:picLocks noChangeAspect="1"/>
          </p:cNvPicPr>
          <p:nvPr/>
        </p:nvPicPr>
        <p:blipFill>
          <a:blip r:embed="rId5"/>
          <a:stretch>
            <a:fillRect/>
          </a:stretch>
        </p:blipFill>
        <p:spPr>
          <a:xfrm>
            <a:off x="2735057" y="829337"/>
            <a:ext cx="5942337" cy="2622613"/>
          </a:xfrm>
          <a:prstGeom prst="rect">
            <a:avLst/>
          </a:prstGeom>
        </p:spPr>
      </p:pic>
    </p:spTree>
    <p:extLst>
      <p:ext uri="{BB962C8B-B14F-4D97-AF65-F5344CB8AC3E}">
        <p14:creationId xmlns:p14="http://schemas.microsoft.com/office/powerpoint/2010/main" val="2817100063"/>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Agrupar 28"/>
          <p:cNvGrpSpPr/>
          <p:nvPr/>
        </p:nvGrpSpPr>
        <p:grpSpPr>
          <a:xfrm>
            <a:off x="0" y="0"/>
            <a:ext cx="9144000" cy="5143500"/>
            <a:chOff x="0" y="0"/>
            <a:chExt cx="9144000" cy="5143500"/>
          </a:xfrm>
        </p:grpSpPr>
        <p:pic>
          <p:nvPicPr>
            <p:cNvPr id="30" name="Imagen 29" descr="IMG_4885-fondo.jpg"/>
            <p:cNvPicPr>
              <a:picLocks noChangeAspect="1"/>
            </p:cNvPicPr>
            <p:nvPr/>
          </p:nvPicPr>
          <p:blipFill rotWithShape="1">
            <a:blip r:embed="rId2">
              <a:extLst>
                <a:ext uri="{28A0092B-C50C-407E-A947-70E740481C1C}">
                  <a14:useLocalDpi xmlns:a14="http://schemas.microsoft.com/office/drawing/2010/main" val="0"/>
                </a:ext>
              </a:extLst>
            </a:blip>
            <a:srcRect t="13577" r="1055" b="2980"/>
            <a:stretch/>
          </p:blipFill>
          <p:spPr>
            <a:xfrm>
              <a:off x="0" y="0"/>
              <a:ext cx="9144000" cy="5143500"/>
            </a:xfrm>
            <a:prstGeom prst="rect">
              <a:avLst/>
            </a:prstGeom>
          </p:spPr>
        </p:pic>
        <p:sp>
          <p:nvSpPr>
            <p:cNvPr id="31" name="Rectángulo 30"/>
            <p:cNvSpPr/>
            <p:nvPr/>
          </p:nvSpPr>
          <p:spPr>
            <a:xfrm>
              <a:off x="109214" y="103489"/>
              <a:ext cx="8925572" cy="49365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s-ES" dirty="0">
                <a:solidFill>
                  <a:prstClr val="white"/>
                </a:solidFill>
              </a:endParaRPr>
            </a:p>
          </p:txBody>
        </p:sp>
      </p:grpSp>
      <p:pic>
        <p:nvPicPr>
          <p:cNvPr id="28" name="Imagen 27"/>
          <p:cNvPicPr>
            <a:picLocks noChangeAspect="1"/>
          </p:cNvPicPr>
          <p:nvPr/>
        </p:nvPicPr>
        <p:blipFill>
          <a:blip r:embed="rId3"/>
          <a:stretch>
            <a:fillRect/>
          </a:stretch>
        </p:blipFill>
        <p:spPr>
          <a:xfrm>
            <a:off x="403914" y="286008"/>
            <a:ext cx="431292" cy="252984"/>
          </a:xfrm>
          <a:prstGeom prst="rect">
            <a:avLst/>
          </a:prstGeom>
        </p:spPr>
      </p:pic>
      <p:pic>
        <p:nvPicPr>
          <p:cNvPr id="13" name="Imagen 12"/>
          <p:cNvPicPr>
            <a:picLocks noChangeAspect="1"/>
          </p:cNvPicPr>
          <p:nvPr/>
        </p:nvPicPr>
        <p:blipFill>
          <a:blip r:embed="rId4"/>
          <a:stretch>
            <a:fillRect/>
          </a:stretch>
        </p:blipFill>
        <p:spPr>
          <a:xfrm>
            <a:off x="403914" y="4750133"/>
            <a:ext cx="526492" cy="107998"/>
          </a:xfrm>
          <a:prstGeom prst="rect">
            <a:avLst/>
          </a:prstGeom>
        </p:spPr>
      </p:pic>
      <p:cxnSp>
        <p:nvCxnSpPr>
          <p:cNvPr id="18" name="Conector recto 17"/>
          <p:cNvCxnSpPr/>
          <p:nvPr/>
        </p:nvCxnSpPr>
        <p:spPr>
          <a:xfrm>
            <a:off x="403914" y="2859312"/>
            <a:ext cx="2392449"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uadroTexto 16"/>
          <p:cNvSpPr txBox="1"/>
          <p:nvPr/>
        </p:nvSpPr>
        <p:spPr>
          <a:xfrm>
            <a:off x="258182" y="1999497"/>
            <a:ext cx="2812333" cy="363176"/>
          </a:xfrm>
          <a:prstGeom prst="rect">
            <a:avLst/>
          </a:prstGeom>
          <a:noFill/>
        </p:spPr>
        <p:txBody>
          <a:bodyPr wrap="square" rtlCol="0">
            <a:spAutoFit/>
          </a:bodyPr>
          <a:lstStyle/>
          <a:p>
            <a:pPr>
              <a:lnSpc>
                <a:spcPct val="80000"/>
              </a:lnSpc>
              <a:defRPr/>
            </a:pPr>
            <a:r>
              <a:rPr lang="es-PE" sz="2200" b="1" dirty="0">
                <a:cs typeface="Arial" pitchFamily="34" charset="0"/>
              </a:rPr>
              <a:t>1.1. Operaciones</a:t>
            </a:r>
            <a:endParaRPr lang="es-ES" sz="2200" b="1" dirty="0">
              <a:solidFill>
                <a:srgbClr val="679633"/>
              </a:solidFill>
              <a:latin typeface="Helvetica Condensed" panose="020B0606020202030204" pitchFamily="34" charset="0"/>
              <a:cs typeface="HelveticaNeueLT Std Hvy Cn"/>
            </a:endParaRPr>
          </a:p>
        </p:txBody>
      </p:sp>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3" name="Rectangle 4"/>
          <p:cNvSpPr>
            <a:spLocks noChangeArrowheads="1"/>
          </p:cNvSpPr>
          <p:nvPr/>
        </p:nvSpPr>
        <p:spPr bwMode="auto">
          <a:xfrm>
            <a:off x="449263" y="2438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PE" altLang="es-PE" sz="1100" b="0" i="1" u="none" strike="noStrike" cap="none" normalizeH="0" baseline="0">
                <a:ln>
                  <a:noFill/>
                </a:ln>
                <a:solidFill>
                  <a:schemeClr val="tx1"/>
                </a:solidFill>
                <a:effectLst/>
                <a:latin typeface="Helvetica Condensed" panose="020B0606020202030204" charset="0"/>
                <a:ea typeface="Times New Roman" panose="02020603050405020304" pitchFamily="18" charset="0"/>
                <a:cs typeface="Arial" panose="020B0604020202020204" pitchFamily="34"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4" name="Rectangle 5"/>
          <p:cNvSpPr>
            <a:spLocks noChangeArrowheads="1"/>
          </p:cNvSpPr>
          <p:nvPr/>
        </p:nvSpPr>
        <p:spPr bwMode="auto">
          <a:xfrm>
            <a:off x="449263" y="48672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5"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6" name="Rectangle 4"/>
          <p:cNvSpPr>
            <a:spLocks noChangeArrowheads="1"/>
          </p:cNvSpPr>
          <p:nvPr/>
        </p:nvSpPr>
        <p:spPr bwMode="auto">
          <a:xfrm>
            <a:off x="449263" y="2400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PE" sz="1100" b="0" i="0" u="none" strike="noStrike" cap="none" normalizeH="0" baseline="0">
                <a:ln>
                  <a:noFill/>
                </a:ln>
                <a:solidFill>
                  <a:schemeClr val="tx1"/>
                </a:solidFill>
                <a:effectLst/>
                <a:latin typeface="Helvetica Condensed" panose="020B0606020202030204"/>
                <a:ea typeface="Times New Roman" panose="02020603050405020304" pitchFamily="18" charset="0"/>
                <a:cs typeface="Arial" panose="020B0604020202020204" pitchFamily="34" charset="0"/>
              </a:rPr>
              <a:t>  </a:t>
            </a:r>
            <a:endParaRPr kumimoji="0" lang="es-MX" altLang="es-PE" sz="1800" b="0" i="0" u="none" strike="noStrike" cap="none" normalizeH="0" baseline="0">
              <a:ln>
                <a:noFill/>
              </a:ln>
              <a:solidFill>
                <a:schemeClr val="tx1"/>
              </a:solidFill>
              <a:effectLst/>
              <a:latin typeface="Arial" panose="020B0604020202020204" pitchFamily="34" charset="0"/>
            </a:endParaRPr>
          </a:p>
        </p:txBody>
      </p:sp>
      <p:sp>
        <p:nvSpPr>
          <p:cNvPr id="7" name="Rectangle 5"/>
          <p:cNvSpPr>
            <a:spLocks noChangeArrowheads="1"/>
          </p:cNvSpPr>
          <p:nvPr/>
        </p:nvSpPr>
        <p:spPr bwMode="auto">
          <a:xfrm>
            <a:off x="449263" y="4333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8"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9" name="Rectangle 4"/>
          <p:cNvSpPr>
            <a:spLocks noChangeArrowheads="1"/>
          </p:cNvSpPr>
          <p:nvPr/>
        </p:nvSpPr>
        <p:spPr bwMode="auto">
          <a:xfrm>
            <a:off x="449263" y="25717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PE" sz="1100" b="1" i="1" u="none" strike="noStrike" cap="none" normalizeH="0" baseline="0">
                <a:ln>
                  <a:noFill/>
                </a:ln>
                <a:solidFill>
                  <a:schemeClr val="tx1"/>
                </a:solidFill>
                <a:effectLst/>
                <a:latin typeface="Helvetica Condensed" panose="020B0606020202030204"/>
                <a:ea typeface="Times New Roman" panose="02020603050405020304" pitchFamily="18" charset="0"/>
                <a:cs typeface="Arial" panose="020B0604020202020204" pitchFamily="34" charset="0"/>
              </a:rPr>
              <a:t> </a:t>
            </a:r>
            <a:r>
              <a:rPr kumimoji="0" lang="es-PE" altLang="es-PE" sz="1200" b="0" i="1" u="none" strike="noStrike" cap="none" normalizeH="0" baseline="0">
                <a:ln>
                  <a:noFill/>
                </a:ln>
                <a:solidFill>
                  <a:schemeClr val="tx1"/>
                </a:solidFill>
                <a:effectLst/>
                <a:latin typeface="Univers"/>
                <a:ea typeface="Times New Roman" panose="02020603050405020304" pitchFamily="18" charset="0"/>
                <a:cs typeface="Arial" panose="020B0604020202020204" pitchFamily="34"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4" name="Rectangle 4"/>
          <p:cNvSpPr>
            <a:spLocks noChangeArrowheads="1"/>
          </p:cNvSpPr>
          <p:nvPr/>
        </p:nvSpPr>
        <p:spPr bwMode="auto">
          <a:xfrm>
            <a:off x="449263" y="31432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0"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15" name="Rectangle 4"/>
          <p:cNvSpPr>
            <a:spLocks noChangeArrowheads="1"/>
          </p:cNvSpPr>
          <p:nvPr/>
        </p:nvSpPr>
        <p:spPr bwMode="auto">
          <a:xfrm>
            <a:off x="0" y="3362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1" i="1" u="none" strike="noStrike" cap="none" normalizeH="0" baseline="0">
                <a:ln>
                  <a:noFill/>
                </a:ln>
                <a:solidFill>
                  <a:schemeClr val="tx1"/>
                </a:solidFill>
                <a:effectLst/>
                <a:latin typeface="Helvetica Condensed" panose="020B0606020202030204"/>
                <a:ea typeface="Calibri" panose="020F0502020204030204" pitchFamily="34" charset="0"/>
                <a:cs typeface="Arial" panose="020B0604020202020204" pitchFamily="34"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23" name="Rectangle 2"/>
          <p:cNvSpPr>
            <a:spLocks noGrp="1" noChangeArrowheads="1"/>
          </p:cNvSpPr>
          <p:nvPr>
            <p:ph type="subTitle" sz="quarter" idx="1"/>
          </p:nvPr>
        </p:nvSpPr>
        <p:spPr bwMode="auto">
          <a:xfrm>
            <a:off x="3500327" y="248052"/>
            <a:ext cx="171232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Char char="•"/>
              <a:tabLst/>
            </a:pPr>
            <a:r>
              <a:rPr kumimoji="0" lang="es-ES" altLang="es-PE" sz="1200" b="1" i="0" u="none" strike="noStrike" cap="none" normalizeH="0" baseline="0" dirty="0">
                <a:ln>
                  <a:noFill/>
                </a:ln>
                <a:solidFill>
                  <a:schemeClr val="tx2"/>
                </a:solidFill>
                <a:effectLst/>
                <a:latin typeface="Helvetica Condensed" panose="020B0606020202030204" charset="0"/>
                <a:ea typeface="Times New Roman" panose="02020603050405020304" pitchFamily="18" charset="0"/>
                <a:cs typeface="Arial" panose="020B0604020202020204" pitchFamily="34" charset="0"/>
              </a:rPr>
              <a:t> Comité de Aeródromos</a:t>
            </a:r>
          </a:p>
        </p:txBody>
      </p:sp>
      <p:sp>
        <p:nvSpPr>
          <p:cNvPr id="25" name="Rectangle 2"/>
          <p:cNvSpPr txBox="1">
            <a:spLocks noChangeArrowheads="1"/>
          </p:cNvSpPr>
          <p:nvPr/>
        </p:nvSpPr>
        <p:spPr bwMode="auto">
          <a:xfrm>
            <a:off x="3507875" y="2960079"/>
            <a:ext cx="233910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spAutoFit/>
          </a:bodyPr>
          <a:lstStyle>
            <a:lvl1pPr marL="0" indent="0" algn="ctr" defTabSz="457200" rtl="0" eaLnBrk="0" fontAlgn="base" latinLnBrk="0" hangingPunct="0">
              <a:spcBef>
                <a:spcPct val="0"/>
              </a:spcBef>
              <a:spcAft>
                <a:spcPct val="0"/>
              </a:spcAft>
              <a:buFont typeface="Arial"/>
              <a:buNone/>
              <a:defRPr sz="3200" kern="1200">
                <a:solidFill>
                  <a:schemeClr val="tx1"/>
                </a:solidFill>
                <a:latin typeface="Arial" panose="020B0604020202020204" pitchFamily="34" charset="0"/>
                <a:ea typeface="+mn-ea"/>
                <a:cs typeface="+mn-cs"/>
              </a:defRPr>
            </a:lvl1pPr>
            <a:lvl2pPr marL="457200" indent="0" algn="ctr" defTabSz="457200" rtl="0" eaLnBrk="0" fontAlgn="base" latinLnBrk="0" hangingPunct="0">
              <a:spcBef>
                <a:spcPct val="0"/>
              </a:spcBef>
              <a:spcAft>
                <a:spcPct val="0"/>
              </a:spcAft>
              <a:buFont typeface="Arial"/>
              <a:buNone/>
              <a:defRPr sz="2800" kern="1200">
                <a:solidFill>
                  <a:schemeClr val="tx1"/>
                </a:solidFill>
                <a:latin typeface="Arial" panose="020B0604020202020204" pitchFamily="34" charset="0"/>
                <a:ea typeface="+mn-ea"/>
                <a:cs typeface="+mn-cs"/>
              </a:defRPr>
            </a:lvl2pPr>
            <a:lvl3pPr marL="914400" indent="0" algn="ctr" defTabSz="457200" rtl="0" eaLnBrk="0" fontAlgn="base" latinLnBrk="0" hangingPunct="0">
              <a:spcBef>
                <a:spcPct val="0"/>
              </a:spcBef>
              <a:spcAft>
                <a:spcPct val="0"/>
              </a:spcAft>
              <a:buFont typeface="Arial"/>
              <a:buNone/>
              <a:defRPr sz="2400" kern="1200">
                <a:solidFill>
                  <a:schemeClr val="tx1"/>
                </a:solidFill>
                <a:latin typeface="Arial" panose="020B0604020202020204" pitchFamily="34" charset="0"/>
                <a:ea typeface="+mn-ea"/>
                <a:cs typeface="+mn-cs"/>
              </a:defRPr>
            </a:lvl3pPr>
            <a:lvl4pPr marL="1371600" indent="0" algn="ctr" defTabSz="457200" rtl="0" eaLnBrk="0" fontAlgn="base" latinLnBrk="0" hangingPunct="0">
              <a:spcBef>
                <a:spcPct val="0"/>
              </a:spcBef>
              <a:spcAft>
                <a:spcPct val="0"/>
              </a:spcAft>
              <a:buFont typeface="Arial"/>
              <a:buNone/>
              <a:defRPr sz="2000" kern="1200">
                <a:solidFill>
                  <a:schemeClr val="tx1"/>
                </a:solidFill>
                <a:latin typeface="Arial" panose="020B0604020202020204" pitchFamily="34" charset="0"/>
                <a:ea typeface="+mn-ea"/>
                <a:cs typeface="+mn-cs"/>
              </a:defRPr>
            </a:lvl4pPr>
            <a:lvl5pPr marL="1828800" indent="0" algn="ctr" defTabSz="457200" rtl="0" eaLnBrk="0" fontAlgn="base" latinLnBrk="0" hangingPunct="0">
              <a:spcBef>
                <a:spcPct val="0"/>
              </a:spcBef>
              <a:spcAft>
                <a:spcPct val="0"/>
              </a:spcAft>
              <a:buFont typeface="Arial"/>
              <a:buNone/>
              <a:defRPr sz="2000" kern="1200">
                <a:solidFill>
                  <a:schemeClr val="tx1"/>
                </a:solidFill>
                <a:latin typeface="Arial" panose="020B0604020202020204" pitchFamily="34" charset="0"/>
                <a:ea typeface="+mn-ea"/>
                <a:cs typeface="+mn-cs"/>
              </a:defRPr>
            </a:lvl5pPr>
            <a:lvl6pPr marL="2286000" indent="0" algn="ctr" defTabSz="457200" rtl="0" eaLnBrk="0" fontAlgn="base" latinLnBrk="0" hangingPunct="0">
              <a:spcBef>
                <a:spcPct val="0"/>
              </a:spcBef>
              <a:spcAft>
                <a:spcPct val="0"/>
              </a:spcAft>
              <a:buFont typeface="Arial"/>
              <a:buNone/>
              <a:defRPr sz="2000" kern="1200">
                <a:solidFill>
                  <a:schemeClr val="tx1"/>
                </a:solidFill>
                <a:latin typeface="Arial" panose="020B0604020202020204" pitchFamily="34" charset="0"/>
                <a:ea typeface="+mn-ea"/>
                <a:cs typeface="+mn-cs"/>
              </a:defRPr>
            </a:lvl6pPr>
            <a:lvl7pPr marL="2743200" indent="0" algn="ctr" defTabSz="457200" rtl="0" eaLnBrk="0" fontAlgn="base" latinLnBrk="0" hangingPunct="0">
              <a:spcBef>
                <a:spcPct val="0"/>
              </a:spcBef>
              <a:spcAft>
                <a:spcPct val="0"/>
              </a:spcAft>
              <a:buFont typeface="Arial"/>
              <a:buNone/>
              <a:defRPr sz="2000" kern="1200">
                <a:solidFill>
                  <a:schemeClr val="tx1"/>
                </a:solidFill>
                <a:latin typeface="Arial" panose="020B0604020202020204" pitchFamily="34" charset="0"/>
                <a:ea typeface="+mn-ea"/>
                <a:cs typeface="+mn-cs"/>
              </a:defRPr>
            </a:lvl7pPr>
            <a:lvl8pPr marL="3200400" indent="0" algn="ctr" defTabSz="457200" rtl="0" eaLnBrk="0" fontAlgn="base" latinLnBrk="0" hangingPunct="0">
              <a:spcBef>
                <a:spcPct val="0"/>
              </a:spcBef>
              <a:spcAft>
                <a:spcPct val="0"/>
              </a:spcAft>
              <a:buFont typeface="Arial"/>
              <a:buNone/>
              <a:defRPr sz="2000" kern="1200">
                <a:solidFill>
                  <a:schemeClr val="tx1"/>
                </a:solidFill>
                <a:latin typeface="Arial" panose="020B0604020202020204" pitchFamily="34" charset="0"/>
                <a:ea typeface="+mn-ea"/>
                <a:cs typeface="+mn-cs"/>
              </a:defRPr>
            </a:lvl8pPr>
            <a:lvl9pPr marL="3657600" indent="0" algn="ctr" defTabSz="457200" rtl="0" eaLnBrk="0" fontAlgn="base" latinLnBrk="0" hangingPunct="0">
              <a:spcBef>
                <a:spcPct val="0"/>
              </a:spcBef>
              <a:spcAft>
                <a:spcPct val="0"/>
              </a:spcAft>
              <a:buFont typeface="Arial"/>
              <a:buNone/>
              <a:defRPr sz="2000" kern="1200">
                <a:solidFill>
                  <a:schemeClr val="tx1"/>
                </a:solidFill>
                <a:latin typeface="Arial" panose="020B0604020202020204" pitchFamily="34" charset="0"/>
                <a:ea typeface="+mn-ea"/>
                <a:cs typeface="+mn-cs"/>
              </a:defRPr>
            </a:lvl9pPr>
          </a:lstStyle>
          <a:p>
            <a:pPr algn="just" defTabSz="914400">
              <a:buFontTx/>
              <a:buChar char="•"/>
            </a:pPr>
            <a:r>
              <a:rPr lang="es-ES" altLang="es-PE" sz="1200" b="1" dirty="0">
                <a:solidFill>
                  <a:schemeClr val="tx2"/>
                </a:solidFill>
                <a:latin typeface="Helvetica Condensed" panose="020B0606020202030204" charset="0"/>
                <a:ea typeface="Times New Roman" panose="02020603050405020304" pitchFamily="18" charset="0"/>
                <a:cs typeface="Arial" panose="020B0604020202020204" pitchFamily="34" charset="0"/>
              </a:rPr>
              <a:t> Peligro Aviario y Fauna Silvestre</a:t>
            </a:r>
          </a:p>
        </p:txBody>
      </p:sp>
      <p:sp>
        <p:nvSpPr>
          <p:cNvPr id="26" name="Marcador de texto 3"/>
          <p:cNvSpPr txBox="1">
            <a:spLocks/>
          </p:cNvSpPr>
          <p:nvPr/>
        </p:nvSpPr>
        <p:spPr>
          <a:xfrm>
            <a:off x="3666463" y="3313828"/>
            <a:ext cx="5368323" cy="1829669"/>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Helvetica Neue LT Std 47 Light Condensed"/>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Helvetica Neue LT Std 47 Light Condensed"/>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Helvetica Neue LT Std 47 Light Condensed"/>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Helvetica Neue LT Std 47 Light Condensed"/>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Helvetica Neue LT Std 47 Light Condensed"/>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1450" indent="-171450" algn="just">
              <a:buFont typeface="Arial" panose="020B0604020202020204" pitchFamily="34" charset="0"/>
              <a:buChar char="•"/>
            </a:pPr>
            <a:r>
              <a:rPr lang="es-PE" sz="1000" dirty="0">
                <a:latin typeface="Helvetica Condensed" panose="020B0606020202030204"/>
              </a:rPr>
              <a:t>Se realizaron </a:t>
            </a:r>
            <a:r>
              <a:rPr lang="es-PE" sz="1000" dirty="0">
                <a:solidFill>
                  <a:schemeClr val="tx2"/>
                </a:solidFill>
                <a:latin typeface="Helvetica Condensed" panose="020B0606020202030204"/>
              </a:rPr>
              <a:t>charlas y/o campañas de sensibilización</a:t>
            </a:r>
            <a:r>
              <a:rPr lang="es-PE" sz="1000" dirty="0">
                <a:latin typeface="Helvetica Condensed" panose="020B0606020202030204"/>
              </a:rPr>
              <a:t> a la población.</a:t>
            </a:r>
          </a:p>
          <a:p>
            <a:pPr marL="171450" indent="-171450" algn="just">
              <a:buFont typeface="Arial" panose="020B0604020202020204" pitchFamily="34" charset="0"/>
              <a:buChar char="•"/>
            </a:pPr>
            <a:r>
              <a:rPr lang="es-PE" sz="1000" dirty="0">
                <a:latin typeface="Helvetica Condensed" panose="020B0606020202030204"/>
              </a:rPr>
              <a:t>Se </a:t>
            </a:r>
            <a:r>
              <a:rPr lang="es-PE" sz="1000" dirty="0">
                <a:solidFill>
                  <a:schemeClr val="tx2"/>
                </a:solidFill>
                <a:latin typeface="Helvetica Condensed" panose="020B0606020202030204"/>
              </a:rPr>
              <a:t>coordinó</a:t>
            </a:r>
            <a:r>
              <a:rPr lang="es-PE" sz="1000" dirty="0">
                <a:latin typeface="Helvetica Condensed" panose="020B0606020202030204"/>
              </a:rPr>
              <a:t> con las </a:t>
            </a:r>
            <a:r>
              <a:rPr lang="es-PE" sz="1000" dirty="0">
                <a:solidFill>
                  <a:schemeClr val="tx2"/>
                </a:solidFill>
                <a:latin typeface="Helvetica Condensed" panose="020B0606020202030204"/>
              </a:rPr>
              <a:t>autoridades</a:t>
            </a:r>
            <a:r>
              <a:rPr lang="es-PE" sz="1000" dirty="0">
                <a:latin typeface="Helvetica Condensed" panose="020B0606020202030204"/>
              </a:rPr>
              <a:t> </a:t>
            </a:r>
            <a:r>
              <a:rPr lang="es-PE" sz="1000" dirty="0">
                <a:solidFill>
                  <a:schemeClr val="tx2"/>
                </a:solidFill>
                <a:latin typeface="Helvetica Condensed" panose="020B0606020202030204"/>
              </a:rPr>
              <a:t>locales</a:t>
            </a:r>
            <a:r>
              <a:rPr lang="es-PE" sz="1000" dirty="0">
                <a:latin typeface="Helvetica Condensed" panose="020B0606020202030204"/>
              </a:rPr>
              <a:t> (municipalidades) </a:t>
            </a:r>
            <a:r>
              <a:rPr lang="es-PE" sz="1000" dirty="0">
                <a:solidFill>
                  <a:schemeClr val="tx2"/>
                </a:solidFill>
                <a:latin typeface="Helvetica Condensed" panose="020B0606020202030204"/>
              </a:rPr>
              <a:t>reubicación</a:t>
            </a:r>
            <a:r>
              <a:rPr lang="es-PE" sz="1000" dirty="0">
                <a:latin typeface="Helvetica Condensed" panose="020B0606020202030204"/>
              </a:rPr>
              <a:t> de </a:t>
            </a:r>
            <a:r>
              <a:rPr lang="es-PE" sz="1000" dirty="0">
                <a:solidFill>
                  <a:schemeClr val="tx2"/>
                </a:solidFill>
                <a:latin typeface="Helvetica Condensed" panose="020B0606020202030204"/>
              </a:rPr>
              <a:t>botaderos</a:t>
            </a:r>
            <a:r>
              <a:rPr lang="es-PE" sz="1000" dirty="0">
                <a:latin typeface="Helvetica Condensed" panose="020B0606020202030204"/>
              </a:rPr>
              <a:t> y </a:t>
            </a:r>
            <a:r>
              <a:rPr lang="es-PE" sz="1000" dirty="0">
                <a:solidFill>
                  <a:schemeClr val="tx2"/>
                </a:solidFill>
                <a:latin typeface="Helvetica Condensed" panose="020B0606020202030204"/>
              </a:rPr>
              <a:t>realización de limpieza</a:t>
            </a:r>
            <a:r>
              <a:rPr lang="es-PE" sz="1000" dirty="0">
                <a:latin typeface="Helvetica Condensed" panose="020B0606020202030204"/>
              </a:rPr>
              <a:t>.</a:t>
            </a:r>
          </a:p>
          <a:p>
            <a:pPr marL="171450" indent="-171450" algn="just">
              <a:buFont typeface="Arial" panose="020B0604020202020204" pitchFamily="34" charset="0"/>
              <a:buChar char="•"/>
            </a:pPr>
            <a:r>
              <a:rPr lang="es-PE" sz="1000" dirty="0">
                <a:latin typeface="Helvetica Condensed" panose="020B0606020202030204"/>
              </a:rPr>
              <a:t>Se realizó </a:t>
            </a:r>
            <a:r>
              <a:rPr lang="es-PE" sz="1000" dirty="0">
                <a:solidFill>
                  <a:schemeClr val="tx2"/>
                </a:solidFill>
                <a:latin typeface="Helvetica Condensed" panose="020B0606020202030204"/>
              </a:rPr>
              <a:t>dispersión</a:t>
            </a:r>
            <a:r>
              <a:rPr lang="es-PE" sz="1000" dirty="0">
                <a:latin typeface="Helvetica Condensed" panose="020B0606020202030204"/>
              </a:rPr>
              <a:t> y </a:t>
            </a:r>
            <a:r>
              <a:rPr lang="es-PE" sz="1000" dirty="0">
                <a:solidFill>
                  <a:schemeClr val="tx2"/>
                </a:solidFill>
                <a:latin typeface="Helvetica Condensed" panose="020B0606020202030204"/>
              </a:rPr>
              <a:t>mitigación</a:t>
            </a:r>
            <a:r>
              <a:rPr lang="es-PE" sz="1000" dirty="0">
                <a:latin typeface="Helvetica Condensed" panose="020B0606020202030204"/>
              </a:rPr>
              <a:t> de </a:t>
            </a:r>
            <a:r>
              <a:rPr lang="es-PE" sz="1000" dirty="0">
                <a:solidFill>
                  <a:schemeClr val="tx2"/>
                </a:solidFill>
                <a:latin typeface="Helvetica Condensed" panose="020B0606020202030204"/>
              </a:rPr>
              <a:t>fauna</a:t>
            </a:r>
            <a:r>
              <a:rPr lang="es-PE" sz="1000" dirty="0">
                <a:latin typeface="Helvetica Condensed" panose="020B0606020202030204"/>
              </a:rPr>
              <a:t> </a:t>
            </a:r>
            <a:r>
              <a:rPr lang="es-PE" sz="1000" dirty="0">
                <a:solidFill>
                  <a:schemeClr val="tx2"/>
                </a:solidFill>
                <a:latin typeface="Helvetica Condensed" panose="020B0606020202030204"/>
              </a:rPr>
              <a:t>silvestre</a:t>
            </a:r>
            <a:r>
              <a:rPr lang="es-PE" sz="1000" dirty="0">
                <a:latin typeface="Helvetica Condensed" panose="020B0606020202030204"/>
              </a:rPr>
              <a:t> con los diferentes métodos que cuentan los aeropuertos.</a:t>
            </a:r>
          </a:p>
          <a:p>
            <a:pPr marL="171450" lvl="0" indent="-171450" algn="just">
              <a:buFont typeface="Arial" panose="020B0604020202020204" pitchFamily="34" charset="0"/>
              <a:buChar char="•"/>
            </a:pPr>
            <a:r>
              <a:rPr lang="es-ES" sz="1000" dirty="0">
                <a:latin typeface="Helvetica Condensed" panose="020B0606020202030204"/>
              </a:rPr>
              <a:t>Se </a:t>
            </a:r>
            <a:r>
              <a:rPr lang="es-ES" sz="1000" dirty="0">
                <a:solidFill>
                  <a:schemeClr val="tx2"/>
                </a:solidFill>
                <a:latin typeface="Helvetica Condensed" panose="020B0606020202030204"/>
              </a:rPr>
              <a:t>gestionó, ante la autoridad competente, la autorización de caza sanitaria en los aeropuertos que tenían mayor influencia de fauna.</a:t>
            </a:r>
            <a:endParaRPr lang="es-PE" sz="1000" dirty="0">
              <a:solidFill>
                <a:schemeClr val="tx2"/>
              </a:solidFill>
              <a:latin typeface="Helvetica Condensed" panose="020B0606020202030204"/>
            </a:endParaRPr>
          </a:p>
          <a:p>
            <a:pPr marL="171450" indent="-171450" algn="just">
              <a:buFont typeface="Arial" panose="020B0604020202020204" pitchFamily="34" charset="0"/>
              <a:buChar char="•"/>
            </a:pPr>
            <a:r>
              <a:rPr lang="es-PE" sz="1000" dirty="0">
                <a:latin typeface="Helvetica Condensed" panose="020B0606020202030204"/>
              </a:rPr>
              <a:t>Se realizaron los </a:t>
            </a:r>
            <a:r>
              <a:rPr lang="es-PE" sz="1000" dirty="0">
                <a:solidFill>
                  <a:schemeClr val="tx2"/>
                </a:solidFill>
                <a:latin typeface="Helvetica Condensed" panose="020B0606020202030204"/>
              </a:rPr>
              <a:t>Estudios Ornitológicos de los aeropuertos de Anta, Cajamarca, Chachapoyas, Chiclayo, Iquitos, Pisco, Piura, Pucallpa, Talara, Tarapoto y Tumbes</a:t>
            </a:r>
          </a:p>
        </p:txBody>
      </p:sp>
      <p:pic>
        <p:nvPicPr>
          <p:cNvPr id="11" name="Imagen 10">
            <a:extLst>
              <a:ext uri="{FF2B5EF4-FFF2-40B4-BE49-F238E27FC236}">
                <a16:creationId xmlns:a16="http://schemas.microsoft.com/office/drawing/2014/main" id="{86F62596-782E-4E8F-B311-D87FA96B958E}"/>
              </a:ext>
            </a:extLst>
          </p:cNvPr>
          <p:cNvPicPr>
            <a:picLocks noChangeAspect="1"/>
          </p:cNvPicPr>
          <p:nvPr/>
        </p:nvPicPr>
        <p:blipFill>
          <a:blip r:embed="rId5"/>
          <a:stretch>
            <a:fillRect/>
          </a:stretch>
        </p:blipFill>
        <p:spPr>
          <a:xfrm>
            <a:off x="3554352" y="575121"/>
            <a:ext cx="5602817" cy="2557729"/>
          </a:xfrm>
          <a:prstGeom prst="rect">
            <a:avLst/>
          </a:prstGeom>
        </p:spPr>
      </p:pic>
    </p:spTree>
    <p:extLst>
      <p:ext uri="{BB962C8B-B14F-4D97-AF65-F5344CB8AC3E}">
        <p14:creationId xmlns:p14="http://schemas.microsoft.com/office/powerpoint/2010/main" val="111415293"/>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Agrupar 28"/>
          <p:cNvGrpSpPr/>
          <p:nvPr/>
        </p:nvGrpSpPr>
        <p:grpSpPr>
          <a:xfrm>
            <a:off x="0" y="0"/>
            <a:ext cx="9144000" cy="5143500"/>
            <a:chOff x="0" y="0"/>
            <a:chExt cx="9144000" cy="5143500"/>
          </a:xfrm>
        </p:grpSpPr>
        <p:pic>
          <p:nvPicPr>
            <p:cNvPr id="30" name="Imagen 29" descr="IMG_4885-fondo.jpg"/>
            <p:cNvPicPr>
              <a:picLocks noChangeAspect="1"/>
            </p:cNvPicPr>
            <p:nvPr/>
          </p:nvPicPr>
          <p:blipFill rotWithShape="1">
            <a:blip r:embed="rId2">
              <a:extLst>
                <a:ext uri="{28A0092B-C50C-407E-A947-70E740481C1C}">
                  <a14:useLocalDpi xmlns:a14="http://schemas.microsoft.com/office/drawing/2010/main" val="0"/>
                </a:ext>
              </a:extLst>
            </a:blip>
            <a:srcRect t="13577" r="1055" b="2980"/>
            <a:stretch/>
          </p:blipFill>
          <p:spPr>
            <a:xfrm>
              <a:off x="0" y="0"/>
              <a:ext cx="9144000" cy="5143500"/>
            </a:xfrm>
            <a:prstGeom prst="rect">
              <a:avLst/>
            </a:prstGeom>
          </p:spPr>
        </p:pic>
        <p:sp>
          <p:nvSpPr>
            <p:cNvPr id="31" name="Rectángulo 30"/>
            <p:cNvSpPr/>
            <p:nvPr/>
          </p:nvSpPr>
          <p:spPr>
            <a:xfrm>
              <a:off x="109214" y="103489"/>
              <a:ext cx="8925572" cy="49365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s-ES" dirty="0">
                <a:solidFill>
                  <a:prstClr val="white"/>
                </a:solidFill>
              </a:endParaRPr>
            </a:p>
          </p:txBody>
        </p:sp>
      </p:grpSp>
      <p:pic>
        <p:nvPicPr>
          <p:cNvPr id="28" name="Imagen 27"/>
          <p:cNvPicPr>
            <a:picLocks noChangeAspect="1"/>
          </p:cNvPicPr>
          <p:nvPr/>
        </p:nvPicPr>
        <p:blipFill>
          <a:blip r:embed="rId3"/>
          <a:stretch>
            <a:fillRect/>
          </a:stretch>
        </p:blipFill>
        <p:spPr>
          <a:xfrm>
            <a:off x="403914" y="286008"/>
            <a:ext cx="431292" cy="252984"/>
          </a:xfrm>
          <a:prstGeom prst="rect">
            <a:avLst/>
          </a:prstGeom>
        </p:spPr>
      </p:pic>
      <p:pic>
        <p:nvPicPr>
          <p:cNvPr id="13" name="Imagen 12"/>
          <p:cNvPicPr>
            <a:picLocks noChangeAspect="1"/>
          </p:cNvPicPr>
          <p:nvPr/>
        </p:nvPicPr>
        <p:blipFill>
          <a:blip r:embed="rId4"/>
          <a:stretch>
            <a:fillRect/>
          </a:stretch>
        </p:blipFill>
        <p:spPr>
          <a:xfrm>
            <a:off x="403914" y="4750133"/>
            <a:ext cx="526492" cy="107998"/>
          </a:xfrm>
          <a:prstGeom prst="rect">
            <a:avLst/>
          </a:prstGeom>
        </p:spPr>
      </p:pic>
      <p:cxnSp>
        <p:nvCxnSpPr>
          <p:cNvPr id="18" name="Conector recto 17"/>
          <p:cNvCxnSpPr/>
          <p:nvPr/>
        </p:nvCxnSpPr>
        <p:spPr>
          <a:xfrm>
            <a:off x="403914" y="2859312"/>
            <a:ext cx="2392449"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uadroTexto 16"/>
          <p:cNvSpPr txBox="1"/>
          <p:nvPr/>
        </p:nvSpPr>
        <p:spPr>
          <a:xfrm>
            <a:off x="258182" y="1999497"/>
            <a:ext cx="2812333" cy="363176"/>
          </a:xfrm>
          <a:prstGeom prst="rect">
            <a:avLst/>
          </a:prstGeom>
          <a:noFill/>
        </p:spPr>
        <p:txBody>
          <a:bodyPr wrap="square" rtlCol="0">
            <a:spAutoFit/>
          </a:bodyPr>
          <a:lstStyle/>
          <a:p>
            <a:pPr>
              <a:lnSpc>
                <a:spcPct val="80000"/>
              </a:lnSpc>
              <a:defRPr/>
            </a:pPr>
            <a:r>
              <a:rPr lang="es-PE" sz="2200" b="1" dirty="0">
                <a:cs typeface="Arial" pitchFamily="34" charset="0"/>
              </a:rPr>
              <a:t>1.1. Operaciones</a:t>
            </a:r>
            <a:endParaRPr lang="es-ES" sz="2200" b="1" dirty="0">
              <a:solidFill>
                <a:srgbClr val="679633"/>
              </a:solidFill>
              <a:latin typeface="Helvetica Condensed" panose="020B0606020202030204" pitchFamily="34" charset="0"/>
              <a:cs typeface="HelveticaNeueLT Std Hvy Cn"/>
            </a:endParaRPr>
          </a:p>
        </p:txBody>
      </p:sp>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3" name="Rectangle 4"/>
          <p:cNvSpPr>
            <a:spLocks noChangeArrowheads="1"/>
          </p:cNvSpPr>
          <p:nvPr/>
        </p:nvSpPr>
        <p:spPr bwMode="auto">
          <a:xfrm>
            <a:off x="449263" y="2438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PE" altLang="es-PE" sz="1100" b="0" i="1" u="none" strike="noStrike" cap="none" normalizeH="0" baseline="0">
                <a:ln>
                  <a:noFill/>
                </a:ln>
                <a:solidFill>
                  <a:schemeClr val="tx1"/>
                </a:solidFill>
                <a:effectLst/>
                <a:latin typeface="Helvetica Condensed" panose="020B0606020202030204" charset="0"/>
                <a:ea typeface="Times New Roman" panose="02020603050405020304" pitchFamily="18" charset="0"/>
                <a:cs typeface="Arial" panose="020B0604020202020204" pitchFamily="34"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4" name="Rectangle 5"/>
          <p:cNvSpPr>
            <a:spLocks noChangeArrowheads="1"/>
          </p:cNvSpPr>
          <p:nvPr/>
        </p:nvSpPr>
        <p:spPr bwMode="auto">
          <a:xfrm>
            <a:off x="449263" y="48672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5"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6" name="Rectangle 4"/>
          <p:cNvSpPr>
            <a:spLocks noChangeArrowheads="1"/>
          </p:cNvSpPr>
          <p:nvPr/>
        </p:nvSpPr>
        <p:spPr bwMode="auto">
          <a:xfrm>
            <a:off x="449263" y="2400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PE" sz="1100" b="0" i="0" u="none" strike="noStrike" cap="none" normalizeH="0" baseline="0">
                <a:ln>
                  <a:noFill/>
                </a:ln>
                <a:solidFill>
                  <a:schemeClr val="tx1"/>
                </a:solidFill>
                <a:effectLst/>
                <a:latin typeface="Helvetica Condensed" panose="020B0606020202030204"/>
                <a:ea typeface="Times New Roman" panose="02020603050405020304" pitchFamily="18" charset="0"/>
                <a:cs typeface="Arial" panose="020B0604020202020204" pitchFamily="34" charset="0"/>
              </a:rPr>
              <a:t>  </a:t>
            </a:r>
            <a:endParaRPr kumimoji="0" lang="es-MX" altLang="es-PE" sz="1800" b="0" i="0" u="none" strike="noStrike" cap="none" normalizeH="0" baseline="0">
              <a:ln>
                <a:noFill/>
              </a:ln>
              <a:solidFill>
                <a:schemeClr val="tx1"/>
              </a:solidFill>
              <a:effectLst/>
              <a:latin typeface="Arial" panose="020B0604020202020204" pitchFamily="34" charset="0"/>
            </a:endParaRPr>
          </a:p>
        </p:txBody>
      </p:sp>
      <p:sp>
        <p:nvSpPr>
          <p:cNvPr id="7" name="Rectangle 5"/>
          <p:cNvSpPr>
            <a:spLocks noChangeArrowheads="1"/>
          </p:cNvSpPr>
          <p:nvPr/>
        </p:nvSpPr>
        <p:spPr bwMode="auto">
          <a:xfrm>
            <a:off x="449263" y="4333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8"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9" name="Rectangle 4"/>
          <p:cNvSpPr>
            <a:spLocks noChangeArrowheads="1"/>
          </p:cNvSpPr>
          <p:nvPr/>
        </p:nvSpPr>
        <p:spPr bwMode="auto">
          <a:xfrm>
            <a:off x="449263" y="25717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PE" sz="1100" b="1" i="1" u="none" strike="noStrike" cap="none" normalizeH="0" baseline="0">
                <a:ln>
                  <a:noFill/>
                </a:ln>
                <a:solidFill>
                  <a:schemeClr val="tx1"/>
                </a:solidFill>
                <a:effectLst/>
                <a:latin typeface="Helvetica Condensed" panose="020B0606020202030204"/>
                <a:ea typeface="Times New Roman" panose="02020603050405020304" pitchFamily="18" charset="0"/>
                <a:cs typeface="Arial" panose="020B0604020202020204" pitchFamily="34" charset="0"/>
              </a:rPr>
              <a:t> </a:t>
            </a:r>
            <a:r>
              <a:rPr kumimoji="0" lang="es-PE" altLang="es-PE" sz="1200" b="0" i="1" u="none" strike="noStrike" cap="none" normalizeH="0" baseline="0">
                <a:ln>
                  <a:noFill/>
                </a:ln>
                <a:solidFill>
                  <a:schemeClr val="tx1"/>
                </a:solidFill>
                <a:effectLst/>
                <a:latin typeface="Univers"/>
                <a:ea typeface="Times New Roman" panose="02020603050405020304" pitchFamily="18" charset="0"/>
                <a:cs typeface="Arial" panose="020B0604020202020204" pitchFamily="34"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4" name="Rectangle 4"/>
          <p:cNvSpPr>
            <a:spLocks noChangeArrowheads="1"/>
          </p:cNvSpPr>
          <p:nvPr/>
        </p:nvSpPr>
        <p:spPr bwMode="auto">
          <a:xfrm>
            <a:off x="449263" y="31432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0"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15" name="Rectangle 4"/>
          <p:cNvSpPr>
            <a:spLocks noChangeArrowheads="1"/>
          </p:cNvSpPr>
          <p:nvPr/>
        </p:nvSpPr>
        <p:spPr bwMode="auto">
          <a:xfrm>
            <a:off x="0" y="3362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1" i="1" u="none" strike="noStrike" cap="none" normalizeH="0" baseline="0">
                <a:ln>
                  <a:noFill/>
                </a:ln>
                <a:solidFill>
                  <a:schemeClr val="tx1"/>
                </a:solidFill>
                <a:effectLst/>
                <a:latin typeface="Helvetica Condensed" panose="020B0606020202030204"/>
                <a:ea typeface="Calibri" panose="020F0502020204030204" pitchFamily="34" charset="0"/>
                <a:cs typeface="Arial" panose="020B0604020202020204" pitchFamily="34"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25" name="Rectangle 2"/>
          <p:cNvSpPr txBox="1">
            <a:spLocks noChangeArrowheads="1"/>
          </p:cNvSpPr>
          <p:nvPr/>
        </p:nvSpPr>
        <p:spPr bwMode="auto">
          <a:xfrm>
            <a:off x="3564999" y="538992"/>
            <a:ext cx="72808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spAutoFit/>
          </a:bodyPr>
          <a:lstStyle>
            <a:lvl1pPr marL="0" indent="0" algn="ctr" defTabSz="457200" rtl="0" eaLnBrk="0" fontAlgn="base" latinLnBrk="0" hangingPunct="0">
              <a:spcBef>
                <a:spcPct val="0"/>
              </a:spcBef>
              <a:spcAft>
                <a:spcPct val="0"/>
              </a:spcAft>
              <a:buFont typeface="Arial"/>
              <a:buNone/>
              <a:defRPr sz="3200" kern="1200">
                <a:solidFill>
                  <a:schemeClr val="tx1"/>
                </a:solidFill>
                <a:latin typeface="Arial" panose="020B0604020202020204" pitchFamily="34" charset="0"/>
                <a:ea typeface="+mn-ea"/>
                <a:cs typeface="+mn-cs"/>
              </a:defRPr>
            </a:lvl1pPr>
            <a:lvl2pPr marL="457200" indent="0" algn="ctr" defTabSz="457200" rtl="0" eaLnBrk="0" fontAlgn="base" latinLnBrk="0" hangingPunct="0">
              <a:spcBef>
                <a:spcPct val="0"/>
              </a:spcBef>
              <a:spcAft>
                <a:spcPct val="0"/>
              </a:spcAft>
              <a:buFont typeface="Arial"/>
              <a:buNone/>
              <a:defRPr sz="2800" kern="1200">
                <a:solidFill>
                  <a:schemeClr val="tx1"/>
                </a:solidFill>
                <a:latin typeface="Arial" panose="020B0604020202020204" pitchFamily="34" charset="0"/>
                <a:ea typeface="+mn-ea"/>
                <a:cs typeface="+mn-cs"/>
              </a:defRPr>
            </a:lvl2pPr>
            <a:lvl3pPr marL="914400" indent="0" algn="ctr" defTabSz="457200" rtl="0" eaLnBrk="0" fontAlgn="base" latinLnBrk="0" hangingPunct="0">
              <a:spcBef>
                <a:spcPct val="0"/>
              </a:spcBef>
              <a:spcAft>
                <a:spcPct val="0"/>
              </a:spcAft>
              <a:buFont typeface="Arial"/>
              <a:buNone/>
              <a:defRPr sz="2400" kern="1200">
                <a:solidFill>
                  <a:schemeClr val="tx1"/>
                </a:solidFill>
                <a:latin typeface="Arial" panose="020B0604020202020204" pitchFamily="34" charset="0"/>
                <a:ea typeface="+mn-ea"/>
                <a:cs typeface="+mn-cs"/>
              </a:defRPr>
            </a:lvl3pPr>
            <a:lvl4pPr marL="1371600" indent="0" algn="ctr" defTabSz="457200" rtl="0" eaLnBrk="0" fontAlgn="base" latinLnBrk="0" hangingPunct="0">
              <a:spcBef>
                <a:spcPct val="0"/>
              </a:spcBef>
              <a:spcAft>
                <a:spcPct val="0"/>
              </a:spcAft>
              <a:buFont typeface="Arial"/>
              <a:buNone/>
              <a:defRPr sz="2000" kern="1200">
                <a:solidFill>
                  <a:schemeClr val="tx1"/>
                </a:solidFill>
                <a:latin typeface="Arial" panose="020B0604020202020204" pitchFamily="34" charset="0"/>
                <a:ea typeface="+mn-ea"/>
                <a:cs typeface="+mn-cs"/>
              </a:defRPr>
            </a:lvl4pPr>
            <a:lvl5pPr marL="1828800" indent="0" algn="ctr" defTabSz="457200" rtl="0" eaLnBrk="0" fontAlgn="base" latinLnBrk="0" hangingPunct="0">
              <a:spcBef>
                <a:spcPct val="0"/>
              </a:spcBef>
              <a:spcAft>
                <a:spcPct val="0"/>
              </a:spcAft>
              <a:buFont typeface="Arial"/>
              <a:buNone/>
              <a:defRPr sz="2000" kern="1200">
                <a:solidFill>
                  <a:schemeClr val="tx1"/>
                </a:solidFill>
                <a:latin typeface="Arial" panose="020B0604020202020204" pitchFamily="34" charset="0"/>
                <a:ea typeface="+mn-ea"/>
                <a:cs typeface="+mn-cs"/>
              </a:defRPr>
            </a:lvl5pPr>
            <a:lvl6pPr marL="2286000" indent="0" algn="ctr" defTabSz="457200" rtl="0" eaLnBrk="0" fontAlgn="base" latinLnBrk="0" hangingPunct="0">
              <a:spcBef>
                <a:spcPct val="0"/>
              </a:spcBef>
              <a:spcAft>
                <a:spcPct val="0"/>
              </a:spcAft>
              <a:buFont typeface="Arial"/>
              <a:buNone/>
              <a:defRPr sz="2000" kern="1200">
                <a:solidFill>
                  <a:schemeClr val="tx1"/>
                </a:solidFill>
                <a:latin typeface="Arial" panose="020B0604020202020204" pitchFamily="34" charset="0"/>
                <a:ea typeface="+mn-ea"/>
                <a:cs typeface="+mn-cs"/>
              </a:defRPr>
            </a:lvl6pPr>
            <a:lvl7pPr marL="2743200" indent="0" algn="ctr" defTabSz="457200" rtl="0" eaLnBrk="0" fontAlgn="base" latinLnBrk="0" hangingPunct="0">
              <a:spcBef>
                <a:spcPct val="0"/>
              </a:spcBef>
              <a:spcAft>
                <a:spcPct val="0"/>
              </a:spcAft>
              <a:buFont typeface="Arial"/>
              <a:buNone/>
              <a:defRPr sz="2000" kern="1200">
                <a:solidFill>
                  <a:schemeClr val="tx1"/>
                </a:solidFill>
                <a:latin typeface="Arial" panose="020B0604020202020204" pitchFamily="34" charset="0"/>
                <a:ea typeface="+mn-ea"/>
                <a:cs typeface="+mn-cs"/>
              </a:defRPr>
            </a:lvl7pPr>
            <a:lvl8pPr marL="3200400" indent="0" algn="ctr" defTabSz="457200" rtl="0" eaLnBrk="0" fontAlgn="base" latinLnBrk="0" hangingPunct="0">
              <a:spcBef>
                <a:spcPct val="0"/>
              </a:spcBef>
              <a:spcAft>
                <a:spcPct val="0"/>
              </a:spcAft>
              <a:buFont typeface="Arial"/>
              <a:buNone/>
              <a:defRPr sz="2000" kern="1200">
                <a:solidFill>
                  <a:schemeClr val="tx1"/>
                </a:solidFill>
                <a:latin typeface="Arial" panose="020B0604020202020204" pitchFamily="34" charset="0"/>
                <a:ea typeface="+mn-ea"/>
                <a:cs typeface="+mn-cs"/>
              </a:defRPr>
            </a:lvl8pPr>
            <a:lvl9pPr marL="3657600" indent="0" algn="ctr" defTabSz="457200" rtl="0" eaLnBrk="0" fontAlgn="base" latinLnBrk="0" hangingPunct="0">
              <a:spcBef>
                <a:spcPct val="0"/>
              </a:spcBef>
              <a:spcAft>
                <a:spcPct val="0"/>
              </a:spcAft>
              <a:buFont typeface="Arial"/>
              <a:buNone/>
              <a:defRPr sz="2000" kern="1200">
                <a:solidFill>
                  <a:schemeClr val="tx1"/>
                </a:solidFill>
                <a:latin typeface="Arial" panose="020B0604020202020204" pitchFamily="34" charset="0"/>
                <a:ea typeface="+mn-ea"/>
                <a:cs typeface="+mn-cs"/>
              </a:defRPr>
            </a:lvl9pPr>
          </a:lstStyle>
          <a:p>
            <a:pPr algn="just" defTabSz="914400">
              <a:buFontTx/>
              <a:buChar char="•"/>
            </a:pPr>
            <a:r>
              <a:rPr lang="es-ES" altLang="es-PE" sz="1200" b="1" dirty="0">
                <a:solidFill>
                  <a:srgbClr val="000000"/>
                </a:solidFill>
                <a:latin typeface="Helvetica Condensed" panose="020B0606020202030204" charset="0"/>
                <a:ea typeface="Times New Roman" panose="02020603050405020304" pitchFamily="18" charset="0"/>
                <a:cs typeface="Arial" panose="020B0604020202020204" pitchFamily="34" charset="0"/>
              </a:rPr>
              <a:t> Intranet</a:t>
            </a:r>
          </a:p>
        </p:txBody>
      </p:sp>
      <p:sp>
        <p:nvSpPr>
          <p:cNvPr id="27" name="Rectángulo 26"/>
          <p:cNvSpPr/>
          <p:nvPr/>
        </p:nvSpPr>
        <p:spPr>
          <a:xfrm>
            <a:off x="3615094" y="516736"/>
            <a:ext cx="5210407" cy="261610"/>
          </a:xfrm>
          <a:prstGeom prst="rect">
            <a:avLst/>
          </a:prstGeom>
        </p:spPr>
        <p:txBody>
          <a:bodyPr wrap="square">
            <a:spAutoFit/>
          </a:bodyPr>
          <a:lstStyle/>
          <a:p>
            <a:pPr marL="171450" indent="-171450" algn="just">
              <a:buFont typeface="Arial" panose="020B0604020202020204" pitchFamily="34" charset="0"/>
              <a:buChar char="•"/>
            </a:pPr>
            <a:endParaRPr lang="es-PE" sz="1100" dirty="0">
              <a:latin typeface="Helvetica Condensed" panose="020B0606020202030204"/>
            </a:endParaRPr>
          </a:p>
        </p:txBody>
      </p:sp>
      <p:sp>
        <p:nvSpPr>
          <p:cNvPr id="32" name="Rectángulo 31"/>
          <p:cNvSpPr/>
          <p:nvPr/>
        </p:nvSpPr>
        <p:spPr>
          <a:xfrm>
            <a:off x="3627329" y="918503"/>
            <a:ext cx="5280366" cy="430887"/>
          </a:xfrm>
          <a:prstGeom prst="rect">
            <a:avLst/>
          </a:prstGeom>
        </p:spPr>
        <p:txBody>
          <a:bodyPr wrap="square">
            <a:spAutoFit/>
          </a:bodyPr>
          <a:lstStyle/>
          <a:p>
            <a:pPr algn="just"/>
            <a:r>
              <a:rPr lang="es-PE" sz="1100" dirty="0">
                <a:latin typeface="Helvetica Condensed" panose="020B0606020202030204"/>
              </a:rPr>
              <a:t>Durante el 2017, se </a:t>
            </a:r>
            <a:r>
              <a:rPr lang="es-PE" sz="1100" dirty="0">
                <a:solidFill>
                  <a:schemeClr val="tx2"/>
                </a:solidFill>
                <a:latin typeface="Helvetica Condensed" panose="020B0606020202030204"/>
              </a:rPr>
              <a:t>mejoraron los procesos automatizados en el portal de operaciones</a:t>
            </a:r>
            <a:r>
              <a:rPr lang="es-PE" sz="1100" dirty="0">
                <a:latin typeface="Helvetica Condensed" panose="020B0606020202030204"/>
              </a:rPr>
              <a:t> como:</a:t>
            </a:r>
          </a:p>
        </p:txBody>
      </p:sp>
      <p:graphicFrame>
        <p:nvGraphicFramePr>
          <p:cNvPr id="33" name="Diagrama 32"/>
          <p:cNvGraphicFramePr/>
          <p:nvPr>
            <p:extLst>
              <p:ext uri="{D42A27DB-BD31-4B8C-83A1-F6EECF244321}">
                <p14:modId xmlns:p14="http://schemas.microsoft.com/office/powerpoint/2010/main" val="1756696876"/>
              </p:ext>
            </p:extLst>
          </p:nvPr>
        </p:nvGraphicFramePr>
        <p:xfrm>
          <a:off x="3708515" y="1485730"/>
          <a:ext cx="5199180" cy="342899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848950111"/>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Agrupar 28"/>
          <p:cNvGrpSpPr/>
          <p:nvPr/>
        </p:nvGrpSpPr>
        <p:grpSpPr>
          <a:xfrm>
            <a:off x="0" y="0"/>
            <a:ext cx="9144000" cy="5143500"/>
            <a:chOff x="0" y="0"/>
            <a:chExt cx="9144000" cy="5143500"/>
          </a:xfrm>
        </p:grpSpPr>
        <p:pic>
          <p:nvPicPr>
            <p:cNvPr id="30" name="Imagen 29" descr="IMG_4885-fondo.jpg"/>
            <p:cNvPicPr>
              <a:picLocks noChangeAspect="1"/>
            </p:cNvPicPr>
            <p:nvPr/>
          </p:nvPicPr>
          <p:blipFill rotWithShape="1">
            <a:blip r:embed="rId2">
              <a:extLst>
                <a:ext uri="{28A0092B-C50C-407E-A947-70E740481C1C}">
                  <a14:useLocalDpi xmlns:a14="http://schemas.microsoft.com/office/drawing/2010/main" val="0"/>
                </a:ext>
              </a:extLst>
            </a:blip>
            <a:srcRect t="13577" r="1055" b="2980"/>
            <a:stretch/>
          </p:blipFill>
          <p:spPr>
            <a:xfrm>
              <a:off x="0" y="0"/>
              <a:ext cx="9144000" cy="5143500"/>
            </a:xfrm>
            <a:prstGeom prst="rect">
              <a:avLst/>
            </a:prstGeom>
          </p:spPr>
        </p:pic>
        <p:sp>
          <p:nvSpPr>
            <p:cNvPr id="31" name="Rectángulo 30"/>
            <p:cNvSpPr/>
            <p:nvPr/>
          </p:nvSpPr>
          <p:spPr>
            <a:xfrm>
              <a:off x="109214" y="103489"/>
              <a:ext cx="8925572" cy="49365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s-ES" dirty="0">
                <a:solidFill>
                  <a:prstClr val="white"/>
                </a:solidFill>
              </a:endParaRPr>
            </a:p>
          </p:txBody>
        </p:sp>
      </p:grpSp>
      <p:pic>
        <p:nvPicPr>
          <p:cNvPr id="28" name="Imagen 27"/>
          <p:cNvPicPr>
            <a:picLocks noChangeAspect="1"/>
          </p:cNvPicPr>
          <p:nvPr/>
        </p:nvPicPr>
        <p:blipFill>
          <a:blip r:embed="rId3"/>
          <a:stretch>
            <a:fillRect/>
          </a:stretch>
        </p:blipFill>
        <p:spPr>
          <a:xfrm>
            <a:off x="403914" y="286008"/>
            <a:ext cx="431292" cy="252984"/>
          </a:xfrm>
          <a:prstGeom prst="rect">
            <a:avLst/>
          </a:prstGeom>
        </p:spPr>
      </p:pic>
      <p:pic>
        <p:nvPicPr>
          <p:cNvPr id="13" name="Imagen 12"/>
          <p:cNvPicPr>
            <a:picLocks noChangeAspect="1"/>
          </p:cNvPicPr>
          <p:nvPr/>
        </p:nvPicPr>
        <p:blipFill>
          <a:blip r:embed="rId4"/>
          <a:stretch>
            <a:fillRect/>
          </a:stretch>
        </p:blipFill>
        <p:spPr>
          <a:xfrm>
            <a:off x="403914" y="4750133"/>
            <a:ext cx="526492" cy="107998"/>
          </a:xfrm>
          <a:prstGeom prst="rect">
            <a:avLst/>
          </a:prstGeom>
        </p:spPr>
      </p:pic>
      <p:cxnSp>
        <p:nvCxnSpPr>
          <p:cNvPr id="18" name="Conector recto 17"/>
          <p:cNvCxnSpPr/>
          <p:nvPr/>
        </p:nvCxnSpPr>
        <p:spPr>
          <a:xfrm>
            <a:off x="403914" y="2859312"/>
            <a:ext cx="2392449"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uadroTexto 16"/>
          <p:cNvSpPr txBox="1"/>
          <p:nvPr/>
        </p:nvSpPr>
        <p:spPr>
          <a:xfrm>
            <a:off x="258182" y="1999497"/>
            <a:ext cx="2812333" cy="363176"/>
          </a:xfrm>
          <a:prstGeom prst="rect">
            <a:avLst/>
          </a:prstGeom>
          <a:noFill/>
        </p:spPr>
        <p:txBody>
          <a:bodyPr wrap="square" rtlCol="0">
            <a:spAutoFit/>
          </a:bodyPr>
          <a:lstStyle/>
          <a:p>
            <a:pPr>
              <a:lnSpc>
                <a:spcPct val="80000"/>
              </a:lnSpc>
              <a:defRPr/>
            </a:pPr>
            <a:r>
              <a:rPr lang="es-PE" sz="2200" b="1" dirty="0">
                <a:cs typeface="Arial" pitchFamily="34" charset="0"/>
              </a:rPr>
              <a:t>1.1. Operaciones</a:t>
            </a:r>
            <a:endParaRPr lang="es-ES" sz="2200" b="1" dirty="0">
              <a:solidFill>
                <a:srgbClr val="679633"/>
              </a:solidFill>
              <a:latin typeface="Helvetica Condensed" panose="020B0606020202030204" pitchFamily="34" charset="0"/>
              <a:cs typeface="HelveticaNeueLT Std Hvy Cn"/>
            </a:endParaRPr>
          </a:p>
        </p:txBody>
      </p:sp>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3" name="Rectangle 4"/>
          <p:cNvSpPr>
            <a:spLocks noChangeArrowheads="1"/>
          </p:cNvSpPr>
          <p:nvPr/>
        </p:nvSpPr>
        <p:spPr bwMode="auto">
          <a:xfrm>
            <a:off x="449263" y="2438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PE" altLang="es-PE" sz="1100" b="0" i="1" u="none" strike="noStrike" cap="none" normalizeH="0" baseline="0">
                <a:ln>
                  <a:noFill/>
                </a:ln>
                <a:solidFill>
                  <a:schemeClr val="tx1"/>
                </a:solidFill>
                <a:effectLst/>
                <a:latin typeface="Helvetica Condensed" panose="020B0606020202030204" charset="0"/>
                <a:ea typeface="Times New Roman" panose="02020603050405020304" pitchFamily="18" charset="0"/>
                <a:cs typeface="Arial" panose="020B0604020202020204" pitchFamily="34"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4" name="Rectangle 5"/>
          <p:cNvSpPr>
            <a:spLocks noChangeArrowheads="1"/>
          </p:cNvSpPr>
          <p:nvPr/>
        </p:nvSpPr>
        <p:spPr bwMode="auto">
          <a:xfrm>
            <a:off x="449263" y="48672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5"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6" name="Rectangle 4"/>
          <p:cNvSpPr>
            <a:spLocks noChangeArrowheads="1"/>
          </p:cNvSpPr>
          <p:nvPr/>
        </p:nvSpPr>
        <p:spPr bwMode="auto">
          <a:xfrm>
            <a:off x="449263" y="2400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PE" sz="1100" b="0" i="0" u="none" strike="noStrike" cap="none" normalizeH="0" baseline="0">
                <a:ln>
                  <a:noFill/>
                </a:ln>
                <a:solidFill>
                  <a:schemeClr val="tx1"/>
                </a:solidFill>
                <a:effectLst/>
                <a:latin typeface="Helvetica Condensed" panose="020B0606020202030204"/>
                <a:ea typeface="Times New Roman" panose="02020603050405020304" pitchFamily="18" charset="0"/>
                <a:cs typeface="Arial" panose="020B0604020202020204" pitchFamily="34" charset="0"/>
              </a:rPr>
              <a:t>  </a:t>
            </a:r>
            <a:endParaRPr kumimoji="0" lang="es-MX" altLang="es-PE" sz="1800" b="0" i="0" u="none" strike="noStrike" cap="none" normalizeH="0" baseline="0">
              <a:ln>
                <a:noFill/>
              </a:ln>
              <a:solidFill>
                <a:schemeClr val="tx1"/>
              </a:solidFill>
              <a:effectLst/>
              <a:latin typeface="Arial" panose="020B0604020202020204" pitchFamily="34" charset="0"/>
            </a:endParaRPr>
          </a:p>
        </p:txBody>
      </p:sp>
      <p:sp>
        <p:nvSpPr>
          <p:cNvPr id="7" name="Rectangle 5"/>
          <p:cNvSpPr>
            <a:spLocks noChangeArrowheads="1"/>
          </p:cNvSpPr>
          <p:nvPr/>
        </p:nvSpPr>
        <p:spPr bwMode="auto">
          <a:xfrm>
            <a:off x="449263" y="4333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8"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9" name="Rectangle 4"/>
          <p:cNvSpPr>
            <a:spLocks noChangeArrowheads="1"/>
          </p:cNvSpPr>
          <p:nvPr/>
        </p:nvSpPr>
        <p:spPr bwMode="auto">
          <a:xfrm>
            <a:off x="449263" y="25717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PE" sz="1100" b="1" i="1" u="none" strike="noStrike" cap="none" normalizeH="0" baseline="0">
                <a:ln>
                  <a:noFill/>
                </a:ln>
                <a:solidFill>
                  <a:schemeClr val="tx1"/>
                </a:solidFill>
                <a:effectLst/>
                <a:latin typeface="Helvetica Condensed" panose="020B0606020202030204"/>
                <a:ea typeface="Times New Roman" panose="02020603050405020304" pitchFamily="18" charset="0"/>
                <a:cs typeface="Arial" panose="020B0604020202020204" pitchFamily="34" charset="0"/>
              </a:rPr>
              <a:t> </a:t>
            </a:r>
            <a:r>
              <a:rPr kumimoji="0" lang="es-PE" altLang="es-PE" sz="1200" b="0" i="1" u="none" strike="noStrike" cap="none" normalizeH="0" baseline="0">
                <a:ln>
                  <a:noFill/>
                </a:ln>
                <a:solidFill>
                  <a:schemeClr val="tx1"/>
                </a:solidFill>
                <a:effectLst/>
                <a:latin typeface="Univers"/>
                <a:ea typeface="Times New Roman" panose="02020603050405020304" pitchFamily="18" charset="0"/>
                <a:cs typeface="Arial" panose="020B0604020202020204" pitchFamily="34"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4" name="Rectangle 4"/>
          <p:cNvSpPr>
            <a:spLocks noChangeArrowheads="1"/>
          </p:cNvSpPr>
          <p:nvPr/>
        </p:nvSpPr>
        <p:spPr bwMode="auto">
          <a:xfrm>
            <a:off x="449263" y="31432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0"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15" name="Rectangle 4"/>
          <p:cNvSpPr>
            <a:spLocks noChangeArrowheads="1"/>
          </p:cNvSpPr>
          <p:nvPr/>
        </p:nvSpPr>
        <p:spPr bwMode="auto">
          <a:xfrm>
            <a:off x="0" y="3362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1" i="1" u="none" strike="noStrike" cap="none" normalizeH="0" baseline="0">
                <a:ln>
                  <a:noFill/>
                </a:ln>
                <a:solidFill>
                  <a:schemeClr val="tx1"/>
                </a:solidFill>
                <a:effectLst/>
                <a:latin typeface="Helvetica Condensed" panose="020B0606020202030204"/>
                <a:ea typeface="Calibri" panose="020F0502020204030204" pitchFamily="34" charset="0"/>
                <a:cs typeface="Arial" panose="020B0604020202020204" pitchFamily="34"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23" name="Rectangle 2"/>
          <p:cNvSpPr>
            <a:spLocks noGrp="1" noChangeArrowheads="1"/>
          </p:cNvSpPr>
          <p:nvPr>
            <p:ph type="subTitle" sz="quarter" idx="1"/>
          </p:nvPr>
        </p:nvSpPr>
        <p:spPr bwMode="auto">
          <a:xfrm>
            <a:off x="3497122" y="176134"/>
            <a:ext cx="357149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Char char="•"/>
              <a:tabLst/>
            </a:pPr>
            <a:r>
              <a:rPr kumimoji="0" lang="es-ES" altLang="es-PE" sz="1200" b="1" i="0" u="none" strike="noStrike" cap="none" normalizeH="0" baseline="0" dirty="0">
                <a:ln>
                  <a:noFill/>
                </a:ln>
                <a:solidFill>
                  <a:srgbClr val="000000"/>
                </a:solidFill>
                <a:effectLst/>
                <a:latin typeface="Helvetica Condensed" panose="020B0606020202030204" charset="0"/>
                <a:ea typeface="Times New Roman" panose="02020603050405020304" pitchFamily="18" charset="0"/>
                <a:cs typeface="Arial" panose="020B0604020202020204" pitchFamily="34" charset="0"/>
              </a:rPr>
              <a:t> Gestión de Operaciones</a:t>
            </a:r>
          </a:p>
        </p:txBody>
      </p:sp>
      <p:sp>
        <p:nvSpPr>
          <p:cNvPr id="26" name="Rectángulo 25"/>
          <p:cNvSpPr/>
          <p:nvPr/>
        </p:nvSpPr>
        <p:spPr>
          <a:xfrm>
            <a:off x="3523578" y="523126"/>
            <a:ext cx="5476582" cy="1015663"/>
          </a:xfrm>
          <a:prstGeom prst="rect">
            <a:avLst/>
          </a:prstGeom>
        </p:spPr>
        <p:txBody>
          <a:bodyPr wrap="square">
            <a:spAutoFit/>
          </a:bodyPr>
          <a:lstStyle/>
          <a:p>
            <a:pPr marL="342900" lvl="0" indent="-342900" algn="just">
              <a:buFont typeface="Symbol" panose="05050102010706020507" pitchFamily="18" charset="2"/>
              <a:buChar char=""/>
            </a:pPr>
            <a:r>
              <a:rPr lang="es-PE" sz="1200" dirty="0">
                <a:latin typeface="Helvetica Condensed"/>
                <a:ea typeface="Times New Roman" panose="02020603050405020304" pitchFamily="18" charset="0"/>
                <a:cs typeface="Arial" panose="020B0604020202020204" pitchFamily="34" charset="0"/>
              </a:rPr>
              <a:t>Se continúo con la </a:t>
            </a:r>
            <a:r>
              <a:rPr lang="es-PE" sz="1200" dirty="0">
                <a:solidFill>
                  <a:schemeClr val="tx2"/>
                </a:solidFill>
                <a:latin typeface="Helvetica Condensed"/>
                <a:ea typeface="Times New Roman" panose="02020603050405020304" pitchFamily="18" charset="0"/>
                <a:cs typeface="Arial" panose="020B0604020202020204" pitchFamily="34" charset="0"/>
              </a:rPr>
              <a:t>puesta en marcha de la operación en las nuevas instalaciones del Aeropuerto de Pisco</a:t>
            </a:r>
            <a:r>
              <a:rPr lang="es-PE" sz="1200" dirty="0">
                <a:latin typeface="Helvetica Condensed"/>
                <a:ea typeface="Times New Roman" panose="02020603050405020304" pitchFamily="18" charset="0"/>
                <a:cs typeface="Arial" panose="020B0604020202020204" pitchFamily="34" charset="0"/>
              </a:rPr>
              <a:t>. 	</a:t>
            </a:r>
            <a:endParaRPr lang="es-PE"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es-PE" sz="1200" dirty="0">
                <a:latin typeface="Helvetica Condensed"/>
                <a:ea typeface="Times New Roman" panose="02020603050405020304" pitchFamily="18" charset="0"/>
                <a:cs typeface="Arial" panose="020B0604020202020204" pitchFamily="34" charset="0"/>
              </a:rPr>
              <a:t>Inicio de </a:t>
            </a:r>
            <a:r>
              <a:rPr lang="es-PE" sz="1200" dirty="0">
                <a:solidFill>
                  <a:schemeClr val="tx2"/>
                </a:solidFill>
                <a:latin typeface="Helvetica Condensed"/>
                <a:ea typeface="Times New Roman" panose="02020603050405020304" pitchFamily="18" charset="0"/>
                <a:cs typeface="Arial" panose="020B0604020202020204" pitchFamily="34" charset="0"/>
              </a:rPr>
              <a:t>operaciones del sistema de inspección de equipaje de bodega</a:t>
            </a:r>
            <a:r>
              <a:rPr lang="es-PE" sz="1200" dirty="0">
                <a:latin typeface="Helvetica Condensed"/>
                <a:ea typeface="Times New Roman" panose="02020603050405020304" pitchFamily="18" charset="0"/>
                <a:cs typeface="Arial" panose="020B0604020202020204" pitchFamily="34" charset="0"/>
              </a:rPr>
              <a:t> por medio de </a:t>
            </a:r>
            <a:r>
              <a:rPr lang="es-PE" sz="1200" dirty="0">
                <a:solidFill>
                  <a:schemeClr val="tx2"/>
                </a:solidFill>
                <a:latin typeface="Helvetica Condensed"/>
                <a:ea typeface="Times New Roman" panose="02020603050405020304" pitchFamily="18" charset="0"/>
                <a:cs typeface="Arial" panose="020B0604020202020204" pitchFamily="34" charset="0"/>
              </a:rPr>
              <a:t>Máquina de Rayos X para 08 aeropuertos</a:t>
            </a:r>
            <a:r>
              <a:rPr lang="es-PE" sz="1200" dirty="0">
                <a:latin typeface="Helvetica Condensed"/>
                <a:ea typeface="Times New Roman" panose="02020603050405020304" pitchFamily="18" charset="0"/>
                <a:cs typeface="Arial" panose="020B0604020202020204" pitchFamily="34" charset="0"/>
              </a:rPr>
              <a:t>. En los aeropuertos de Iquitos y Chiclayo inició la operación.</a:t>
            </a:r>
            <a:endParaRPr lang="es-PE"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magen 10">
            <a:extLst>
              <a:ext uri="{FF2B5EF4-FFF2-40B4-BE49-F238E27FC236}">
                <a16:creationId xmlns:a16="http://schemas.microsoft.com/office/drawing/2014/main" id="{0A0E287F-D4B5-4291-B3DE-277862656698}"/>
              </a:ext>
            </a:extLst>
          </p:cNvPr>
          <p:cNvPicPr>
            <a:picLocks noChangeAspect="1"/>
          </p:cNvPicPr>
          <p:nvPr/>
        </p:nvPicPr>
        <p:blipFill>
          <a:blip r:embed="rId5"/>
          <a:stretch>
            <a:fillRect/>
          </a:stretch>
        </p:blipFill>
        <p:spPr>
          <a:xfrm>
            <a:off x="3523578" y="1642278"/>
            <a:ext cx="5362240" cy="3326793"/>
          </a:xfrm>
          <a:prstGeom prst="rect">
            <a:avLst/>
          </a:prstGeom>
        </p:spPr>
      </p:pic>
    </p:spTree>
    <p:extLst>
      <p:ext uri="{BB962C8B-B14F-4D97-AF65-F5344CB8AC3E}">
        <p14:creationId xmlns:p14="http://schemas.microsoft.com/office/powerpoint/2010/main" val="2527342728"/>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Agrupar 28"/>
          <p:cNvGrpSpPr/>
          <p:nvPr/>
        </p:nvGrpSpPr>
        <p:grpSpPr>
          <a:xfrm>
            <a:off x="0" y="0"/>
            <a:ext cx="9144000" cy="5143500"/>
            <a:chOff x="0" y="0"/>
            <a:chExt cx="9144000" cy="5143500"/>
          </a:xfrm>
        </p:grpSpPr>
        <p:pic>
          <p:nvPicPr>
            <p:cNvPr id="30" name="Imagen 29" descr="IMG_4885-fondo.jpg"/>
            <p:cNvPicPr>
              <a:picLocks noChangeAspect="1"/>
            </p:cNvPicPr>
            <p:nvPr/>
          </p:nvPicPr>
          <p:blipFill rotWithShape="1">
            <a:blip r:embed="rId2">
              <a:extLst>
                <a:ext uri="{28A0092B-C50C-407E-A947-70E740481C1C}">
                  <a14:useLocalDpi xmlns:a14="http://schemas.microsoft.com/office/drawing/2010/main" val="0"/>
                </a:ext>
              </a:extLst>
            </a:blip>
            <a:srcRect t="13577" r="1055" b="2980"/>
            <a:stretch/>
          </p:blipFill>
          <p:spPr>
            <a:xfrm>
              <a:off x="0" y="0"/>
              <a:ext cx="9144000" cy="5143500"/>
            </a:xfrm>
            <a:prstGeom prst="rect">
              <a:avLst/>
            </a:prstGeom>
          </p:spPr>
        </p:pic>
        <p:sp>
          <p:nvSpPr>
            <p:cNvPr id="31" name="Rectángulo 30"/>
            <p:cNvSpPr/>
            <p:nvPr/>
          </p:nvSpPr>
          <p:spPr>
            <a:xfrm>
              <a:off x="109214" y="103489"/>
              <a:ext cx="8925572" cy="49365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s-ES" dirty="0">
                <a:solidFill>
                  <a:prstClr val="white"/>
                </a:solidFill>
              </a:endParaRPr>
            </a:p>
          </p:txBody>
        </p:sp>
      </p:grpSp>
      <p:pic>
        <p:nvPicPr>
          <p:cNvPr id="28" name="Imagen 27"/>
          <p:cNvPicPr>
            <a:picLocks noChangeAspect="1"/>
          </p:cNvPicPr>
          <p:nvPr/>
        </p:nvPicPr>
        <p:blipFill>
          <a:blip r:embed="rId3"/>
          <a:stretch>
            <a:fillRect/>
          </a:stretch>
        </p:blipFill>
        <p:spPr>
          <a:xfrm>
            <a:off x="403914" y="286008"/>
            <a:ext cx="431292" cy="252984"/>
          </a:xfrm>
          <a:prstGeom prst="rect">
            <a:avLst/>
          </a:prstGeom>
        </p:spPr>
      </p:pic>
      <p:pic>
        <p:nvPicPr>
          <p:cNvPr id="13" name="Imagen 12"/>
          <p:cNvPicPr>
            <a:picLocks noChangeAspect="1"/>
          </p:cNvPicPr>
          <p:nvPr/>
        </p:nvPicPr>
        <p:blipFill>
          <a:blip r:embed="rId4"/>
          <a:stretch>
            <a:fillRect/>
          </a:stretch>
        </p:blipFill>
        <p:spPr>
          <a:xfrm>
            <a:off x="403914" y="4750133"/>
            <a:ext cx="526492" cy="107998"/>
          </a:xfrm>
          <a:prstGeom prst="rect">
            <a:avLst/>
          </a:prstGeom>
        </p:spPr>
      </p:pic>
      <p:cxnSp>
        <p:nvCxnSpPr>
          <p:cNvPr id="18" name="Conector recto 17"/>
          <p:cNvCxnSpPr/>
          <p:nvPr/>
        </p:nvCxnSpPr>
        <p:spPr>
          <a:xfrm>
            <a:off x="403914" y="2859312"/>
            <a:ext cx="2392449"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uadroTexto 16"/>
          <p:cNvSpPr txBox="1"/>
          <p:nvPr/>
        </p:nvSpPr>
        <p:spPr>
          <a:xfrm>
            <a:off x="258182" y="1999497"/>
            <a:ext cx="2812333" cy="363176"/>
          </a:xfrm>
          <a:prstGeom prst="rect">
            <a:avLst/>
          </a:prstGeom>
          <a:noFill/>
        </p:spPr>
        <p:txBody>
          <a:bodyPr wrap="square" rtlCol="0">
            <a:spAutoFit/>
          </a:bodyPr>
          <a:lstStyle/>
          <a:p>
            <a:pPr>
              <a:lnSpc>
                <a:spcPct val="80000"/>
              </a:lnSpc>
              <a:defRPr/>
            </a:pPr>
            <a:r>
              <a:rPr lang="es-PE" sz="2200" b="1" dirty="0">
                <a:cs typeface="Arial" pitchFamily="34" charset="0"/>
              </a:rPr>
              <a:t>1.2. Mantenimiento</a:t>
            </a:r>
            <a:endParaRPr lang="es-ES" sz="2200" b="1" dirty="0">
              <a:solidFill>
                <a:srgbClr val="679633"/>
              </a:solidFill>
              <a:latin typeface="Helvetica Condensed" panose="020B0606020202030204" pitchFamily="34" charset="0"/>
              <a:cs typeface="HelveticaNeueLT Std Hvy Cn"/>
            </a:endParaRPr>
          </a:p>
        </p:txBody>
      </p:sp>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3" name="Rectangle 4"/>
          <p:cNvSpPr>
            <a:spLocks noChangeArrowheads="1"/>
          </p:cNvSpPr>
          <p:nvPr/>
        </p:nvSpPr>
        <p:spPr bwMode="auto">
          <a:xfrm>
            <a:off x="449263" y="2438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PE" altLang="es-PE" sz="1100" b="0" i="1" u="none" strike="noStrike" cap="none" normalizeH="0" baseline="0">
                <a:ln>
                  <a:noFill/>
                </a:ln>
                <a:solidFill>
                  <a:schemeClr val="tx1"/>
                </a:solidFill>
                <a:effectLst/>
                <a:latin typeface="Helvetica Condensed" panose="020B0606020202030204" charset="0"/>
                <a:ea typeface="Times New Roman" panose="02020603050405020304" pitchFamily="18" charset="0"/>
                <a:cs typeface="Arial" panose="020B0604020202020204" pitchFamily="34"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4" name="Rectangle 5"/>
          <p:cNvSpPr>
            <a:spLocks noChangeArrowheads="1"/>
          </p:cNvSpPr>
          <p:nvPr/>
        </p:nvSpPr>
        <p:spPr bwMode="auto">
          <a:xfrm>
            <a:off x="449263" y="48672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5"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6" name="Rectangle 4"/>
          <p:cNvSpPr>
            <a:spLocks noChangeArrowheads="1"/>
          </p:cNvSpPr>
          <p:nvPr/>
        </p:nvSpPr>
        <p:spPr bwMode="auto">
          <a:xfrm>
            <a:off x="449263" y="2400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PE" sz="1100" b="0" i="0" u="none" strike="noStrike" cap="none" normalizeH="0" baseline="0">
                <a:ln>
                  <a:noFill/>
                </a:ln>
                <a:solidFill>
                  <a:schemeClr val="tx1"/>
                </a:solidFill>
                <a:effectLst/>
                <a:latin typeface="Helvetica Condensed" panose="020B0606020202030204"/>
                <a:ea typeface="Times New Roman" panose="02020603050405020304" pitchFamily="18" charset="0"/>
                <a:cs typeface="Arial" panose="020B0604020202020204" pitchFamily="34" charset="0"/>
              </a:rPr>
              <a:t>  </a:t>
            </a:r>
            <a:endParaRPr kumimoji="0" lang="es-MX" altLang="es-PE" sz="1800" b="0" i="0" u="none" strike="noStrike" cap="none" normalizeH="0" baseline="0">
              <a:ln>
                <a:noFill/>
              </a:ln>
              <a:solidFill>
                <a:schemeClr val="tx1"/>
              </a:solidFill>
              <a:effectLst/>
              <a:latin typeface="Arial" panose="020B0604020202020204" pitchFamily="34" charset="0"/>
            </a:endParaRPr>
          </a:p>
        </p:txBody>
      </p:sp>
      <p:sp>
        <p:nvSpPr>
          <p:cNvPr id="7" name="Rectangle 5"/>
          <p:cNvSpPr>
            <a:spLocks noChangeArrowheads="1"/>
          </p:cNvSpPr>
          <p:nvPr/>
        </p:nvSpPr>
        <p:spPr bwMode="auto">
          <a:xfrm>
            <a:off x="449263" y="4333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8"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9" name="Rectangle 4"/>
          <p:cNvSpPr>
            <a:spLocks noChangeArrowheads="1"/>
          </p:cNvSpPr>
          <p:nvPr/>
        </p:nvSpPr>
        <p:spPr bwMode="auto">
          <a:xfrm>
            <a:off x="449263" y="25717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PE" sz="1100" b="1" i="1" u="none" strike="noStrike" cap="none" normalizeH="0" baseline="0">
                <a:ln>
                  <a:noFill/>
                </a:ln>
                <a:solidFill>
                  <a:schemeClr val="tx1"/>
                </a:solidFill>
                <a:effectLst/>
                <a:latin typeface="Helvetica Condensed" panose="020B0606020202030204"/>
                <a:ea typeface="Times New Roman" panose="02020603050405020304" pitchFamily="18" charset="0"/>
                <a:cs typeface="Arial" panose="020B0604020202020204" pitchFamily="34" charset="0"/>
              </a:rPr>
              <a:t> </a:t>
            </a:r>
            <a:r>
              <a:rPr kumimoji="0" lang="es-PE" altLang="es-PE" sz="1200" b="0" i="1" u="none" strike="noStrike" cap="none" normalizeH="0" baseline="0">
                <a:ln>
                  <a:noFill/>
                </a:ln>
                <a:solidFill>
                  <a:schemeClr val="tx1"/>
                </a:solidFill>
                <a:effectLst/>
                <a:latin typeface="Univers"/>
                <a:ea typeface="Times New Roman" panose="02020603050405020304" pitchFamily="18" charset="0"/>
                <a:cs typeface="Arial" panose="020B0604020202020204" pitchFamily="34"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4" name="Rectangle 4"/>
          <p:cNvSpPr>
            <a:spLocks noChangeArrowheads="1"/>
          </p:cNvSpPr>
          <p:nvPr/>
        </p:nvSpPr>
        <p:spPr bwMode="auto">
          <a:xfrm>
            <a:off x="449263" y="31432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0"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15" name="Rectangle 4"/>
          <p:cNvSpPr>
            <a:spLocks noChangeArrowheads="1"/>
          </p:cNvSpPr>
          <p:nvPr/>
        </p:nvSpPr>
        <p:spPr bwMode="auto">
          <a:xfrm>
            <a:off x="0" y="3362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1" i="1" u="none" strike="noStrike" cap="none" normalizeH="0" baseline="0">
                <a:ln>
                  <a:noFill/>
                </a:ln>
                <a:solidFill>
                  <a:schemeClr val="tx1"/>
                </a:solidFill>
                <a:effectLst/>
                <a:latin typeface="Helvetica Condensed" panose="020B0606020202030204"/>
                <a:ea typeface="Calibri" panose="020F0502020204030204" pitchFamily="34" charset="0"/>
                <a:cs typeface="Arial" panose="020B0604020202020204" pitchFamily="34"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2" name="Rectángulo 11"/>
          <p:cNvSpPr/>
          <p:nvPr/>
        </p:nvSpPr>
        <p:spPr>
          <a:xfrm>
            <a:off x="2735263" y="227145"/>
            <a:ext cx="6079964" cy="307777"/>
          </a:xfrm>
          <a:prstGeom prst="rect">
            <a:avLst/>
          </a:prstGeom>
        </p:spPr>
        <p:txBody>
          <a:bodyPr wrap="square">
            <a:spAutoFit/>
          </a:bodyPr>
          <a:lstStyle/>
          <a:p>
            <a:pPr lvl="0" algn="ctr">
              <a:spcAft>
                <a:spcPts val="0"/>
              </a:spcAft>
            </a:pPr>
            <a:r>
              <a:rPr lang="es-ES" sz="1400" b="1" dirty="0">
                <a:solidFill>
                  <a:srgbClr val="000000"/>
                </a:solidFill>
                <a:latin typeface="Helvetica Condensed"/>
                <a:ea typeface="Times New Roman" panose="02020603050405020304" pitchFamily="18" charset="0"/>
                <a:cs typeface="Arial" panose="020B0604020202020204" pitchFamily="34" charset="0"/>
              </a:rPr>
              <a:t>Mantenimiento Preventivo Rutinario (MPR)</a:t>
            </a:r>
            <a:endParaRPr lang="es-PE" sz="1400" dirty="0">
              <a:effectLst/>
              <a:latin typeface="Times New Roman" panose="02020603050405020304" pitchFamily="18" charset="0"/>
              <a:ea typeface="Times New Roman" panose="02020603050405020304" pitchFamily="18" charset="0"/>
            </a:endParaRPr>
          </a:p>
        </p:txBody>
      </p:sp>
      <p:sp>
        <p:nvSpPr>
          <p:cNvPr id="19" name="Rectangle 4"/>
          <p:cNvSpPr>
            <a:spLocks noChangeArrowheads="1"/>
          </p:cNvSpPr>
          <p:nvPr/>
        </p:nvSpPr>
        <p:spPr bwMode="auto">
          <a:xfrm>
            <a:off x="0" y="22574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21" name="Rectangle 8"/>
          <p:cNvSpPr>
            <a:spLocks noChangeArrowheads="1"/>
          </p:cNvSpPr>
          <p:nvPr/>
        </p:nvSpPr>
        <p:spPr bwMode="auto">
          <a:xfrm>
            <a:off x="212725" y="22574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22" name="Rectangle 9"/>
          <p:cNvSpPr>
            <a:spLocks noChangeArrowheads="1"/>
          </p:cNvSpPr>
          <p:nvPr/>
        </p:nvSpPr>
        <p:spPr bwMode="auto">
          <a:xfrm>
            <a:off x="212725" y="40576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33" name="Subtítulo 1"/>
          <p:cNvSpPr txBox="1">
            <a:spLocks/>
          </p:cNvSpPr>
          <p:nvPr/>
        </p:nvSpPr>
        <p:spPr>
          <a:xfrm>
            <a:off x="373009" y="3108358"/>
            <a:ext cx="2299802" cy="942070"/>
          </a:xfrm>
          <a:prstGeom prst="rect">
            <a:avLst/>
          </a:prstGeom>
        </p:spPr>
        <p:txBody>
          <a:bodyPr/>
          <a:lstStyle>
            <a:lvl1pPr marL="0" indent="0" algn="l" defTabSz="457200" rtl="0" eaLnBrk="1" latinLnBrk="0" hangingPunct="1">
              <a:spcBef>
                <a:spcPct val="20000"/>
              </a:spcBef>
              <a:buFontTx/>
              <a:buNone/>
              <a:defRPr sz="1200" kern="1200" baseline="0">
                <a:solidFill>
                  <a:schemeClr val="tx1"/>
                </a:solidFill>
                <a:latin typeface="HelveticaNeueLT Std Lt Cn"/>
                <a:ea typeface="+mn-ea"/>
                <a:cs typeface="+mn-cs"/>
              </a:defRPr>
            </a:lvl1pPr>
            <a:lvl2pPr marL="457200" indent="0" algn="ctr" defTabSz="457200" rtl="0" eaLnBrk="1" latinLnBrk="0" hangingPunct="1">
              <a:spcBef>
                <a:spcPct val="20000"/>
              </a:spcBef>
              <a:buFontTx/>
              <a:buNone/>
              <a:defRPr sz="12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Tx/>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Tx/>
              <a:buNone/>
              <a:defRPr sz="12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Tx/>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just" defTabSz="457200" rtl="0" eaLnBrk="1" fontAlgn="auto" latinLnBrk="0" hangingPunct="1">
              <a:lnSpc>
                <a:spcPct val="100000"/>
              </a:lnSpc>
              <a:spcBef>
                <a:spcPct val="20000"/>
              </a:spcBef>
              <a:spcAft>
                <a:spcPts val="0"/>
              </a:spcAft>
              <a:buClrTx/>
              <a:buSzTx/>
              <a:buFontTx/>
              <a:buNone/>
              <a:tabLst/>
              <a:defRPr/>
            </a:pPr>
            <a:r>
              <a:rPr kumimoji="0" lang="es-PE" sz="1100" b="0" i="0" u="none" strike="noStrike" kern="1200" cap="none" spc="0" normalizeH="0" baseline="0" noProof="0" dirty="0">
                <a:ln>
                  <a:noFill/>
                </a:ln>
                <a:solidFill>
                  <a:sysClr val="windowText" lastClr="000000"/>
                </a:solidFill>
                <a:effectLst/>
                <a:uLnTx/>
                <a:uFillTx/>
                <a:latin typeface="Helvetica Condensed" panose="020B0606020202030204"/>
              </a:rPr>
              <a:t>Durante el año 2017, se han realizado</a:t>
            </a:r>
            <a:r>
              <a:rPr kumimoji="0" lang="es-PE" sz="1100" b="0" i="0" u="none" strike="noStrike" kern="1200" cap="none" spc="0" normalizeH="0" noProof="0" dirty="0">
                <a:ln>
                  <a:noFill/>
                </a:ln>
                <a:solidFill>
                  <a:sysClr val="windowText" lastClr="000000"/>
                </a:solidFill>
                <a:effectLst/>
                <a:uLnTx/>
                <a:uFillTx/>
                <a:latin typeface="Helvetica Condensed" panose="020B0606020202030204"/>
              </a:rPr>
              <a:t> actividades de </a:t>
            </a:r>
            <a:r>
              <a:rPr kumimoji="0" lang="es-PE" sz="1100" b="0" i="0" u="none" strike="noStrike" kern="1200" cap="none" spc="0" normalizeH="0" noProof="0" dirty="0">
                <a:ln>
                  <a:noFill/>
                </a:ln>
                <a:solidFill>
                  <a:schemeClr val="tx2"/>
                </a:solidFill>
                <a:effectLst/>
                <a:uLnTx/>
                <a:uFillTx/>
                <a:latin typeface="Helvetica Condensed" panose="020B0606020202030204"/>
              </a:rPr>
              <a:t>Mantenimiento Rutinario</a:t>
            </a:r>
            <a:r>
              <a:rPr kumimoji="0" lang="es-PE" sz="1100" b="0" i="0" u="none" strike="noStrike" kern="1200" cap="none" spc="0" normalizeH="0" noProof="0" dirty="0">
                <a:ln>
                  <a:noFill/>
                </a:ln>
                <a:solidFill>
                  <a:sysClr val="windowText" lastClr="000000"/>
                </a:solidFill>
                <a:effectLst/>
                <a:uLnTx/>
                <a:uFillTx/>
                <a:latin typeface="Helvetica Condensed" panose="020B0606020202030204"/>
              </a:rPr>
              <a:t> en nuestras distintas sedes aeroportuarias.</a:t>
            </a:r>
            <a:endParaRPr kumimoji="0" lang="es-PE" sz="1100" b="0" i="0" u="none" strike="noStrike" kern="1200" cap="none" spc="0" normalizeH="0" baseline="0" noProof="0" dirty="0">
              <a:ln>
                <a:noFill/>
              </a:ln>
              <a:solidFill>
                <a:sysClr val="windowText" lastClr="000000"/>
              </a:solidFill>
              <a:effectLst/>
              <a:uLnTx/>
              <a:uFillTx/>
              <a:latin typeface="Helvetica Condensed" panose="020B0606020202030204"/>
            </a:endParaRPr>
          </a:p>
        </p:txBody>
      </p:sp>
      <p:pic>
        <p:nvPicPr>
          <p:cNvPr id="42" name="Imagen 41">
            <a:extLst>
              <a:ext uri="{FF2B5EF4-FFF2-40B4-BE49-F238E27FC236}">
                <a16:creationId xmlns:a16="http://schemas.microsoft.com/office/drawing/2014/main" id="{9781B6C9-B3D4-4F0D-BDEF-6362C74F3332}"/>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2782025" y="649222"/>
            <a:ext cx="1873779" cy="1254401"/>
          </a:xfrm>
          <a:prstGeom prst="rect">
            <a:avLst/>
          </a:prstGeom>
          <a:ln w="12700">
            <a:solidFill>
              <a:sysClr val="windowText" lastClr="000000"/>
            </a:solidFill>
          </a:ln>
        </p:spPr>
      </p:pic>
      <p:pic>
        <p:nvPicPr>
          <p:cNvPr id="44" name="Imagen 43">
            <a:extLst>
              <a:ext uri="{FF2B5EF4-FFF2-40B4-BE49-F238E27FC236}">
                <a16:creationId xmlns:a16="http://schemas.microsoft.com/office/drawing/2014/main" id="{3D4F223F-16A3-49C5-990D-86644DD71503}"/>
              </a:ext>
            </a:extLst>
          </p:cNvPr>
          <p:cNvPicPr/>
          <p:nvPr/>
        </p:nvPicPr>
        <p:blipFill>
          <a:blip r:embed="rId6">
            <a:extLst>
              <a:ext uri="{28A0092B-C50C-407E-A947-70E740481C1C}">
                <a14:useLocalDpi xmlns:a14="http://schemas.microsoft.com/office/drawing/2010/main" val="0"/>
              </a:ext>
            </a:extLst>
          </a:blip>
          <a:stretch>
            <a:fillRect/>
          </a:stretch>
        </p:blipFill>
        <p:spPr>
          <a:xfrm>
            <a:off x="4765018" y="638411"/>
            <a:ext cx="1873779" cy="1277637"/>
          </a:xfrm>
          <a:prstGeom prst="rect">
            <a:avLst/>
          </a:prstGeom>
          <a:ln w="12700">
            <a:solidFill>
              <a:schemeClr val="tx1"/>
            </a:solidFill>
          </a:ln>
        </p:spPr>
      </p:pic>
      <p:pic>
        <p:nvPicPr>
          <p:cNvPr id="45" name="Imagen 44">
            <a:extLst>
              <a:ext uri="{FF2B5EF4-FFF2-40B4-BE49-F238E27FC236}">
                <a16:creationId xmlns:a16="http://schemas.microsoft.com/office/drawing/2014/main" id="{F209C5E5-44AD-4026-BC50-DCBDDA1B4032}"/>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6774217" y="644483"/>
            <a:ext cx="2025807" cy="1255991"/>
          </a:xfrm>
          <a:prstGeom prst="rect">
            <a:avLst/>
          </a:prstGeom>
          <a:ln w="12700">
            <a:solidFill>
              <a:schemeClr val="tx1"/>
            </a:solidFill>
          </a:ln>
        </p:spPr>
      </p:pic>
      <p:pic>
        <p:nvPicPr>
          <p:cNvPr id="46" name="Imagen 45">
            <a:extLst>
              <a:ext uri="{FF2B5EF4-FFF2-40B4-BE49-F238E27FC236}">
                <a16:creationId xmlns:a16="http://schemas.microsoft.com/office/drawing/2014/main" id="{68FC6E3C-5931-4D5B-82CC-377E5515827D}"/>
              </a:ext>
            </a:extLst>
          </p:cNvPr>
          <p:cNvPicPr/>
          <p:nvPr/>
        </p:nvPicPr>
        <p:blipFill>
          <a:blip r:embed="rId8">
            <a:extLst>
              <a:ext uri="{28A0092B-C50C-407E-A947-70E740481C1C}">
                <a14:useLocalDpi xmlns:a14="http://schemas.microsoft.com/office/drawing/2010/main" val="0"/>
              </a:ext>
            </a:extLst>
          </a:blip>
          <a:stretch>
            <a:fillRect/>
          </a:stretch>
        </p:blipFill>
        <p:spPr>
          <a:xfrm>
            <a:off x="2796363" y="2086773"/>
            <a:ext cx="1859441" cy="1275551"/>
          </a:xfrm>
          <a:prstGeom prst="rect">
            <a:avLst/>
          </a:prstGeom>
          <a:ln w="12700">
            <a:solidFill>
              <a:schemeClr val="tx1"/>
            </a:solidFill>
          </a:ln>
        </p:spPr>
      </p:pic>
      <p:pic>
        <p:nvPicPr>
          <p:cNvPr id="47" name="Imagen 46">
            <a:extLst>
              <a:ext uri="{FF2B5EF4-FFF2-40B4-BE49-F238E27FC236}">
                <a16:creationId xmlns:a16="http://schemas.microsoft.com/office/drawing/2014/main" id="{8A0DB6E4-78E0-485B-AC2A-353774631009}"/>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4765018" y="2063759"/>
            <a:ext cx="1873779" cy="1277638"/>
          </a:xfrm>
          <a:prstGeom prst="rect">
            <a:avLst/>
          </a:prstGeom>
          <a:ln w="12700">
            <a:solidFill>
              <a:schemeClr val="tx1"/>
            </a:solidFill>
          </a:ln>
        </p:spPr>
      </p:pic>
      <p:pic>
        <p:nvPicPr>
          <p:cNvPr id="48" name="Imagen 47">
            <a:extLst>
              <a:ext uri="{FF2B5EF4-FFF2-40B4-BE49-F238E27FC236}">
                <a16:creationId xmlns:a16="http://schemas.microsoft.com/office/drawing/2014/main" id="{5074DCC2-482F-4FD7-B408-794F3608BAC0}"/>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6789420" y="2053281"/>
            <a:ext cx="2025807" cy="1288116"/>
          </a:xfrm>
          <a:prstGeom prst="rect">
            <a:avLst/>
          </a:prstGeom>
          <a:noFill/>
          <a:ln w="12700">
            <a:solidFill>
              <a:sysClr val="windowText" lastClr="000000"/>
            </a:solidFill>
            <a:miter lim="800000"/>
            <a:headEnd/>
            <a:tailEnd/>
          </a:ln>
        </p:spPr>
      </p:pic>
      <p:pic>
        <p:nvPicPr>
          <p:cNvPr id="49" name="Imagen 48">
            <a:extLst>
              <a:ext uri="{FF2B5EF4-FFF2-40B4-BE49-F238E27FC236}">
                <a16:creationId xmlns:a16="http://schemas.microsoft.com/office/drawing/2014/main" id="{457ACEEC-C9D0-4CFC-A06D-34518E628AB7}"/>
              </a:ext>
            </a:extLst>
          </p:cNvPr>
          <p:cNvPicPr/>
          <p:nvPr/>
        </p:nvPicPr>
        <p:blipFill>
          <a:blip r:embed="rId11">
            <a:extLst>
              <a:ext uri="{28A0092B-C50C-407E-A947-70E740481C1C}">
                <a14:useLocalDpi xmlns:a14="http://schemas.microsoft.com/office/drawing/2010/main" val="0"/>
              </a:ext>
            </a:extLst>
          </a:blip>
          <a:stretch>
            <a:fillRect/>
          </a:stretch>
        </p:blipFill>
        <p:spPr>
          <a:xfrm>
            <a:off x="2840741" y="3543559"/>
            <a:ext cx="1815064" cy="1372796"/>
          </a:xfrm>
          <a:prstGeom prst="rect">
            <a:avLst/>
          </a:prstGeom>
          <a:noFill/>
          <a:ln w="12700">
            <a:solidFill>
              <a:sysClr val="windowText" lastClr="000000"/>
            </a:solidFill>
            <a:miter lim="800000"/>
            <a:headEnd/>
            <a:tailEnd/>
          </a:ln>
        </p:spPr>
      </p:pic>
      <p:pic>
        <p:nvPicPr>
          <p:cNvPr id="50" name="Imagen 49">
            <a:extLst>
              <a:ext uri="{FF2B5EF4-FFF2-40B4-BE49-F238E27FC236}">
                <a16:creationId xmlns:a16="http://schemas.microsoft.com/office/drawing/2014/main" id="{04487B72-5F79-4904-9FB4-FDB7B63E304D}"/>
              </a:ext>
            </a:extLst>
          </p:cNvPr>
          <p:cNvPicPr/>
          <p:nvPr/>
        </p:nvPicPr>
        <p:blipFill>
          <a:blip r:embed="rId12" cstate="print">
            <a:extLst>
              <a:ext uri="{28A0092B-C50C-407E-A947-70E740481C1C}">
                <a14:useLocalDpi xmlns:a14="http://schemas.microsoft.com/office/drawing/2010/main" val="0"/>
              </a:ext>
            </a:extLst>
          </a:blip>
          <a:stretch>
            <a:fillRect/>
          </a:stretch>
        </p:blipFill>
        <p:spPr>
          <a:xfrm>
            <a:off x="4765018" y="3536614"/>
            <a:ext cx="1873779" cy="1379741"/>
          </a:xfrm>
          <a:prstGeom prst="rect">
            <a:avLst/>
          </a:prstGeom>
          <a:noFill/>
          <a:ln w="12700">
            <a:solidFill>
              <a:sysClr val="windowText" lastClr="000000"/>
            </a:solidFill>
            <a:miter lim="800000"/>
            <a:headEnd/>
            <a:tailEnd/>
          </a:ln>
        </p:spPr>
      </p:pic>
      <p:pic>
        <p:nvPicPr>
          <p:cNvPr id="51" name="Imagen 50">
            <a:extLst>
              <a:ext uri="{FF2B5EF4-FFF2-40B4-BE49-F238E27FC236}">
                <a16:creationId xmlns:a16="http://schemas.microsoft.com/office/drawing/2014/main" id="{7DD3478F-E718-442B-AA47-2DC22040731A}"/>
              </a:ext>
            </a:extLst>
          </p:cNvPr>
          <p:cNvPicPr/>
          <p:nvPr/>
        </p:nvPicPr>
        <p:blipFill>
          <a:blip r:embed="rId13" cstate="print">
            <a:extLst>
              <a:ext uri="{28A0092B-C50C-407E-A947-70E740481C1C}">
                <a14:useLocalDpi xmlns:a14="http://schemas.microsoft.com/office/drawing/2010/main" val="0"/>
              </a:ext>
            </a:extLst>
          </a:blip>
          <a:stretch>
            <a:fillRect/>
          </a:stretch>
        </p:blipFill>
        <p:spPr>
          <a:xfrm>
            <a:off x="6774217" y="3543560"/>
            <a:ext cx="2025807" cy="1379742"/>
          </a:xfrm>
          <a:prstGeom prst="rect">
            <a:avLst/>
          </a:prstGeom>
          <a:noFill/>
          <a:ln w="12700">
            <a:solidFill>
              <a:sysClr val="windowText" lastClr="000000"/>
            </a:solidFill>
            <a:miter lim="800000"/>
            <a:headEnd/>
            <a:tailEnd/>
          </a:ln>
        </p:spPr>
      </p:pic>
    </p:spTree>
    <p:extLst>
      <p:ext uri="{BB962C8B-B14F-4D97-AF65-F5344CB8AC3E}">
        <p14:creationId xmlns:p14="http://schemas.microsoft.com/office/powerpoint/2010/main" val="2923219118"/>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Agrupar 28"/>
          <p:cNvGrpSpPr/>
          <p:nvPr/>
        </p:nvGrpSpPr>
        <p:grpSpPr>
          <a:xfrm>
            <a:off x="7937" y="4209"/>
            <a:ext cx="9144000" cy="5143500"/>
            <a:chOff x="0" y="0"/>
            <a:chExt cx="9144000" cy="5143500"/>
          </a:xfrm>
        </p:grpSpPr>
        <p:pic>
          <p:nvPicPr>
            <p:cNvPr id="30" name="Imagen 29" descr="IMG_4885-fondo.jpg"/>
            <p:cNvPicPr>
              <a:picLocks noChangeAspect="1"/>
            </p:cNvPicPr>
            <p:nvPr/>
          </p:nvPicPr>
          <p:blipFill rotWithShape="1">
            <a:blip r:embed="rId2">
              <a:extLst>
                <a:ext uri="{28A0092B-C50C-407E-A947-70E740481C1C}">
                  <a14:useLocalDpi xmlns:a14="http://schemas.microsoft.com/office/drawing/2010/main" val="0"/>
                </a:ext>
              </a:extLst>
            </a:blip>
            <a:srcRect t="13577" r="1055" b="2980"/>
            <a:stretch/>
          </p:blipFill>
          <p:spPr>
            <a:xfrm>
              <a:off x="0" y="0"/>
              <a:ext cx="9144000" cy="5143500"/>
            </a:xfrm>
            <a:prstGeom prst="rect">
              <a:avLst/>
            </a:prstGeom>
          </p:spPr>
        </p:pic>
        <p:sp>
          <p:nvSpPr>
            <p:cNvPr id="31" name="Rectángulo 30"/>
            <p:cNvSpPr/>
            <p:nvPr/>
          </p:nvSpPr>
          <p:spPr>
            <a:xfrm>
              <a:off x="109214" y="103489"/>
              <a:ext cx="8925572" cy="49365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s-ES" dirty="0">
                <a:solidFill>
                  <a:prstClr val="white"/>
                </a:solidFill>
              </a:endParaRPr>
            </a:p>
          </p:txBody>
        </p:sp>
      </p:grpSp>
      <p:pic>
        <p:nvPicPr>
          <p:cNvPr id="28" name="Imagen 27"/>
          <p:cNvPicPr>
            <a:picLocks noChangeAspect="1"/>
          </p:cNvPicPr>
          <p:nvPr/>
        </p:nvPicPr>
        <p:blipFill>
          <a:blip r:embed="rId3"/>
          <a:stretch>
            <a:fillRect/>
          </a:stretch>
        </p:blipFill>
        <p:spPr>
          <a:xfrm>
            <a:off x="403914" y="286008"/>
            <a:ext cx="431292" cy="252984"/>
          </a:xfrm>
          <a:prstGeom prst="rect">
            <a:avLst/>
          </a:prstGeom>
        </p:spPr>
      </p:pic>
      <p:pic>
        <p:nvPicPr>
          <p:cNvPr id="13" name="Imagen 12"/>
          <p:cNvPicPr>
            <a:picLocks noChangeAspect="1"/>
          </p:cNvPicPr>
          <p:nvPr/>
        </p:nvPicPr>
        <p:blipFill>
          <a:blip r:embed="rId4"/>
          <a:stretch>
            <a:fillRect/>
          </a:stretch>
        </p:blipFill>
        <p:spPr>
          <a:xfrm>
            <a:off x="403914" y="4750133"/>
            <a:ext cx="526492" cy="107998"/>
          </a:xfrm>
          <a:prstGeom prst="rect">
            <a:avLst/>
          </a:prstGeom>
        </p:spPr>
      </p:pic>
      <p:cxnSp>
        <p:nvCxnSpPr>
          <p:cNvPr id="18" name="Conector recto 17"/>
          <p:cNvCxnSpPr/>
          <p:nvPr/>
        </p:nvCxnSpPr>
        <p:spPr>
          <a:xfrm>
            <a:off x="403914" y="2859312"/>
            <a:ext cx="2392449"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uadroTexto 16"/>
          <p:cNvSpPr txBox="1"/>
          <p:nvPr/>
        </p:nvSpPr>
        <p:spPr>
          <a:xfrm>
            <a:off x="258182" y="1999497"/>
            <a:ext cx="2812333" cy="363176"/>
          </a:xfrm>
          <a:prstGeom prst="rect">
            <a:avLst/>
          </a:prstGeom>
          <a:noFill/>
        </p:spPr>
        <p:txBody>
          <a:bodyPr wrap="square" rtlCol="0">
            <a:spAutoFit/>
          </a:bodyPr>
          <a:lstStyle/>
          <a:p>
            <a:pPr>
              <a:lnSpc>
                <a:spcPct val="80000"/>
              </a:lnSpc>
              <a:defRPr/>
            </a:pPr>
            <a:r>
              <a:rPr lang="es-PE" sz="2200" b="1" dirty="0">
                <a:cs typeface="Arial" pitchFamily="34" charset="0"/>
              </a:rPr>
              <a:t>1.2. Mantenimiento</a:t>
            </a:r>
            <a:endParaRPr lang="es-ES" sz="2200" b="1" dirty="0">
              <a:solidFill>
                <a:srgbClr val="679633"/>
              </a:solidFill>
              <a:latin typeface="Helvetica Condensed" panose="020B0606020202030204" pitchFamily="34" charset="0"/>
              <a:cs typeface="HelveticaNeueLT Std Hvy Cn"/>
            </a:endParaRPr>
          </a:p>
        </p:txBody>
      </p:sp>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3" name="Rectangle 4"/>
          <p:cNvSpPr>
            <a:spLocks noChangeArrowheads="1"/>
          </p:cNvSpPr>
          <p:nvPr/>
        </p:nvSpPr>
        <p:spPr bwMode="auto">
          <a:xfrm>
            <a:off x="449263" y="2438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PE" altLang="es-PE" sz="1100" b="0" i="1" u="none" strike="noStrike" cap="none" normalizeH="0" baseline="0">
                <a:ln>
                  <a:noFill/>
                </a:ln>
                <a:solidFill>
                  <a:schemeClr val="tx1"/>
                </a:solidFill>
                <a:effectLst/>
                <a:latin typeface="Helvetica Condensed" panose="020B0606020202030204" charset="0"/>
                <a:ea typeface="Times New Roman" panose="02020603050405020304" pitchFamily="18" charset="0"/>
                <a:cs typeface="Arial" panose="020B0604020202020204" pitchFamily="34"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4" name="Rectangle 5"/>
          <p:cNvSpPr>
            <a:spLocks noChangeArrowheads="1"/>
          </p:cNvSpPr>
          <p:nvPr/>
        </p:nvSpPr>
        <p:spPr bwMode="auto">
          <a:xfrm>
            <a:off x="449263" y="48672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5"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6" name="Rectangle 4"/>
          <p:cNvSpPr>
            <a:spLocks noChangeArrowheads="1"/>
          </p:cNvSpPr>
          <p:nvPr/>
        </p:nvSpPr>
        <p:spPr bwMode="auto">
          <a:xfrm>
            <a:off x="449263" y="2400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PE" sz="1100" b="0" i="0" u="none" strike="noStrike" cap="none" normalizeH="0" baseline="0">
                <a:ln>
                  <a:noFill/>
                </a:ln>
                <a:solidFill>
                  <a:schemeClr val="tx1"/>
                </a:solidFill>
                <a:effectLst/>
                <a:latin typeface="Helvetica Condensed" panose="020B0606020202030204"/>
                <a:ea typeface="Times New Roman" panose="02020603050405020304" pitchFamily="18" charset="0"/>
                <a:cs typeface="Arial" panose="020B0604020202020204" pitchFamily="34" charset="0"/>
              </a:rPr>
              <a:t>  </a:t>
            </a:r>
            <a:endParaRPr kumimoji="0" lang="es-MX" altLang="es-PE" sz="1800" b="0" i="0" u="none" strike="noStrike" cap="none" normalizeH="0" baseline="0">
              <a:ln>
                <a:noFill/>
              </a:ln>
              <a:solidFill>
                <a:schemeClr val="tx1"/>
              </a:solidFill>
              <a:effectLst/>
              <a:latin typeface="Arial" panose="020B0604020202020204" pitchFamily="34" charset="0"/>
            </a:endParaRPr>
          </a:p>
        </p:txBody>
      </p:sp>
      <p:sp>
        <p:nvSpPr>
          <p:cNvPr id="7" name="Rectangle 5"/>
          <p:cNvSpPr>
            <a:spLocks noChangeArrowheads="1"/>
          </p:cNvSpPr>
          <p:nvPr/>
        </p:nvSpPr>
        <p:spPr bwMode="auto">
          <a:xfrm>
            <a:off x="449263" y="4333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8"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9" name="Rectangle 4"/>
          <p:cNvSpPr>
            <a:spLocks noChangeArrowheads="1"/>
          </p:cNvSpPr>
          <p:nvPr/>
        </p:nvSpPr>
        <p:spPr bwMode="auto">
          <a:xfrm>
            <a:off x="449263" y="25717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PE" sz="1100" b="1" i="1" u="none" strike="noStrike" cap="none" normalizeH="0" baseline="0">
                <a:ln>
                  <a:noFill/>
                </a:ln>
                <a:solidFill>
                  <a:schemeClr val="tx1"/>
                </a:solidFill>
                <a:effectLst/>
                <a:latin typeface="Helvetica Condensed" panose="020B0606020202030204"/>
                <a:ea typeface="Times New Roman" panose="02020603050405020304" pitchFamily="18" charset="0"/>
                <a:cs typeface="Arial" panose="020B0604020202020204" pitchFamily="34" charset="0"/>
              </a:rPr>
              <a:t> </a:t>
            </a:r>
            <a:r>
              <a:rPr kumimoji="0" lang="es-PE" altLang="es-PE" sz="1200" b="0" i="1" u="none" strike="noStrike" cap="none" normalizeH="0" baseline="0">
                <a:ln>
                  <a:noFill/>
                </a:ln>
                <a:solidFill>
                  <a:schemeClr val="tx1"/>
                </a:solidFill>
                <a:effectLst/>
                <a:latin typeface="Univers"/>
                <a:ea typeface="Times New Roman" panose="02020603050405020304" pitchFamily="18" charset="0"/>
                <a:cs typeface="Arial" panose="020B0604020202020204" pitchFamily="34"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4" name="Rectangle 4"/>
          <p:cNvSpPr>
            <a:spLocks noChangeArrowheads="1"/>
          </p:cNvSpPr>
          <p:nvPr/>
        </p:nvSpPr>
        <p:spPr bwMode="auto">
          <a:xfrm>
            <a:off x="449263" y="31432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endParaRPr kumimoji="0" lang="es-PE" altLang="es-PE" sz="1800" b="0" i="0" u="none" strike="noStrike" cap="none" normalizeH="0" baseline="0" dirty="0">
              <a:ln>
                <a:noFill/>
              </a:ln>
              <a:solidFill>
                <a:schemeClr val="tx1"/>
              </a:solidFill>
              <a:effectLst/>
              <a:latin typeface="Arial" panose="020B0604020202020204" pitchFamily="34" charset="0"/>
            </a:endParaRPr>
          </a:p>
        </p:txBody>
      </p:sp>
      <p:sp>
        <p:nvSpPr>
          <p:cNvPr id="10"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15" name="Rectangle 4"/>
          <p:cNvSpPr>
            <a:spLocks noChangeArrowheads="1"/>
          </p:cNvSpPr>
          <p:nvPr/>
        </p:nvSpPr>
        <p:spPr bwMode="auto">
          <a:xfrm>
            <a:off x="0" y="3362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1" i="1" u="none" strike="noStrike" cap="none" normalizeH="0" baseline="0">
                <a:ln>
                  <a:noFill/>
                </a:ln>
                <a:solidFill>
                  <a:schemeClr val="tx1"/>
                </a:solidFill>
                <a:effectLst/>
                <a:latin typeface="Helvetica Condensed" panose="020B0606020202030204"/>
                <a:ea typeface="Calibri" panose="020F0502020204030204" pitchFamily="34" charset="0"/>
                <a:cs typeface="Arial" panose="020B0604020202020204" pitchFamily="34"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2" name="Rectángulo 11"/>
          <p:cNvSpPr/>
          <p:nvPr/>
        </p:nvSpPr>
        <p:spPr>
          <a:xfrm>
            <a:off x="2735263" y="227145"/>
            <a:ext cx="6079964" cy="307777"/>
          </a:xfrm>
          <a:prstGeom prst="rect">
            <a:avLst/>
          </a:prstGeom>
        </p:spPr>
        <p:txBody>
          <a:bodyPr wrap="square">
            <a:spAutoFit/>
          </a:bodyPr>
          <a:lstStyle/>
          <a:p>
            <a:pPr lvl="0" algn="ctr">
              <a:spcAft>
                <a:spcPts val="0"/>
              </a:spcAft>
            </a:pPr>
            <a:r>
              <a:rPr lang="es-ES" sz="1400" b="1" dirty="0">
                <a:solidFill>
                  <a:srgbClr val="000000"/>
                </a:solidFill>
                <a:latin typeface="Helvetica Condensed"/>
                <a:ea typeface="Times New Roman" panose="02020603050405020304" pitchFamily="18" charset="0"/>
                <a:cs typeface="Arial" panose="020B0604020202020204" pitchFamily="34" charset="0"/>
              </a:rPr>
              <a:t>Mantenimiento Preventivo Rutinario (MPR)</a:t>
            </a:r>
            <a:endParaRPr lang="es-PE" sz="1400" dirty="0">
              <a:effectLst/>
              <a:latin typeface="Times New Roman" panose="02020603050405020304" pitchFamily="18" charset="0"/>
              <a:ea typeface="Times New Roman" panose="02020603050405020304" pitchFamily="18" charset="0"/>
            </a:endParaRPr>
          </a:p>
        </p:txBody>
      </p:sp>
      <p:sp>
        <p:nvSpPr>
          <p:cNvPr id="19" name="Rectangle 4"/>
          <p:cNvSpPr>
            <a:spLocks noChangeArrowheads="1"/>
          </p:cNvSpPr>
          <p:nvPr/>
        </p:nvSpPr>
        <p:spPr bwMode="auto">
          <a:xfrm>
            <a:off x="0" y="22574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21" name="Rectangle 8"/>
          <p:cNvSpPr>
            <a:spLocks noChangeArrowheads="1"/>
          </p:cNvSpPr>
          <p:nvPr/>
        </p:nvSpPr>
        <p:spPr bwMode="auto">
          <a:xfrm>
            <a:off x="212725" y="22574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22" name="Rectangle 9"/>
          <p:cNvSpPr>
            <a:spLocks noChangeArrowheads="1"/>
          </p:cNvSpPr>
          <p:nvPr/>
        </p:nvSpPr>
        <p:spPr bwMode="auto">
          <a:xfrm>
            <a:off x="212725" y="40576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23" name="Rectangle 4"/>
          <p:cNvSpPr>
            <a:spLocks noChangeArrowheads="1"/>
          </p:cNvSpPr>
          <p:nvPr/>
        </p:nvSpPr>
        <p:spPr bwMode="auto">
          <a:xfrm>
            <a:off x="152400" y="24098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212725" algn="l"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25" name="Rectangle 8"/>
          <p:cNvSpPr>
            <a:spLocks noChangeArrowheads="1"/>
          </p:cNvSpPr>
          <p:nvPr/>
        </p:nvSpPr>
        <p:spPr bwMode="auto">
          <a:xfrm>
            <a:off x="304800" y="2562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212725" algn="ctr"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38" name="Subtítulo 1"/>
          <p:cNvSpPr txBox="1">
            <a:spLocks/>
          </p:cNvSpPr>
          <p:nvPr/>
        </p:nvSpPr>
        <p:spPr>
          <a:xfrm>
            <a:off x="331913" y="3108358"/>
            <a:ext cx="2299802" cy="942070"/>
          </a:xfrm>
          <a:prstGeom prst="rect">
            <a:avLst/>
          </a:prstGeom>
        </p:spPr>
        <p:txBody>
          <a:bodyPr/>
          <a:lstStyle>
            <a:lvl1pPr marL="0" indent="0" algn="l" defTabSz="457200" rtl="0" eaLnBrk="1" latinLnBrk="0" hangingPunct="1">
              <a:spcBef>
                <a:spcPct val="20000"/>
              </a:spcBef>
              <a:buFontTx/>
              <a:buNone/>
              <a:defRPr sz="1200" kern="1200" baseline="0">
                <a:solidFill>
                  <a:schemeClr val="tx1"/>
                </a:solidFill>
                <a:latin typeface="HelveticaNeueLT Std Lt Cn"/>
                <a:ea typeface="+mn-ea"/>
                <a:cs typeface="+mn-cs"/>
              </a:defRPr>
            </a:lvl1pPr>
            <a:lvl2pPr marL="457200" indent="0" algn="ctr" defTabSz="457200" rtl="0" eaLnBrk="1" latinLnBrk="0" hangingPunct="1">
              <a:spcBef>
                <a:spcPct val="20000"/>
              </a:spcBef>
              <a:buFontTx/>
              <a:buNone/>
              <a:defRPr sz="12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Tx/>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Tx/>
              <a:buNone/>
              <a:defRPr sz="12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Tx/>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just" defTabSz="457200" rtl="0" eaLnBrk="1" fontAlgn="auto" latinLnBrk="0" hangingPunct="1">
              <a:lnSpc>
                <a:spcPct val="100000"/>
              </a:lnSpc>
              <a:spcBef>
                <a:spcPct val="20000"/>
              </a:spcBef>
              <a:spcAft>
                <a:spcPts val="0"/>
              </a:spcAft>
              <a:buClrTx/>
              <a:buSzTx/>
              <a:buFontTx/>
              <a:buNone/>
              <a:tabLst/>
              <a:defRPr/>
            </a:pPr>
            <a:r>
              <a:rPr kumimoji="0" lang="es-PE" sz="1100" b="0" i="0" u="none" strike="noStrike" kern="1200" cap="none" spc="0" normalizeH="0" baseline="0" noProof="0" dirty="0">
                <a:ln>
                  <a:noFill/>
                </a:ln>
                <a:solidFill>
                  <a:sysClr val="windowText" lastClr="000000"/>
                </a:solidFill>
                <a:effectLst/>
                <a:uLnTx/>
                <a:uFillTx/>
                <a:latin typeface="Helvetica Condensed" panose="020B0606020202030204"/>
              </a:rPr>
              <a:t>Durante el año 2017, se han realizado</a:t>
            </a:r>
            <a:r>
              <a:rPr kumimoji="0" lang="es-PE" sz="1100" b="0" i="0" u="none" strike="noStrike" kern="1200" cap="none" spc="0" normalizeH="0" noProof="0" dirty="0">
                <a:ln>
                  <a:noFill/>
                </a:ln>
                <a:solidFill>
                  <a:sysClr val="windowText" lastClr="000000"/>
                </a:solidFill>
                <a:effectLst/>
                <a:uLnTx/>
                <a:uFillTx/>
                <a:latin typeface="Helvetica Condensed" panose="020B0606020202030204"/>
              </a:rPr>
              <a:t> actividades de </a:t>
            </a:r>
            <a:r>
              <a:rPr kumimoji="0" lang="es-PE" sz="1100" b="0" i="0" u="none" strike="noStrike" kern="1200" cap="none" spc="0" normalizeH="0" noProof="0" dirty="0">
                <a:ln>
                  <a:noFill/>
                </a:ln>
                <a:solidFill>
                  <a:schemeClr val="tx2"/>
                </a:solidFill>
                <a:effectLst/>
                <a:uLnTx/>
                <a:uFillTx/>
                <a:latin typeface="Helvetica Condensed" panose="020B0606020202030204"/>
              </a:rPr>
              <a:t>Mantenimiento Rutinario</a:t>
            </a:r>
            <a:r>
              <a:rPr kumimoji="0" lang="es-PE" sz="1100" b="0" i="0" u="none" strike="noStrike" kern="1200" cap="none" spc="0" normalizeH="0" noProof="0" dirty="0">
                <a:ln>
                  <a:noFill/>
                </a:ln>
                <a:solidFill>
                  <a:sysClr val="windowText" lastClr="000000"/>
                </a:solidFill>
                <a:effectLst/>
                <a:uLnTx/>
                <a:uFillTx/>
                <a:latin typeface="Helvetica Condensed" panose="020B0606020202030204"/>
              </a:rPr>
              <a:t> en nuestras distintas sedes aeroportuarias.</a:t>
            </a:r>
            <a:endParaRPr kumimoji="0" lang="es-PE" sz="1100" b="0" i="0" u="none" strike="noStrike" kern="1200" cap="none" spc="0" normalizeH="0" baseline="0" noProof="0" dirty="0">
              <a:ln>
                <a:noFill/>
              </a:ln>
              <a:solidFill>
                <a:sysClr val="windowText" lastClr="000000"/>
              </a:solidFill>
              <a:effectLst/>
              <a:uLnTx/>
              <a:uFillTx/>
              <a:latin typeface="Helvetica Condensed" panose="020B0606020202030204"/>
            </a:endParaRPr>
          </a:p>
        </p:txBody>
      </p:sp>
      <p:pic>
        <p:nvPicPr>
          <p:cNvPr id="40" name="Imagen 39">
            <a:extLst>
              <a:ext uri="{FF2B5EF4-FFF2-40B4-BE49-F238E27FC236}">
                <a16:creationId xmlns:a16="http://schemas.microsoft.com/office/drawing/2014/main" id="{8C53FA58-B79A-4415-B25B-5B57E5D30439}"/>
              </a:ext>
            </a:extLst>
          </p:cNvPr>
          <p:cNvPicPr/>
          <p:nvPr/>
        </p:nvPicPr>
        <p:blipFill>
          <a:blip r:embed="rId5">
            <a:extLst>
              <a:ext uri="{28A0092B-C50C-407E-A947-70E740481C1C}">
                <a14:useLocalDpi xmlns:a14="http://schemas.microsoft.com/office/drawing/2010/main" val="0"/>
              </a:ext>
            </a:extLst>
          </a:blip>
          <a:stretch>
            <a:fillRect/>
          </a:stretch>
        </p:blipFill>
        <p:spPr>
          <a:xfrm>
            <a:off x="2884858" y="1120469"/>
            <a:ext cx="1986294" cy="1386620"/>
          </a:xfrm>
          <a:prstGeom prst="rect">
            <a:avLst/>
          </a:prstGeom>
          <a:noFill/>
          <a:ln w="12700">
            <a:solidFill>
              <a:sysClr val="windowText" lastClr="000000"/>
            </a:solidFill>
            <a:miter lim="800000"/>
            <a:headEnd/>
            <a:tailEnd/>
          </a:ln>
        </p:spPr>
      </p:pic>
      <p:pic>
        <p:nvPicPr>
          <p:cNvPr id="41" name="Imagen 40">
            <a:extLst>
              <a:ext uri="{FF2B5EF4-FFF2-40B4-BE49-F238E27FC236}">
                <a16:creationId xmlns:a16="http://schemas.microsoft.com/office/drawing/2014/main" id="{421873EE-3BFA-4DE9-ADC3-B00C8098BAD1}"/>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4948950" y="1120469"/>
            <a:ext cx="2004665" cy="1406286"/>
          </a:xfrm>
          <a:prstGeom prst="rect">
            <a:avLst/>
          </a:prstGeom>
          <a:noFill/>
          <a:ln w="12700">
            <a:solidFill>
              <a:sysClr val="windowText" lastClr="000000"/>
            </a:solidFill>
            <a:miter lim="800000"/>
            <a:headEnd/>
            <a:tailEnd/>
          </a:ln>
        </p:spPr>
      </p:pic>
      <p:pic>
        <p:nvPicPr>
          <p:cNvPr id="42" name="Imagen 41">
            <a:extLst>
              <a:ext uri="{FF2B5EF4-FFF2-40B4-BE49-F238E27FC236}">
                <a16:creationId xmlns:a16="http://schemas.microsoft.com/office/drawing/2014/main" id="{FDFF66AD-02EE-41BD-8684-84FB1F0EAB9E}"/>
              </a:ext>
            </a:extLst>
          </p:cNvPr>
          <p:cNvPicPr/>
          <p:nvPr/>
        </p:nvPicPr>
        <p:blipFill>
          <a:blip r:embed="rId7">
            <a:extLst>
              <a:ext uri="{28A0092B-C50C-407E-A947-70E740481C1C}">
                <a14:useLocalDpi xmlns:a14="http://schemas.microsoft.com/office/drawing/2010/main" val="0"/>
              </a:ext>
            </a:extLst>
          </a:blip>
          <a:stretch>
            <a:fillRect/>
          </a:stretch>
        </p:blipFill>
        <p:spPr>
          <a:xfrm>
            <a:off x="7040555" y="1131438"/>
            <a:ext cx="1986294" cy="1392705"/>
          </a:xfrm>
          <a:prstGeom prst="rect">
            <a:avLst/>
          </a:prstGeom>
          <a:noFill/>
          <a:ln w="12700">
            <a:solidFill>
              <a:sysClr val="windowText" lastClr="000000"/>
            </a:solidFill>
            <a:miter lim="800000"/>
            <a:headEnd/>
            <a:tailEnd/>
          </a:ln>
        </p:spPr>
      </p:pic>
      <p:pic>
        <p:nvPicPr>
          <p:cNvPr id="43" name="Imagen 42">
            <a:extLst>
              <a:ext uri="{FF2B5EF4-FFF2-40B4-BE49-F238E27FC236}">
                <a16:creationId xmlns:a16="http://schemas.microsoft.com/office/drawing/2014/main" id="{E09FD39B-F6F5-4BA6-944C-AEF0E0CB6602}"/>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881455" y="2682152"/>
            <a:ext cx="1967142" cy="1360346"/>
          </a:xfrm>
          <a:prstGeom prst="rect">
            <a:avLst/>
          </a:prstGeom>
          <a:noFill/>
          <a:ln w="12700">
            <a:solidFill>
              <a:sysClr val="windowText" lastClr="000000"/>
            </a:solidFill>
            <a:miter lim="800000"/>
            <a:headEnd/>
            <a:tailEnd/>
          </a:ln>
        </p:spPr>
      </p:pic>
      <p:pic>
        <p:nvPicPr>
          <p:cNvPr id="44" name="Imagen 43">
            <a:extLst>
              <a:ext uri="{FF2B5EF4-FFF2-40B4-BE49-F238E27FC236}">
                <a16:creationId xmlns:a16="http://schemas.microsoft.com/office/drawing/2014/main" id="{F3CD0434-3644-43F1-8BD6-AA85561BAAD9}"/>
              </a:ext>
            </a:extLst>
          </p:cNvPr>
          <p:cNvPicPr/>
          <p:nvPr/>
        </p:nvPicPr>
        <p:blipFill>
          <a:blip r:embed="rId9">
            <a:extLst>
              <a:ext uri="{28A0092B-C50C-407E-A947-70E740481C1C}">
                <a14:useLocalDpi xmlns:a14="http://schemas.microsoft.com/office/drawing/2010/main" val="0"/>
              </a:ext>
            </a:extLst>
          </a:blip>
          <a:stretch>
            <a:fillRect/>
          </a:stretch>
        </p:blipFill>
        <p:spPr>
          <a:xfrm>
            <a:off x="4957811" y="2680022"/>
            <a:ext cx="2004665" cy="1386333"/>
          </a:xfrm>
          <a:prstGeom prst="rect">
            <a:avLst/>
          </a:prstGeom>
          <a:noFill/>
          <a:ln w="12700">
            <a:solidFill>
              <a:sysClr val="windowText" lastClr="000000"/>
            </a:solidFill>
            <a:miter lim="800000"/>
            <a:headEnd/>
            <a:tailEnd/>
          </a:ln>
        </p:spPr>
      </p:pic>
      <p:pic>
        <p:nvPicPr>
          <p:cNvPr id="45" name="Imagen 44">
            <a:extLst>
              <a:ext uri="{FF2B5EF4-FFF2-40B4-BE49-F238E27FC236}">
                <a16:creationId xmlns:a16="http://schemas.microsoft.com/office/drawing/2014/main" id="{96534548-12EE-4122-8435-BA8591B2FB1D}"/>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7044516" y="2676525"/>
            <a:ext cx="1998207" cy="1386329"/>
          </a:xfrm>
          <a:prstGeom prst="rect">
            <a:avLst/>
          </a:prstGeom>
          <a:noFill/>
          <a:ln w="12700">
            <a:solidFill>
              <a:sysClr val="windowText" lastClr="000000"/>
            </a:solidFill>
            <a:miter lim="800000"/>
            <a:headEnd/>
            <a:tailEnd/>
          </a:ln>
        </p:spPr>
      </p:pic>
    </p:spTree>
    <p:extLst>
      <p:ext uri="{BB962C8B-B14F-4D97-AF65-F5344CB8AC3E}">
        <p14:creationId xmlns:p14="http://schemas.microsoft.com/office/powerpoint/2010/main" val="3720449932"/>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Agrupar 28"/>
          <p:cNvGrpSpPr/>
          <p:nvPr/>
        </p:nvGrpSpPr>
        <p:grpSpPr>
          <a:xfrm>
            <a:off x="0" y="0"/>
            <a:ext cx="9144000" cy="5143500"/>
            <a:chOff x="0" y="0"/>
            <a:chExt cx="9144000" cy="5143500"/>
          </a:xfrm>
        </p:grpSpPr>
        <p:pic>
          <p:nvPicPr>
            <p:cNvPr id="30" name="Imagen 29" descr="IMG_4885-fondo.jpg"/>
            <p:cNvPicPr>
              <a:picLocks noChangeAspect="1"/>
            </p:cNvPicPr>
            <p:nvPr/>
          </p:nvPicPr>
          <p:blipFill rotWithShape="1">
            <a:blip r:embed="rId2">
              <a:extLst>
                <a:ext uri="{28A0092B-C50C-407E-A947-70E740481C1C}">
                  <a14:useLocalDpi xmlns:a14="http://schemas.microsoft.com/office/drawing/2010/main" val="0"/>
                </a:ext>
              </a:extLst>
            </a:blip>
            <a:srcRect t="13577" r="1055" b="2980"/>
            <a:stretch/>
          </p:blipFill>
          <p:spPr>
            <a:xfrm>
              <a:off x="0" y="0"/>
              <a:ext cx="9144000" cy="5143500"/>
            </a:xfrm>
            <a:prstGeom prst="rect">
              <a:avLst/>
            </a:prstGeom>
          </p:spPr>
        </p:pic>
        <p:sp>
          <p:nvSpPr>
            <p:cNvPr id="31" name="Rectángulo 30"/>
            <p:cNvSpPr/>
            <p:nvPr/>
          </p:nvSpPr>
          <p:spPr>
            <a:xfrm>
              <a:off x="109214" y="103489"/>
              <a:ext cx="8925572" cy="49365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s-ES" dirty="0">
                <a:solidFill>
                  <a:prstClr val="white"/>
                </a:solidFill>
              </a:endParaRPr>
            </a:p>
          </p:txBody>
        </p:sp>
      </p:grpSp>
      <p:pic>
        <p:nvPicPr>
          <p:cNvPr id="28" name="Imagen 27"/>
          <p:cNvPicPr>
            <a:picLocks noChangeAspect="1"/>
          </p:cNvPicPr>
          <p:nvPr/>
        </p:nvPicPr>
        <p:blipFill>
          <a:blip r:embed="rId3"/>
          <a:stretch>
            <a:fillRect/>
          </a:stretch>
        </p:blipFill>
        <p:spPr>
          <a:xfrm>
            <a:off x="403914" y="286008"/>
            <a:ext cx="431292" cy="252984"/>
          </a:xfrm>
          <a:prstGeom prst="rect">
            <a:avLst/>
          </a:prstGeom>
        </p:spPr>
      </p:pic>
      <p:pic>
        <p:nvPicPr>
          <p:cNvPr id="13" name="Imagen 12"/>
          <p:cNvPicPr>
            <a:picLocks noChangeAspect="1"/>
          </p:cNvPicPr>
          <p:nvPr/>
        </p:nvPicPr>
        <p:blipFill>
          <a:blip r:embed="rId4"/>
          <a:stretch>
            <a:fillRect/>
          </a:stretch>
        </p:blipFill>
        <p:spPr>
          <a:xfrm>
            <a:off x="403914" y="4750133"/>
            <a:ext cx="526492" cy="107998"/>
          </a:xfrm>
          <a:prstGeom prst="rect">
            <a:avLst/>
          </a:prstGeom>
        </p:spPr>
      </p:pic>
      <p:sp>
        <p:nvSpPr>
          <p:cNvPr id="17" name="3 Título"/>
          <p:cNvSpPr txBox="1">
            <a:spLocks/>
          </p:cNvSpPr>
          <p:nvPr/>
        </p:nvSpPr>
        <p:spPr>
          <a:xfrm>
            <a:off x="704377" y="1665049"/>
            <a:ext cx="7772400" cy="1362075"/>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Helvetica Neue LT Std 47 Light Condensed"/>
                <a:ea typeface="+mj-ea"/>
                <a:cs typeface="+mj-cs"/>
              </a:defRPr>
            </a:lvl1pPr>
          </a:lstStyle>
          <a:p>
            <a:r>
              <a:rPr lang="es-PE" sz="2800" b="1" dirty="0">
                <a:latin typeface="Helvetica Condensed" panose="020B0606020202030204"/>
                <a:cs typeface="Arial" pitchFamily="34" charset="0"/>
              </a:rPr>
              <a:t>I. PRINCIPALES INDICADORES Y METAS ALCANZADAS AL AÑO 2017</a:t>
            </a:r>
            <a:br>
              <a:rPr lang="es-PE" sz="2800" b="1" dirty="0">
                <a:latin typeface="Helvetica Condensed" panose="020B0606020202030204"/>
                <a:cs typeface="Arial" pitchFamily="34" charset="0"/>
              </a:rPr>
            </a:br>
            <a:endParaRPr lang="es-PE" sz="2800" b="1" dirty="0">
              <a:latin typeface="Helvetica Condensed" panose="020B0606020202030204"/>
              <a:cs typeface="Arial" pitchFamily="34" charset="0"/>
            </a:endParaRPr>
          </a:p>
          <a:p>
            <a:br>
              <a:rPr lang="es-PE" sz="2800" b="1" dirty="0">
                <a:latin typeface="Helvetica Condensed" panose="020B0606020202030204"/>
              </a:rPr>
            </a:br>
            <a:r>
              <a:rPr lang="es-PE" sz="2800" b="1" dirty="0">
                <a:latin typeface="Helvetica Condensed" panose="020B0606020202030204"/>
              </a:rPr>
              <a:t>I. 1. Programación de Inversiones</a:t>
            </a:r>
          </a:p>
        </p:txBody>
      </p:sp>
    </p:spTree>
    <p:extLst>
      <p:ext uri="{BB962C8B-B14F-4D97-AF65-F5344CB8AC3E}">
        <p14:creationId xmlns:p14="http://schemas.microsoft.com/office/powerpoint/2010/main" val="2893491784"/>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Agrupar 28"/>
          <p:cNvGrpSpPr/>
          <p:nvPr/>
        </p:nvGrpSpPr>
        <p:grpSpPr>
          <a:xfrm>
            <a:off x="0" y="-9480"/>
            <a:ext cx="9144000" cy="5143500"/>
            <a:chOff x="0" y="31899"/>
            <a:chExt cx="9144000" cy="5143500"/>
          </a:xfrm>
        </p:grpSpPr>
        <p:pic>
          <p:nvPicPr>
            <p:cNvPr id="30" name="Imagen 29" descr="IMG_4885-fondo.jpg"/>
            <p:cNvPicPr>
              <a:picLocks noChangeAspect="1"/>
            </p:cNvPicPr>
            <p:nvPr/>
          </p:nvPicPr>
          <p:blipFill rotWithShape="1">
            <a:blip r:embed="rId2">
              <a:extLst>
                <a:ext uri="{28A0092B-C50C-407E-A947-70E740481C1C}">
                  <a14:useLocalDpi xmlns:a14="http://schemas.microsoft.com/office/drawing/2010/main" val="0"/>
                </a:ext>
              </a:extLst>
            </a:blip>
            <a:srcRect t="13577" r="1055" b="2980"/>
            <a:stretch/>
          </p:blipFill>
          <p:spPr>
            <a:xfrm>
              <a:off x="0" y="31899"/>
              <a:ext cx="9144000" cy="5143500"/>
            </a:xfrm>
            <a:prstGeom prst="rect">
              <a:avLst/>
            </a:prstGeom>
          </p:spPr>
        </p:pic>
        <p:sp>
          <p:nvSpPr>
            <p:cNvPr id="31" name="Rectángulo 30"/>
            <p:cNvSpPr/>
            <p:nvPr/>
          </p:nvSpPr>
          <p:spPr>
            <a:xfrm>
              <a:off x="109214" y="103489"/>
              <a:ext cx="8925572" cy="49365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s-ES" dirty="0">
                <a:solidFill>
                  <a:prstClr val="white"/>
                </a:solidFill>
              </a:endParaRPr>
            </a:p>
          </p:txBody>
        </p:sp>
      </p:grpSp>
      <p:pic>
        <p:nvPicPr>
          <p:cNvPr id="28" name="Imagen 27"/>
          <p:cNvPicPr>
            <a:picLocks noChangeAspect="1"/>
          </p:cNvPicPr>
          <p:nvPr/>
        </p:nvPicPr>
        <p:blipFill>
          <a:blip r:embed="rId3"/>
          <a:stretch>
            <a:fillRect/>
          </a:stretch>
        </p:blipFill>
        <p:spPr>
          <a:xfrm>
            <a:off x="403914" y="286008"/>
            <a:ext cx="431292" cy="252984"/>
          </a:xfrm>
          <a:prstGeom prst="rect">
            <a:avLst/>
          </a:prstGeom>
        </p:spPr>
      </p:pic>
      <p:pic>
        <p:nvPicPr>
          <p:cNvPr id="13" name="Imagen 12"/>
          <p:cNvPicPr>
            <a:picLocks noChangeAspect="1"/>
          </p:cNvPicPr>
          <p:nvPr/>
        </p:nvPicPr>
        <p:blipFill>
          <a:blip r:embed="rId4"/>
          <a:stretch>
            <a:fillRect/>
          </a:stretch>
        </p:blipFill>
        <p:spPr>
          <a:xfrm>
            <a:off x="403914" y="4750133"/>
            <a:ext cx="526492" cy="107998"/>
          </a:xfrm>
          <a:prstGeom prst="rect">
            <a:avLst/>
          </a:prstGeom>
        </p:spPr>
      </p:pic>
      <p:cxnSp>
        <p:nvCxnSpPr>
          <p:cNvPr id="18" name="Conector recto 17"/>
          <p:cNvCxnSpPr/>
          <p:nvPr/>
        </p:nvCxnSpPr>
        <p:spPr>
          <a:xfrm>
            <a:off x="403914" y="2859312"/>
            <a:ext cx="2392449"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uadroTexto 16"/>
          <p:cNvSpPr txBox="1"/>
          <p:nvPr/>
        </p:nvSpPr>
        <p:spPr>
          <a:xfrm>
            <a:off x="258182" y="1999497"/>
            <a:ext cx="2812333" cy="363176"/>
          </a:xfrm>
          <a:prstGeom prst="rect">
            <a:avLst/>
          </a:prstGeom>
          <a:noFill/>
        </p:spPr>
        <p:txBody>
          <a:bodyPr wrap="square" rtlCol="0">
            <a:spAutoFit/>
          </a:bodyPr>
          <a:lstStyle/>
          <a:p>
            <a:pPr>
              <a:lnSpc>
                <a:spcPct val="80000"/>
              </a:lnSpc>
              <a:defRPr/>
            </a:pPr>
            <a:r>
              <a:rPr lang="es-PE" sz="2200" b="1" dirty="0">
                <a:cs typeface="Arial" pitchFamily="34" charset="0"/>
              </a:rPr>
              <a:t>1.2. Mantenimiento</a:t>
            </a:r>
            <a:endParaRPr lang="es-ES" sz="2200" b="1" dirty="0">
              <a:solidFill>
                <a:srgbClr val="679633"/>
              </a:solidFill>
              <a:latin typeface="Helvetica Condensed" panose="020B0606020202030204" pitchFamily="34" charset="0"/>
              <a:cs typeface="HelveticaNeueLT Std Hvy Cn"/>
            </a:endParaRPr>
          </a:p>
        </p:txBody>
      </p:sp>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3" name="Rectangle 4"/>
          <p:cNvSpPr>
            <a:spLocks noChangeArrowheads="1"/>
          </p:cNvSpPr>
          <p:nvPr/>
        </p:nvSpPr>
        <p:spPr bwMode="auto">
          <a:xfrm>
            <a:off x="449263" y="2438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PE" altLang="es-PE" sz="1100" b="0" i="1" u="none" strike="noStrike" cap="none" normalizeH="0" baseline="0">
                <a:ln>
                  <a:noFill/>
                </a:ln>
                <a:solidFill>
                  <a:schemeClr val="tx1"/>
                </a:solidFill>
                <a:effectLst/>
                <a:latin typeface="Helvetica Condensed" panose="020B0606020202030204" charset="0"/>
                <a:ea typeface="Times New Roman" panose="02020603050405020304" pitchFamily="18" charset="0"/>
                <a:cs typeface="Arial" panose="020B0604020202020204" pitchFamily="34"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4" name="Rectangle 5"/>
          <p:cNvSpPr>
            <a:spLocks noChangeArrowheads="1"/>
          </p:cNvSpPr>
          <p:nvPr/>
        </p:nvSpPr>
        <p:spPr bwMode="auto">
          <a:xfrm>
            <a:off x="449263" y="48672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5"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6" name="Rectangle 4"/>
          <p:cNvSpPr>
            <a:spLocks noChangeArrowheads="1"/>
          </p:cNvSpPr>
          <p:nvPr/>
        </p:nvSpPr>
        <p:spPr bwMode="auto">
          <a:xfrm>
            <a:off x="449263" y="2400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PE" sz="1100" b="0" i="0" u="none" strike="noStrike" cap="none" normalizeH="0" baseline="0">
                <a:ln>
                  <a:noFill/>
                </a:ln>
                <a:solidFill>
                  <a:schemeClr val="tx1"/>
                </a:solidFill>
                <a:effectLst/>
                <a:latin typeface="Helvetica Condensed" panose="020B0606020202030204"/>
                <a:ea typeface="Times New Roman" panose="02020603050405020304" pitchFamily="18" charset="0"/>
                <a:cs typeface="Arial" panose="020B0604020202020204" pitchFamily="34" charset="0"/>
              </a:rPr>
              <a:t>  </a:t>
            </a:r>
            <a:endParaRPr kumimoji="0" lang="es-MX" altLang="es-PE" sz="1800" b="0" i="0" u="none" strike="noStrike" cap="none" normalizeH="0" baseline="0">
              <a:ln>
                <a:noFill/>
              </a:ln>
              <a:solidFill>
                <a:schemeClr val="tx1"/>
              </a:solidFill>
              <a:effectLst/>
              <a:latin typeface="Arial" panose="020B0604020202020204" pitchFamily="34" charset="0"/>
            </a:endParaRPr>
          </a:p>
        </p:txBody>
      </p:sp>
      <p:sp>
        <p:nvSpPr>
          <p:cNvPr id="7" name="Rectangle 5"/>
          <p:cNvSpPr>
            <a:spLocks noChangeArrowheads="1"/>
          </p:cNvSpPr>
          <p:nvPr/>
        </p:nvSpPr>
        <p:spPr bwMode="auto">
          <a:xfrm>
            <a:off x="449263" y="4333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8"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9" name="Rectangle 4"/>
          <p:cNvSpPr>
            <a:spLocks noChangeArrowheads="1"/>
          </p:cNvSpPr>
          <p:nvPr/>
        </p:nvSpPr>
        <p:spPr bwMode="auto">
          <a:xfrm>
            <a:off x="449263" y="25717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PE" sz="1100" b="1" i="1" u="none" strike="noStrike" cap="none" normalizeH="0" baseline="0">
                <a:ln>
                  <a:noFill/>
                </a:ln>
                <a:solidFill>
                  <a:schemeClr val="tx1"/>
                </a:solidFill>
                <a:effectLst/>
                <a:latin typeface="Helvetica Condensed" panose="020B0606020202030204"/>
                <a:ea typeface="Times New Roman" panose="02020603050405020304" pitchFamily="18" charset="0"/>
                <a:cs typeface="Arial" panose="020B0604020202020204" pitchFamily="34" charset="0"/>
              </a:rPr>
              <a:t> </a:t>
            </a:r>
            <a:r>
              <a:rPr kumimoji="0" lang="es-PE" altLang="es-PE" sz="1200" b="0" i="1" u="none" strike="noStrike" cap="none" normalizeH="0" baseline="0">
                <a:ln>
                  <a:noFill/>
                </a:ln>
                <a:solidFill>
                  <a:schemeClr val="tx1"/>
                </a:solidFill>
                <a:effectLst/>
                <a:latin typeface="Univers"/>
                <a:ea typeface="Times New Roman" panose="02020603050405020304" pitchFamily="18" charset="0"/>
                <a:cs typeface="Arial" panose="020B0604020202020204" pitchFamily="34"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4" name="Rectangle 4"/>
          <p:cNvSpPr>
            <a:spLocks noChangeArrowheads="1"/>
          </p:cNvSpPr>
          <p:nvPr/>
        </p:nvSpPr>
        <p:spPr bwMode="auto">
          <a:xfrm>
            <a:off x="449263" y="31432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0"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15" name="Rectangle 4"/>
          <p:cNvSpPr>
            <a:spLocks noChangeArrowheads="1"/>
          </p:cNvSpPr>
          <p:nvPr/>
        </p:nvSpPr>
        <p:spPr bwMode="auto">
          <a:xfrm>
            <a:off x="0" y="3362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1" i="1" u="none" strike="noStrike" cap="none" normalizeH="0" baseline="0">
                <a:ln>
                  <a:noFill/>
                </a:ln>
                <a:solidFill>
                  <a:schemeClr val="tx1"/>
                </a:solidFill>
                <a:effectLst/>
                <a:latin typeface="Helvetica Condensed" panose="020B0606020202030204"/>
                <a:ea typeface="Calibri" panose="020F0502020204030204" pitchFamily="34" charset="0"/>
                <a:cs typeface="Arial" panose="020B0604020202020204" pitchFamily="34"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2" name="Rectángulo 11"/>
          <p:cNvSpPr/>
          <p:nvPr/>
        </p:nvSpPr>
        <p:spPr>
          <a:xfrm>
            <a:off x="2735263" y="227145"/>
            <a:ext cx="6079964" cy="307777"/>
          </a:xfrm>
          <a:prstGeom prst="rect">
            <a:avLst/>
          </a:prstGeom>
        </p:spPr>
        <p:txBody>
          <a:bodyPr wrap="square">
            <a:spAutoFit/>
          </a:bodyPr>
          <a:lstStyle/>
          <a:p>
            <a:pPr lvl="0" algn="ctr">
              <a:spcAft>
                <a:spcPts val="0"/>
              </a:spcAft>
            </a:pPr>
            <a:r>
              <a:rPr lang="es-ES" sz="1400" b="1" dirty="0">
                <a:solidFill>
                  <a:srgbClr val="000000"/>
                </a:solidFill>
                <a:latin typeface="Helvetica Condensed"/>
                <a:ea typeface="Times New Roman" panose="02020603050405020304" pitchFamily="18" charset="0"/>
                <a:cs typeface="Arial" panose="020B0604020202020204" pitchFamily="34" charset="0"/>
              </a:rPr>
              <a:t>Mantenimiento Preventivo Periódico (MPP)</a:t>
            </a:r>
            <a:endParaRPr lang="es-PE" sz="1400" dirty="0">
              <a:effectLst/>
              <a:latin typeface="Times New Roman" panose="02020603050405020304" pitchFamily="18" charset="0"/>
              <a:ea typeface="Times New Roman" panose="02020603050405020304" pitchFamily="18" charset="0"/>
            </a:endParaRPr>
          </a:p>
        </p:txBody>
      </p:sp>
      <p:sp>
        <p:nvSpPr>
          <p:cNvPr id="19" name="Rectangle 4"/>
          <p:cNvSpPr>
            <a:spLocks noChangeArrowheads="1"/>
          </p:cNvSpPr>
          <p:nvPr/>
        </p:nvSpPr>
        <p:spPr bwMode="auto">
          <a:xfrm>
            <a:off x="0" y="22574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21" name="Rectangle 8"/>
          <p:cNvSpPr>
            <a:spLocks noChangeArrowheads="1"/>
          </p:cNvSpPr>
          <p:nvPr/>
        </p:nvSpPr>
        <p:spPr bwMode="auto">
          <a:xfrm>
            <a:off x="212725" y="22574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22" name="Rectangle 9"/>
          <p:cNvSpPr>
            <a:spLocks noChangeArrowheads="1"/>
          </p:cNvSpPr>
          <p:nvPr/>
        </p:nvSpPr>
        <p:spPr bwMode="auto">
          <a:xfrm>
            <a:off x="212725" y="40576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23" name="Rectangle 4"/>
          <p:cNvSpPr>
            <a:spLocks noChangeArrowheads="1"/>
          </p:cNvSpPr>
          <p:nvPr/>
        </p:nvSpPr>
        <p:spPr bwMode="auto">
          <a:xfrm>
            <a:off x="152400" y="24098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212725" algn="l"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25" name="Rectangle 8"/>
          <p:cNvSpPr>
            <a:spLocks noChangeArrowheads="1"/>
          </p:cNvSpPr>
          <p:nvPr/>
        </p:nvSpPr>
        <p:spPr bwMode="auto">
          <a:xfrm>
            <a:off x="304800" y="2562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212725" algn="ctr"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32" name="Subtítulo 1"/>
          <p:cNvSpPr txBox="1">
            <a:spLocks/>
          </p:cNvSpPr>
          <p:nvPr/>
        </p:nvSpPr>
        <p:spPr>
          <a:xfrm>
            <a:off x="373009" y="3108358"/>
            <a:ext cx="2299802" cy="942070"/>
          </a:xfrm>
          <a:prstGeom prst="rect">
            <a:avLst/>
          </a:prstGeom>
        </p:spPr>
        <p:txBody>
          <a:bodyPr/>
          <a:lstStyle>
            <a:lvl1pPr marL="0" indent="0" algn="l" defTabSz="457200" rtl="0" eaLnBrk="1" latinLnBrk="0" hangingPunct="1">
              <a:spcBef>
                <a:spcPct val="20000"/>
              </a:spcBef>
              <a:buFontTx/>
              <a:buNone/>
              <a:defRPr sz="1200" kern="1200" baseline="0">
                <a:solidFill>
                  <a:schemeClr val="tx1"/>
                </a:solidFill>
                <a:latin typeface="HelveticaNeueLT Std Lt Cn"/>
                <a:ea typeface="+mn-ea"/>
                <a:cs typeface="+mn-cs"/>
              </a:defRPr>
            </a:lvl1pPr>
            <a:lvl2pPr marL="457200" indent="0" algn="ctr" defTabSz="457200" rtl="0" eaLnBrk="1" latinLnBrk="0" hangingPunct="1">
              <a:spcBef>
                <a:spcPct val="20000"/>
              </a:spcBef>
              <a:buFontTx/>
              <a:buNone/>
              <a:defRPr sz="12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Tx/>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Tx/>
              <a:buNone/>
              <a:defRPr sz="12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Tx/>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just" defTabSz="457200" rtl="0" eaLnBrk="1" fontAlgn="auto" latinLnBrk="0" hangingPunct="1">
              <a:lnSpc>
                <a:spcPct val="100000"/>
              </a:lnSpc>
              <a:spcBef>
                <a:spcPct val="20000"/>
              </a:spcBef>
              <a:spcAft>
                <a:spcPts val="0"/>
              </a:spcAft>
              <a:buClrTx/>
              <a:buSzTx/>
              <a:buFontTx/>
              <a:buNone/>
              <a:tabLst/>
              <a:defRPr/>
            </a:pPr>
            <a:r>
              <a:rPr kumimoji="0" lang="es-PE" sz="1100" b="0" i="0" u="none" strike="noStrike" kern="1200" cap="none" spc="0" normalizeH="0" baseline="0" noProof="0" dirty="0">
                <a:ln>
                  <a:noFill/>
                </a:ln>
                <a:solidFill>
                  <a:sysClr val="windowText" lastClr="000000"/>
                </a:solidFill>
                <a:effectLst/>
                <a:uLnTx/>
                <a:uFillTx/>
                <a:latin typeface="Helvetica Condensed" panose="020B0606020202030204"/>
              </a:rPr>
              <a:t>Durante el año 2017, se han realizado</a:t>
            </a:r>
            <a:r>
              <a:rPr kumimoji="0" lang="es-PE" sz="1100" b="0" i="0" u="none" strike="noStrike" kern="1200" cap="none" spc="0" normalizeH="0" noProof="0" dirty="0">
                <a:ln>
                  <a:noFill/>
                </a:ln>
                <a:solidFill>
                  <a:sysClr val="windowText" lastClr="000000"/>
                </a:solidFill>
                <a:effectLst/>
                <a:uLnTx/>
                <a:uFillTx/>
                <a:latin typeface="Helvetica Condensed" panose="020B0606020202030204"/>
              </a:rPr>
              <a:t> actividades de </a:t>
            </a:r>
            <a:r>
              <a:rPr kumimoji="0" lang="es-PE" sz="1100" b="0" i="0" u="none" strike="noStrike" kern="1200" cap="none" spc="0" normalizeH="0" noProof="0" dirty="0">
                <a:ln>
                  <a:noFill/>
                </a:ln>
                <a:solidFill>
                  <a:schemeClr val="tx2"/>
                </a:solidFill>
                <a:effectLst/>
                <a:uLnTx/>
                <a:uFillTx/>
                <a:latin typeface="Helvetica Condensed" panose="020B0606020202030204"/>
              </a:rPr>
              <a:t>Mantenimiento Periódico</a:t>
            </a:r>
            <a:r>
              <a:rPr kumimoji="0" lang="es-PE" sz="1100" b="0" i="0" u="none" strike="noStrike" kern="1200" cap="none" spc="0" normalizeH="0" noProof="0" dirty="0">
                <a:ln>
                  <a:noFill/>
                </a:ln>
                <a:solidFill>
                  <a:sysClr val="windowText" lastClr="000000"/>
                </a:solidFill>
                <a:effectLst/>
                <a:uLnTx/>
                <a:uFillTx/>
                <a:latin typeface="Helvetica Condensed" panose="020B0606020202030204"/>
              </a:rPr>
              <a:t> en nuestras distintas sedes aeroportuarias.</a:t>
            </a:r>
            <a:endParaRPr kumimoji="0" lang="es-PE" sz="1100" b="0" i="0" u="none" strike="noStrike" kern="1200" cap="none" spc="0" normalizeH="0" baseline="0" noProof="0" dirty="0">
              <a:ln>
                <a:noFill/>
              </a:ln>
              <a:solidFill>
                <a:sysClr val="windowText" lastClr="000000"/>
              </a:solidFill>
              <a:effectLst/>
              <a:uLnTx/>
              <a:uFillTx/>
              <a:latin typeface="Helvetica Condensed" panose="020B0606020202030204"/>
            </a:endParaRPr>
          </a:p>
        </p:txBody>
      </p:sp>
      <p:pic>
        <p:nvPicPr>
          <p:cNvPr id="33" name="Imagen 32">
            <a:extLst>
              <a:ext uri="{FF2B5EF4-FFF2-40B4-BE49-F238E27FC236}">
                <a16:creationId xmlns:a16="http://schemas.microsoft.com/office/drawing/2014/main" id="{A1A132D4-6335-4E46-AFE4-B58D3FA61D97}"/>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47742" y="635819"/>
            <a:ext cx="2812333" cy="2038401"/>
          </a:xfrm>
          <a:prstGeom prst="rect">
            <a:avLst/>
          </a:prstGeom>
          <a:noFill/>
          <a:ln>
            <a:noFill/>
          </a:ln>
        </p:spPr>
      </p:pic>
      <p:pic>
        <p:nvPicPr>
          <p:cNvPr id="34" name="Imagen 33">
            <a:extLst>
              <a:ext uri="{FF2B5EF4-FFF2-40B4-BE49-F238E27FC236}">
                <a16:creationId xmlns:a16="http://schemas.microsoft.com/office/drawing/2014/main" id="{1B2EDD74-BFB5-4586-84D1-C5B2D40B7B55}"/>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47742" y="2775117"/>
            <a:ext cx="2812333" cy="1956767"/>
          </a:xfrm>
          <a:prstGeom prst="rect">
            <a:avLst/>
          </a:prstGeom>
          <a:noFill/>
          <a:ln>
            <a:noFill/>
          </a:ln>
        </p:spPr>
      </p:pic>
    </p:spTree>
    <p:extLst>
      <p:ext uri="{BB962C8B-B14F-4D97-AF65-F5344CB8AC3E}">
        <p14:creationId xmlns:p14="http://schemas.microsoft.com/office/powerpoint/2010/main" val="1113284680"/>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Agrupar 28"/>
          <p:cNvGrpSpPr/>
          <p:nvPr/>
        </p:nvGrpSpPr>
        <p:grpSpPr>
          <a:xfrm>
            <a:off x="0" y="4209"/>
            <a:ext cx="9144000" cy="5143500"/>
            <a:chOff x="0" y="0"/>
            <a:chExt cx="9144000" cy="5143500"/>
          </a:xfrm>
        </p:grpSpPr>
        <p:pic>
          <p:nvPicPr>
            <p:cNvPr id="30" name="Imagen 29" descr="IMG_4885-fondo.jpg"/>
            <p:cNvPicPr>
              <a:picLocks noChangeAspect="1"/>
            </p:cNvPicPr>
            <p:nvPr/>
          </p:nvPicPr>
          <p:blipFill rotWithShape="1">
            <a:blip r:embed="rId2">
              <a:extLst>
                <a:ext uri="{28A0092B-C50C-407E-A947-70E740481C1C}">
                  <a14:useLocalDpi xmlns:a14="http://schemas.microsoft.com/office/drawing/2010/main" val="0"/>
                </a:ext>
              </a:extLst>
            </a:blip>
            <a:srcRect t="13577" r="1055" b="2980"/>
            <a:stretch/>
          </p:blipFill>
          <p:spPr>
            <a:xfrm>
              <a:off x="0" y="0"/>
              <a:ext cx="9144000" cy="5143500"/>
            </a:xfrm>
            <a:prstGeom prst="rect">
              <a:avLst/>
            </a:prstGeom>
          </p:spPr>
        </p:pic>
        <p:sp>
          <p:nvSpPr>
            <p:cNvPr id="31" name="Rectángulo 30"/>
            <p:cNvSpPr/>
            <p:nvPr/>
          </p:nvSpPr>
          <p:spPr>
            <a:xfrm>
              <a:off x="109214" y="103489"/>
              <a:ext cx="8925572" cy="49365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s-ES" dirty="0">
                <a:solidFill>
                  <a:prstClr val="white"/>
                </a:solidFill>
              </a:endParaRPr>
            </a:p>
          </p:txBody>
        </p:sp>
      </p:grpSp>
      <p:pic>
        <p:nvPicPr>
          <p:cNvPr id="28" name="Imagen 27"/>
          <p:cNvPicPr>
            <a:picLocks noChangeAspect="1"/>
          </p:cNvPicPr>
          <p:nvPr/>
        </p:nvPicPr>
        <p:blipFill>
          <a:blip r:embed="rId3"/>
          <a:stretch>
            <a:fillRect/>
          </a:stretch>
        </p:blipFill>
        <p:spPr>
          <a:xfrm>
            <a:off x="403914" y="286008"/>
            <a:ext cx="431292" cy="252984"/>
          </a:xfrm>
          <a:prstGeom prst="rect">
            <a:avLst/>
          </a:prstGeom>
        </p:spPr>
      </p:pic>
      <p:pic>
        <p:nvPicPr>
          <p:cNvPr id="13" name="Imagen 12"/>
          <p:cNvPicPr>
            <a:picLocks noChangeAspect="1"/>
          </p:cNvPicPr>
          <p:nvPr/>
        </p:nvPicPr>
        <p:blipFill>
          <a:blip r:embed="rId4"/>
          <a:stretch>
            <a:fillRect/>
          </a:stretch>
        </p:blipFill>
        <p:spPr>
          <a:xfrm>
            <a:off x="403914" y="4750133"/>
            <a:ext cx="526492" cy="107998"/>
          </a:xfrm>
          <a:prstGeom prst="rect">
            <a:avLst/>
          </a:prstGeom>
        </p:spPr>
      </p:pic>
      <p:cxnSp>
        <p:nvCxnSpPr>
          <p:cNvPr id="18" name="Conector recto 17"/>
          <p:cNvCxnSpPr/>
          <p:nvPr/>
        </p:nvCxnSpPr>
        <p:spPr>
          <a:xfrm>
            <a:off x="403914" y="2736024"/>
            <a:ext cx="2392449"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uadroTexto 16"/>
          <p:cNvSpPr txBox="1"/>
          <p:nvPr/>
        </p:nvSpPr>
        <p:spPr>
          <a:xfrm>
            <a:off x="258182" y="1999497"/>
            <a:ext cx="2812333" cy="363176"/>
          </a:xfrm>
          <a:prstGeom prst="rect">
            <a:avLst/>
          </a:prstGeom>
          <a:noFill/>
        </p:spPr>
        <p:txBody>
          <a:bodyPr wrap="square" rtlCol="0">
            <a:spAutoFit/>
          </a:bodyPr>
          <a:lstStyle/>
          <a:p>
            <a:pPr>
              <a:lnSpc>
                <a:spcPct val="80000"/>
              </a:lnSpc>
              <a:defRPr/>
            </a:pPr>
            <a:r>
              <a:rPr lang="es-PE" sz="2200" b="1" dirty="0">
                <a:cs typeface="Arial" pitchFamily="34" charset="0"/>
              </a:rPr>
              <a:t>1.2. Mantenimiento</a:t>
            </a:r>
            <a:endParaRPr lang="es-ES" sz="2200" b="1" dirty="0">
              <a:solidFill>
                <a:srgbClr val="679633"/>
              </a:solidFill>
              <a:latin typeface="Helvetica Condensed" panose="020B0606020202030204" pitchFamily="34" charset="0"/>
              <a:cs typeface="HelveticaNeueLT Std Hvy Cn"/>
            </a:endParaRPr>
          </a:p>
        </p:txBody>
      </p:sp>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3" name="Rectangle 4"/>
          <p:cNvSpPr>
            <a:spLocks noChangeArrowheads="1"/>
          </p:cNvSpPr>
          <p:nvPr/>
        </p:nvSpPr>
        <p:spPr bwMode="auto">
          <a:xfrm>
            <a:off x="449263" y="2438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PE" altLang="es-PE" sz="1100" b="0" i="1" u="none" strike="noStrike" cap="none" normalizeH="0" baseline="0">
                <a:ln>
                  <a:noFill/>
                </a:ln>
                <a:solidFill>
                  <a:schemeClr val="tx1"/>
                </a:solidFill>
                <a:effectLst/>
                <a:latin typeface="Helvetica Condensed" panose="020B0606020202030204" charset="0"/>
                <a:ea typeface="Times New Roman" panose="02020603050405020304" pitchFamily="18" charset="0"/>
                <a:cs typeface="Arial" panose="020B0604020202020204" pitchFamily="34"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4" name="Rectangle 5"/>
          <p:cNvSpPr>
            <a:spLocks noChangeArrowheads="1"/>
          </p:cNvSpPr>
          <p:nvPr/>
        </p:nvSpPr>
        <p:spPr bwMode="auto">
          <a:xfrm>
            <a:off x="449263" y="48672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5"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6" name="Rectangle 4"/>
          <p:cNvSpPr>
            <a:spLocks noChangeArrowheads="1"/>
          </p:cNvSpPr>
          <p:nvPr/>
        </p:nvSpPr>
        <p:spPr bwMode="auto">
          <a:xfrm>
            <a:off x="449263" y="2400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PE" sz="1100" b="0" i="0" u="none" strike="noStrike" cap="none" normalizeH="0" baseline="0">
                <a:ln>
                  <a:noFill/>
                </a:ln>
                <a:solidFill>
                  <a:schemeClr val="tx1"/>
                </a:solidFill>
                <a:effectLst/>
                <a:latin typeface="Helvetica Condensed" panose="020B0606020202030204"/>
                <a:ea typeface="Times New Roman" panose="02020603050405020304" pitchFamily="18" charset="0"/>
                <a:cs typeface="Arial" panose="020B0604020202020204" pitchFamily="34" charset="0"/>
              </a:rPr>
              <a:t>  </a:t>
            </a:r>
            <a:endParaRPr kumimoji="0" lang="es-MX" altLang="es-PE" sz="1800" b="0" i="0" u="none" strike="noStrike" cap="none" normalizeH="0" baseline="0">
              <a:ln>
                <a:noFill/>
              </a:ln>
              <a:solidFill>
                <a:schemeClr val="tx1"/>
              </a:solidFill>
              <a:effectLst/>
              <a:latin typeface="Arial" panose="020B0604020202020204" pitchFamily="34" charset="0"/>
            </a:endParaRPr>
          </a:p>
        </p:txBody>
      </p:sp>
      <p:sp>
        <p:nvSpPr>
          <p:cNvPr id="7" name="Rectangle 5"/>
          <p:cNvSpPr>
            <a:spLocks noChangeArrowheads="1"/>
          </p:cNvSpPr>
          <p:nvPr/>
        </p:nvSpPr>
        <p:spPr bwMode="auto">
          <a:xfrm>
            <a:off x="449263" y="4333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8"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9" name="Rectangle 4"/>
          <p:cNvSpPr>
            <a:spLocks noChangeArrowheads="1"/>
          </p:cNvSpPr>
          <p:nvPr/>
        </p:nvSpPr>
        <p:spPr bwMode="auto">
          <a:xfrm>
            <a:off x="449263" y="25717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PE" sz="1100" b="1" i="1" u="none" strike="noStrike" cap="none" normalizeH="0" baseline="0">
                <a:ln>
                  <a:noFill/>
                </a:ln>
                <a:solidFill>
                  <a:schemeClr val="tx1"/>
                </a:solidFill>
                <a:effectLst/>
                <a:latin typeface="Helvetica Condensed" panose="020B0606020202030204"/>
                <a:ea typeface="Times New Roman" panose="02020603050405020304" pitchFamily="18" charset="0"/>
                <a:cs typeface="Arial" panose="020B0604020202020204" pitchFamily="34" charset="0"/>
              </a:rPr>
              <a:t> </a:t>
            </a:r>
            <a:r>
              <a:rPr kumimoji="0" lang="es-PE" altLang="es-PE" sz="1200" b="0" i="1" u="none" strike="noStrike" cap="none" normalizeH="0" baseline="0">
                <a:ln>
                  <a:noFill/>
                </a:ln>
                <a:solidFill>
                  <a:schemeClr val="tx1"/>
                </a:solidFill>
                <a:effectLst/>
                <a:latin typeface="Univers"/>
                <a:ea typeface="Times New Roman" panose="02020603050405020304" pitchFamily="18" charset="0"/>
                <a:cs typeface="Arial" panose="020B0604020202020204" pitchFamily="34"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4" name="Rectangle 4"/>
          <p:cNvSpPr>
            <a:spLocks noChangeArrowheads="1"/>
          </p:cNvSpPr>
          <p:nvPr/>
        </p:nvSpPr>
        <p:spPr bwMode="auto">
          <a:xfrm>
            <a:off x="449263" y="31432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0"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15" name="Rectangle 4"/>
          <p:cNvSpPr>
            <a:spLocks noChangeArrowheads="1"/>
          </p:cNvSpPr>
          <p:nvPr/>
        </p:nvSpPr>
        <p:spPr bwMode="auto">
          <a:xfrm>
            <a:off x="0" y="3362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1" i="1" u="none" strike="noStrike" cap="none" normalizeH="0" baseline="0">
                <a:ln>
                  <a:noFill/>
                </a:ln>
                <a:solidFill>
                  <a:schemeClr val="tx1"/>
                </a:solidFill>
                <a:effectLst/>
                <a:latin typeface="Helvetica Condensed" panose="020B0606020202030204"/>
                <a:ea typeface="Calibri" panose="020F0502020204030204" pitchFamily="34" charset="0"/>
                <a:cs typeface="Arial" panose="020B0604020202020204" pitchFamily="34"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2" name="Rectángulo 11"/>
          <p:cNvSpPr/>
          <p:nvPr/>
        </p:nvSpPr>
        <p:spPr>
          <a:xfrm>
            <a:off x="2735263" y="227145"/>
            <a:ext cx="6079964" cy="307777"/>
          </a:xfrm>
          <a:prstGeom prst="rect">
            <a:avLst/>
          </a:prstGeom>
        </p:spPr>
        <p:txBody>
          <a:bodyPr wrap="square">
            <a:spAutoFit/>
          </a:bodyPr>
          <a:lstStyle/>
          <a:p>
            <a:pPr lvl="0" algn="ctr">
              <a:spcAft>
                <a:spcPts val="0"/>
              </a:spcAft>
            </a:pPr>
            <a:r>
              <a:rPr lang="es-ES" sz="1400" b="1" dirty="0">
                <a:solidFill>
                  <a:srgbClr val="000000"/>
                </a:solidFill>
                <a:latin typeface="Helvetica Condensed"/>
                <a:ea typeface="Times New Roman" panose="02020603050405020304" pitchFamily="18" charset="0"/>
                <a:cs typeface="Arial" panose="020B0604020202020204" pitchFamily="34" charset="0"/>
              </a:rPr>
              <a:t>Mantenimiento Correctivo (MC)</a:t>
            </a:r>
            <a:endParaRPr lang="es-PE" sz="1400" dirty="0">
              <a:effectLst/>
              <a:latin typeface="Times New Roman" panose="02020603050405020304" pitchFamily="18" charset="0"/>
              <a:ea typeface="Times New Roman" panose="02020603050405020304" pitchFamily="18" charset="0"/>
            </a:endParaRPr>
          </a:p>
        </p:txBody>
      </p:sp>
      <p:sp>
        <p:nvSpPr>
          <p:cNvPr id="19" name="Rectangle 4"/>
          <p:cNvSpPr>
            <a:spLocks noChangeArrowheads="1"/>
          </p:cNvSpPr>
          <p:nvPr/>
        </p:nvSpPr>
        <p:spPr bwMode="auto">
          <a:xfrm>
            <a:off x="0" y="22574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21" name="Rectangle 8"/>
          <p:cNvSpPr>
            <a:spLocks noChangeArrowheads="1"/>
          </p:cNvSpPr>
          <p:nvPr/>
        </p:nvSpPr>
        <p:spPr bwMode="auto">
          <a:xfrm>
            <a:off x="-429355" y="252409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PE" altLang="es-PE" sz="1800" b="0" i="0" u="none" strike="noStrike" cap="none" normalizeH="0" baseline="0" dirty="0">
              <a:ln>
                <a:noFill/>
              </a:ln>
              <a:solidFill>
                <a:schemeClr val="tx1"/>
              </a:solidFill>
              <a:effectLst/>
              <a:latin typeface="Arial" panose="020B0604020202020204" pitchFamily="34" charset="0"/>
            </a:endParaRPr>
          </a:p>
        </p:txBody>
      </p:sp>
      <p:sp>
        <p:nvSpPr>
          <p:cNvPr id="22" name="Rectangle 9"/>
          <p:cNvSpPr>
            <a:spLocks noChangeArrowheads="1"/>
          </p:cNvSpPr>
          <p:nvPr/>
        </p:nvSpPr>
        <p:spPr bwMode="auto">
          <a:xfrm>
            <a:off x="212725" y="40576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23" name="Rectangle 4"/>
          <p:cNvSpPr>
            <a:spLocks noChangeArrowheads="1"/>
          </p:cNvSpPr>
          <p:nvPr/>
        </p:nvSpPr>
        <p:spPr bwMode="auto">
          <a:xfrm>
            <a:off x="152400" y="24098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212725" algn="l"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25" name="Rectangle 8"/>
          <p:cNvSpPr>
            <a:spLocks noChangeArrowheads="1"/>
          </p:cNvSpPr>
          <p:nvPr/>
        </p:nvSpPr>
        <p:spPr bwMode="auto">
          <a:xfrm>
            <a:off x="304800" y="2562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212725" algn="ctr"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20" name="Rectangle 4"/>
          <p:cNvSpPr>
            <a:spLocks noChangeArrowheads="1"/>
          </p:cNvSpPr>
          <p:nvPr/>
        </p:nvSpPr>
        <p:spPr bwMode="auto">
          <a:xfrm>
            <a:off x="3222723" y="2941278"/>
            <a:ext cx="5931983"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27" name="Rectangle 8"/>
          <p:cNvSpPr>
            <a:spLocks noChangeArrowheads="1"/>
          </p:cNvSpPr>
          <p:nvPr/>
        </p:nvSpPr>
        <p:spPr bwMode="auto">
          <a:xfrm>
            <a:off x="365125" y="24098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24" name="Rectangle 4"/>
          <p:cNvSpPr>
            <a:spLocks noChangeArrowheads="1"/>
          </p:cNvSpPr>
          <p:nvPr/>
        </p:nvSpPr>
        <p:spPr bwMode="auto">
          <a:xfrm>
            <a:off x="517525" y="2562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4339" name="Rectangle 8"/>
          <p:cNvSpPr>
            <a:spLocks noChangeArrowheads="1"/>
          </p:cNvSpPr>
          <p:nvPr/>
        </p:nvSpPr>
        <p:spPr bwMode="auto">
          <a:xfrm>
            <a:off x="365125" y="24098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4340" name="Rectangle 9"/>
          <p:cNvSpPr>
            <a:spLocks noChangeArrowheads="1"/>
          </p:cNvSpPr>
          <p:nvPr/>
        </p:nvSpPr>
        <p:spPr bwMode="auto">
          <a:xfrm>
            <a:off x="365125" y="42100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26" name="Rectangle 4"/>
          <p:cNvSpPr>
            <a:spLocks noChangeArrowheads="1"/>
          </p:cNvSpPr>
          <p:nvPr/>
        </p:nvSpPr>
        <p:spPr bwMode="auto">
          <a:xfrm>
            <a:off x="27845" y="298129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4337"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14338" name="Rectangle 8"/>
          <p:cNvSpPr>
            <a:spLocks noChangeArrowheads="1"/>
          </p:cNvSpPr>
          <p:nvPr/>
        </p:nvSpPr>
        <p:spPr bwMode="auto">
          <a:xfrm>
            <a:off x="212725" y="22574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4341" name="Rectangle 11"/>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4342" name="Rectangle 12"/>
          <p:cNvSpPr>
            <a:spLocks noChangeArrowheads="1"/>
          </p:cNvSpPr>
          <p:nvPr/>
        </p:nvSpPr>
        <p:spPr bwMode="auto">
          <a:xfrm>
            <a:off x="365125" y="24098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4343" name="Rectangle 1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14344" name="Rectangle 16"/>
          <p:cNvSpPr>
            <a:spLocks noChangeArrowheads="1"/>
          </p:cNvSpPr>
          <p:nvPr/>
        </p:nvSpPr>
        <p:spPr bwMode="auto">
          <a:xfrm>
            <a:off x="228600" y="22574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4345" name="Rectangle 19"/>
          <p:cNvSpPr>
            <a:spLocks noChangeArrowheads="1"/>
          </p:cNvSpPr>
          <p:nvPr/>
        </p:nvSpPr>
        <p:spPr bwMode="auto">
          <a:xfrm>
            <a:off x="304800" y="3048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14346" name="Rectangle 20"/>
          <p:cNvSpPr>
            <a:spLocks noChangeArrowheads="1"/>
          </p:cNvSpPr>
          <p:nvPr/>
        </p:nvSpPr>
        <p:spPr bwMode="auto">
          <a:xfrm>
            <a:off x="517525" y="2562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44" name="Subtítulo 1"/>
          <p:cNvSpPr txBox="1">
            <a:spLocks/>
          </p:cNvSpPr>
          <p:nvPr/>
        </p:nvSpPr>
        <p:spPr>
          <a:xfrm>
            <a:off x="373009" y="3108358"/>
            <a:ext cx="2299802" cy="942070"/>
          </a:xfrm>
          <a:prstGeom prst="rect">
            <a:avLst/>
          </a:prstGeom>
        </p:spPr>
        <p:txBody>
          <a:bodyPr/>
          <a:lstStyle>
            <a:lvl1pPr marL="0" indent="0" algn="l" defTabSz="457200" rtl="0" eaLnBrk="1" latinLnBrk="0" hangingPunct="1">
              <a:spcBef>
                <a:spcPct val="20000"/>
              </a:spcBef>
              <a:buFontTx/>
              <a:buNone/>
              <a:defRPr sz="1200" kern="1200" baseline="0">
                <a:solidFill>
                  <a:schemeClr val="tx1"/>
                </a:solidFill>
                <a:latin typeface="HelveticaNeueLT Std Lt Cn"/>
                <a:ea typeface="+mn-ea"/>
                <a:cs typeface="+mn-cs"/>
              </a:defRPr>
            </a:lvl1pPr>
            <a:lvl2pPr marL="457200" indent="0" algn="ctr" defTabSz="457200" rtl="0" eaLnBrk="1" latinLnBrk="0" hangingPunct="1">
              <a:spcBef>
                <a:spcPct val="20000"/>
              </a:spcBef>
              <a:buFontTx/>
              <a:buNone/>
              <a:defRPr sz="12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Tx/>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Tx/>
              <a:buNone/>
              <a:defRPr sz="12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Tx/>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just" defTabSz="457200" rtl="0" eaLnBrk="1" fontAlgn="auto" latinLnBrk="0" hangingPunct="1">
              <a:lnSpc>
                <a:spcPct val="100000"/>
              </a:lnSpc>
              <a:spcBef>
                <a:spcPct val="20000"/>
              </a:spcBef>
              <a:spcAft>
                <a:spcPts val="0"/>
              </a:spcAft>
              <a:buClrTx/>
              <a:buSzTx/>
              <a:buFontTx/>
              <a:buNone/>
              <a:tabLst/>
              <a:defRPr/>
            </a:pPr>
            <a:r>
              <a:rPr kumimoji="0" lang="es-PE" sz="1100" b="0" i="0" u="none" strike="noStrike" kern="1200" cap="none" spc="0" normalizeH="0" baseline="0" noProof="0" dirty="0">
                <a:ln>
                  <a:noFill/>
                </a:ln>
                <a:solidFill>
                  <a:sysClr val="windowText" lastClr="000000"/>
                </a:solidFill>
                <a:effectLst/>
                <a:uLnTx/>
                <a:uFillTx/>
                <a:latin typeface="Helvetica Condensed" panose="020B0606020202030204"/>
              </a:rPr>
              <a:t>Durante el año 2017, se han realizado –según necesidad-</a:t>
            </a:r>
            <a:r>
              <a:rPr kumimoji="0" lang="es-PE" sz="1100" b="0" i="0" u="none" strike="noStrike" kern="1200" cap="none" spc="0" normalizeH="0" noProof="0" dirty="0">
                <a:ln>
                  <a:noFill/>
                </a:ln>
                <a:solidFill>
                  <a:sysClr val="windowText" lastClr="000000"/>
                </a:solidFill>
                <a:effectLst/>
                <a:uLnTx/>
                <a:uFillTx/>
                <a:latin typeface="Helvetica Condensed" panose="020B0606020202030204"/>
              </a:rPr>
              <a:t> actividades de </a:t>
            </a:r>
            <a:r>
              <a:rPr kumimoji="0" lang="es-PE" sz="1100" b="0" i="0" u="none" strike="noStrike" kern="1200" cap="none" spc="0" normalizeH="0" noProof="0" dirty="0">
                <a:ln>
                  <a:noFill/>
                </a:ln>
                <a:solidFill>
                  <a:schemeClr val="tx2"/>
                </a:solidFill>
                <a:effectLst/>
                <a:uLnTx/>
                <a:uFillTx/>
                <a:latin typeface="Helvetica Condensed" panose="020B0606020202030204"/>
              </a:rPr>
              <a:t>Mantenimiento Correctivo</a:t>
            </a:r>
            <a:r>
              <a:rPr kumimoji="0" lang="es-PE" sz="1100" b="0" i="0" u="none" strike="noStrike" kern="1200" cap="none" spc="0" normalizeH="0" noProof="0" dirty="0">
                <a:ln>
                  <a:noFill/>
                </a:ln>
                <a:solidFill>
                  <a:sysClr val="windowText" lastClr="000000"/>
                </a:solidFill>
                <a:effectLst/>
                <a:uLnTx/>
                <a:uFillTx/>
                <a:latin typeface="Helvetica Condensed" panose="020B0606020202030204"/>
              </a:rPr>
              <a:t> en nuestras distintas sedes aeroportuarias.</a:t>
            </a:r>
            <a:endParaRPr kumimoji="0" lang="es-PE" sz="1100" b="0" i="0" u="none" strike="noStrike" kern="1200" cap="none" spc="0" normalizeH="0" baseline="0" noProof="0" dirty="0">
              <a:ln>
                <a:noFill/>
              </a:ln>
              <a:solidFill>
                <a:sysClr val="windowText" lastClr="000000"/>
              </a:solidFill>
              <a:effectLst/>
              <a:uLnTx/>
              <a:uFillTx/>
              <a:latin typeface="Helvetica Condensed" panose="020B0606020202030204"/>
            </a:endParaRPr>
          </a:p>
        </p:txBody>
      </p:sp>
      <p:pic>
        <p:nvPicPr>
          <p:cNvPr id="45" name="Imagen 44" descr="cid:image002.png@01D3942E.1F7FC4F0">
            <a:extLst>
              <a:ext uri="{FF2B5EF4-FFF2-40B4-BE49-F238E27FC236}">
                <a16:creationId xmlns:a16="http://schemas.microsoft.com/office/drawing/2014/main" id="{3F2FF120-8B70-49AA-9E33-B149AE71B36B}"/>
              </a:ext>
            </a:extLst>
          </p:cNvPr>
          <p:cNvPicPr/>
          <p:nvPr/>
        </p:nvPicPr>
        <p:blipFill rotWithShape="1">
          <a:blip r:embed="rId5" r:link="rId6">
            <a:extLst>
              <a:ext uri="{28A0092B-C50C-407E-A947-70E740481C1C}">
                <a14:useLocalDpi xmlns:a14="http://schemas.microsoft.com/office/drawing/2010/main" val="0"/>
              </a:ext>
            </a:extLst>
          </a:blip>
          <a:srcRect l="45837"/>
          <a:stretch>
            <a:fillRect/>
          </a:stretch>
        </p:blipFill>
        <p:spPr bwMode="auto">
          <a:xfrm>
            <a:off x="3917796" y="761999"/>
            <a:ext cx="4197503" cy="398813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42960778"/>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Agrupar 28"/>
          <p:cNvGrpSpPr/>
          <p:nvPr/>
        </p:nvGrpSpPr>
        <p:grpSpPr>
          <a:xfrm>
            <a:off x="0" y="4209"/>
            <a:ext cx="9144000" cy="5143500"/>
            <a:chOff x="0" y="0"/>
            <a:chExt cx="9144000" cy="5143500"/>
          </a:xfrm>
        </p:grpSpPr>
        <p:pic>
          <p:nvPicPr>
            <p:cNvPr id="30" name="Imagen 29" descr="IMG_4885-fondo.jpg"/>
            <p:cNvPicPr>
              <a:picLocks noChangeAspect="1"/>
            </p:cNvPicPr>
            <p:nvPr/>
          </p:nvPicPr>
          <p:blipFill rotWithShape="1">
            <a:blip r:embed="rId2">
              <a:extLst>
                <a:ext uri="{28A0092B-C50C-407E-A947-70E740481C1C}">
                  <a14:useLocalDpi xmlns:a14="http://schemas.microsoft.com/office/drawing/2010/main" val="0"/>
                </a:ext>
              </a:extLst>
            </a:blip>
            <a:srcRect t="13577" r="1055" b="2980"/>
            <a:stretch/>
          </p:blipFill>
          <p:spPr>
            <a:xfrm>
              <a:off x="0" y="0"/>
              <a:ext cx="9144000" cy="5143500"/>
            </a:xfrm>
            <a:prstGeom prst="rect">
              <a:avLst/>
            </a:prstGeom>
          </p:spPr>
        </p:pic>
        <p:sp>
          <p:nvSpPr>
            <p:cNvPr id="31" name="Rectángulo 30"/>
            <p:cNvSpPr/>
            <p:nvPr/>
          </p:nvSpPr>
          <p:spPr>
            <a:xfrm>
              <a:off x="109214" y="103489"/>
              <a:ext cx="8925572" cy="49365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s-ES" dirty="0">
                <a:solidFill>
                  <a:prstClr val="white"/>
                </a:solidFill>
              </a:endParaRPr>
            </a:p>
          </p:txBody>
        </p:sp>
      </p:grpSp>
      <p:pic>
        <p:nvPicPr>
          <p:cNvPr id="28" name="Imagen 27"/>
          <p:cNvPicPr>
            <a:picLocks noChangeAspect="1"/>
          </p:cNvPicPr>
          <p:nvPr/>
        </p:nvPicPr>
        <p:blipFill>
          <a:blip r:embed="rId3"/>
          <a:stretch>
            <a:fillRect/>
          </a:stretch>
        </p:blipFill>
        <p:spPr>
          <a:xfrm>
            <a:off x="403914" y="286008"/>
            <a:ext cx="431292" cy="252984"/>
          </a:xfrm>
          <a:prstGeom prst="rect">
            <a:avLst/>
          </a:prstGeom>
        </p:spPr>
      </p:pic>
      <p:pic>
        <p:nvPicPr>
          <p:cNvPr id="13" name="Imagen 12"/>
          <p:cNvPicPr>
            <a:picLocks noChangeAspect="1"/>
          </p:cNvPicPr>
          <p:nvPr/>
        </p:nvPicPr>
        <p:blipFill>
          <a:blip r:embed="rId4"/>
          <a:stretch>
            <a:fillRect/>
          </a:stretch>
        </p:blipFill>
        <p:spPr>
          <a:xfrm>
            <a:off x="403914" y="4750133"/>
            <a:ext cx="526492" cy="107998"/>
          </a:xfrm>
          <a:prstGeom prst="rect">
            <a:avLst/>
          </a:prstGeom>
        </p:spPr>
      </p:pic>
      <p:cxnSp>
        <p:nvCxnSpPr>
          <p:cNvPr id="18" name="Conector recto 17"/>
          <p:cNvCxnSpPr/>
          <p:nvPr/>
        </p:nvCxnSpPr>
        <p:spPr>
          <a:xfrm>
            <a:off x="365125" y="2548812"/>
            <a:ext cx="2392449"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uadroTexto 16"/>
          <p:cNvSpPr txBox="1"/>
          <p:nvPr/>
        </p:nvSpPr>
        <p:spPr>
          <a:xfrm>
            <a:off x="258182" y="1999497"/>
            <a:ext cx="2812333" cy="363176"/>
          </a:xfrm>
          <a:prstGeom prst="rect">
            <a:avLst/>
          </a:prstGeom>
          <a:noFill/>
        </p:spPr>
        <p:txBody>
          <a:bodyPr wrap="square" rtlCol="0">
            <a:spAutoFit/>
          </a:bodyPr>
          <a:lstStyle/>
          <a:p>
            <a:pPr>
              <a:lnSpc>
                <a:spcPct val="80000"/>
              </a:lnSpc>
              <a:defRPr/>
            </a:pPr>
            <a:r>
              <a:rPr lang="es-PE" sz="2200" b="1" dirty="0">
                <a:cs typeface="Arial" pitchFamily="34" charset="0"/>
              </a:rPr>
              <a:t>1.2. Mantenimiento</a:t>
            </a:r>
            <a:endParaRPr lang="es-ES" sz="2200" b="1" dirty="0">
              <a:solidFill>
                <a:srgbClr val="679633"/>
              </a:solidFill>
              <a:latin typeface="Helvetica Condensed" panose="020B0606020202030204" pitchFamily="34" charset="0"/>
              <a:cs typeface="HelveticaNeueLT Std Hvy Cn"/>
            </a:endParaRPr>
          </a:p>
        </p:txBody>
      </p:sp>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3" name="Rectangle 4"/>
          <p:cNvSpPr>
            <a:spLocks noChangeArrowheads="1"/>
          </p:cNvSpPr>
          <p:nvPr/>
        </p:nvSpPr>
        <p:spPr bwMode="auto">
          <a:xfrm>
            <a:off x="449263" y="2438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PE" altLang="es-PE" sz="1100" b="0" i="1" u="none" strike="noStrike" cap="none" normalizeH="0" baseline="0">
                <a:ln>
                  <a:noFill/>
                </a:ln>
                <a:solidFill>
                  <a:schemeClr val="tx1"/>
                </a:solidFill>
                <a:effectLst/>
                <a:latin typeface="Helvetica Condensed" panose="020B0606020202030204" charset="0"/>
                <a:ea typeface="Times New Roman" panose="02020603050405020304" pitchFamily="18" charset="0"/>
                <a:cs typeface="Arial" panose="020B0604020202020204" pitchFamily="34"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4" name="Rectangle 5"/>
          <p:cNvSpPr>
            <a:spLocks noChangeArrowheads="1"/>
          </p:cNvSpPr>
          <p:nvPr/>
        </p:nvSpPr>
        <p:spPr bwMode="auto">
          <a:xfrm>
            <a:off x="449263" y="48672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5"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6" name="Rectangle 4"/>
          <p:cNvSpPr>
            <a:spLocks noChangeArrowheads="1"/>
          </p:cNvSpPr>
          <p:nvPr/>
        </p:nvSpPr>
        <p:spPr bwMode="auto">
          <a:xfrm>
            <a:off x="449263" y="2400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PE" sz="1100" b="0" i="0" u="none" strike="noStrike" cap="none" normalizeH="0" baseline="0">
                <a:ln>
                  <a:noFill/>
                </a:ln>
                <a:solidFill>
                  <a:schemeClr val="tx1"/>
                </a:solidFill>
                <a:effectLst/>
                <a:latin typeface="Helvetica Condensed" panose="020B0606020202030204"/>
                <a:ea typeface="Times New Roman" panose="02020603050405020304" pitchFamily="18" charset="0"/>
                <a:cs typeface="Arial" panose="020B0604020202020204" pitchFamily="34" charset="0"/>
              </a:rPr>
              <a:t>  </a:t>
            </a:r>
            <a:endParaRPr kumimoji="0" lang="es-MX" altLang="es-PE" sz="1800" b="0" i="0" u="none" strike="noStrike" cap="none" normalizeH="0" baseline="0">
              <a:ln>
                <a:noFill/>
              </a:ln>
              <a:solidFill>
                <a:schemeClr val="tx1"/>
              </a:solidFill>
              <a:effectLst/>
              <a:latin typeface="Arial" panose="020B0604020202020204" pitchFamily="34" charset="0"/>
            </a:endParaRPr>
          </a:p>
        </p:txBody>
      </p:sp>
      <p:sp>
        <p:nvSpPr>
          <p:cNvPr id="7" name="Rectangle 5"/>
          <p:cNvSpPr>
            <a:spLocks noChangeArrowheads="1"/>
          </p:cNvSpPr>
          <p:nvPr/>
        </p:nvSpPr>
        <p:spPr bwMode="auto">
          <a:xfrm>
            <a:off x="449263" y="4333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8"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9" name="Rectangle 4"/>
          <p:cNvSpPr>
            <a:spLocks noChangeArrowheads="1"/>
          </p:cNvSpPr>
          <p:nvPr/>
        </p:nvSpPr>
        <p:spPr bwMode="auto">
          <a:xfrm>
            <a:off x="449263" y="25717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PE" sz="1100" b="1" i="1" u="none" strike="noStrike" cap="none" normalizeH="0" baseline="0">
                <a:ln>
                  <a:noFill/>
                </a:ln>
                <a:solidFill>
                  <a:schemeClr val="tx1"/>
                </a:solidFill>
                <a:effectLst/>
                <a:latin typeface="Helvetica Condensed" panose="020B0606020202030204"/>
                <a:ea typeface="Times New Roman" panose="02020603050405020304" pitchFamily="18" charset="0"/>
                <a:cs typeface="Arial" panose="020B0604020202020204" pitchFamily="34" charset="0"/>
              </a:rPr>
              <a:t> </a:t>
            </a:r>
            <a:r>
              <a:rPr kumimoji="0" lang="es-PE" altLang="es-PE" sz="1200" b="0" i="1" u="none" strike="noStrike" cap="none" normalizeH="0" baseline="0">
                <a:ln>
                  <a:noFill/>
                </a:ln>
                <a:solidFill>
                  <a:schemeClr val="tx1"/>
                </a:solidFill>
                <a:effectLst/>
                <a:latin typeface="Univers"/>
                <a:ea typeface="Times New Roman" panose="02020603050405020304" pitchFamily="18" charset="0"/>
                <a:cs typeface="Arial" panose="020B0604020202020204" pitchFamily="34"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4" name="Rectangle 4"/>
          <p:cNvSpPr>
            <a:spLocks noChangeArrowheads="1"/>
          </p:cNvSpPr>
          <p:nvPr/>
        </p:nvSpPr>
        <p:spPr bwMode="auto">
          <a:xfrm>
            <a:off x="449263" y="31432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0"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15" name="Rectangle 4"/>
          <p:cNvSpPr>
            <a:spLocks noChangeArrowheads="1"/>
          </p:cNvSpPr>
          <p:nvPr/>
        </p:nvSpPr>
        <p:spPr bwMode="auto">
          <a:xfrm>
            <a:off x="0" y="3362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1" i="1" u="none" strike="noStrike" cap="none" normalizeH="0" baseline="0">
                <a:ln>
                  <a:noFill/>
                </a:ln>
                <a:solidFill>
                  <a:schemeClr val="tx1"/>
                </a:solidFill>
                <a:effectLst/>
                <a:latin typeface="Helvetica Condensed" panose="020B0606020202030204"/>
                <a:ea typeface="Calibri" panose="020F0502020204030204" pitchFamily="34" charset="0"/>
                <a:cs typeface="Arial" panose="020B0604020202020204" pitchFamily="34"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2" name="Rectángulo 11"/>
          <p:cNvSpPr/>
          <p:nvPr/>
        </p:nvSpPr>
        <p:spPr>
          <a:xfrm>
            <a:off x="2735263" y="227145"/>
            <a:ext cx="6079964" cy="307777"/>
          </a:xfrm>
          <a:prstGeom prst="rect">
            <a:avLst/>
          </a:prstGeom>
        </p:spPr>
        <p:txBody>
          <a:bodyPr wrap="square">
            <a:spAutoFit/>
          </a:bodyPr>
          <a:lstStyle/>
          <a:p>
            <a:pPr lvl="0" algn="ctr">
              <a:spcAft>
                <a:spcPts val="0"/>
              </a:spcAft>
            </a:pPr>
            <a:r>
              <a:rPr lang="es-ES" sz="1400" b="1" dirty="0">
                <a:solidFill>
                  <a:srgbClr val="000000"/>
                </a:solidFill>
                <a:latin typeface="Helvetica Condensed"/>
                <a:ea typeface="Times New Roman" panose="02020603050405020304" pitchFamily="18" charset="0"/>
                <a:cs typeface="Arial" panose="020B0604020202020204" pitchFamily="34" charset="0"/>
              </a:rPr>
              <a:t>Mantenimiento Correctivo (MC) – FEN 2017</a:t>
            </a:r>
            <a:endParaRPr lang="es-PE" sz="1400" dirty="0">
              <a:effectLst/>
              <a:latin typeface="Times New Roman" panose="02020603050405020304" pitchFamily="18" charset="0"/>
              <a:ea typeface="Times New Roman" panose="02020603050405020304" pitchFamily="18" charset="0"/>
            </a:endParaRPr>
          </a:p>
        </p:txBody>
      </p:sp>
      <p:sp>
        <p:nvSpPr>
          <p:cNvPr id="19" name="Rectangle 4"/>
          <p:cNvSpPr>
            <a:spLocks noChangeArrowheads="1"/>
          </p:cNvSpPr>
          <p:nvPr/>
        </p:nvSpPr>
        <p:spPr bwMode="auto">
          <a:xfrm>
            <a:off x="0" y="22574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21" name="Rectangle 8"/>
          <p:cNvSpPr>
            <a:spLocks noChangeArrowheads="1"/>
          </p:cNvSpPr>
          <p:nvPr/>
        </p:nvSpPr>
        <p:spPr bwMode="auto">
          <a:xfrm>
            <a:off x="-429355" y="252409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PE" altLang="es-PE" sz="1800" b="0" i="0" u="none" strike="noStrike" cap="none" normalizeH="0" baseline="0" dirty="0">
              <a:ln>
                <a:noFill/>
              </a:ln>
              <a:solidFill>
                <a:schemeClr val="tx1"/>
              </a:solidFill>
              <a:effectLst/>
              <a:latin typeface="Arial" panose="020B0604020202020204" pitchFamily="34" charset="0"/>
            </a:endParaRPr>
          </a:p>
        </p:txBody>
      </p:sp>
      <p:sp>
        <p:nvSpPr>
          <p:cNvPr id="22" name="Rectangle 9"/>
          <p:cNvSpPr>
            <a:spLocks noChangeArrowheads="1"/>
          </p:cNvSpPr>
          <p:nvPr/>
        </p:nvSpPr>
        <p:spPr bwMode="auto">
          <a:xfrm>
            <a:off x="212725" y="40576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23" name="Rectangle 4"/>
          <p:cNvSpPr>
            <a:spLocks noChangeArrowheads="1"/>
          </p:cNvSpPr>
          <p:nvPr/>
        </p:nvSpPr>
        <p:spPr bwMode="auto">
          <a:xfrm>
            <a:off x="152400" y="24098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212725" algn="l"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25" name="Rectangle 8"/>
          <p:cNvSpPr>
            <a:spLocks noChangeArrowheads="1"/>
          </p:cNvSpPr>
          <p:nvPr/>
        </p:nvSpPr>
        <p:spPr bwMode="auto">
          <a:xfrm>
            <a:off x="304800" y="2562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212725" algn="ctr"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20" name="Rectangle 4"/>
          <p:cNvSpPr>
            <a:spLocks noChangeArrowheads="1"/>
          </p:cNvSpPr>
          <p:nvPr/>
        </p:nvSpPr>
        <p:spPr bwMode="auto">
          <a:xfrm>
            <a:off x="3222723" y="2941278"/>
            <a:ext cx="5931983"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27" name="Rectangle 8"/>
          <p:cNvSpPr>
            <a:spLocks noChangeArrowheads="1"/>
          </p:cNvSpPr>
          <p:nvPr/>
        </p:nvSpPr>
        <p:spPr bwMode="auto">
          <a:xfrm>
            <a:off x="365125" y="24098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24" name="Rectangle 4"/>
          <p:cNvSpPr>
            <a:spLocks noChangeArrowheads="1"/>
          </p:cNvSpPr>
          <p:nvPr/>
        </p:nvSpPr>
        <p:spPr bwMode="auto">
          <a:xfrm>
            <a:off x="517525" y="2562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4339" name="Rectangle 8"/>
          <p:cNvSpPr>
            <a:spLocks noChangeArrowheads="1"/>
          </p:cNvSpPr>
          <p:nvPr/>
        </p:nvSpPr>
        <p:spPr bwMode="auto">
          <a:xfrm>
            <a:off x="365125" y="24098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4340" name="Rectangle 9"/>
          <p:cNvSpPr>
            <a:spLocks noChangeArrowheads="1"/>
          </p:cNvSpPr>
          <p:nvPr/>
        </p:nvSpPr>
        <p:spPr bwMode="auto">
          <a:xfrm>
            <a:off x="365125" y="42100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26" name="Rectangle 4"/>
          <p:cNvSpPr>
            <a:spLocks noChangeArrowheads="1"/>
          </p:cNvSpPr>
          <p:nvPr/>
        </p:nvSpPr>
        <p:spPr bwMode="auto">
          <a:xfrm>
            <a:off x="27845" y="298129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4337"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14338" name="Rectangle 8"/>
          <p:cNvSpPr>
            <a:spLocks noChangeArrowheads="1"/>
          </p:cNvSpPr>
          <p:nvPr/>
        </p:nvSpPr>
        <p:spPr bwMode="auto">
          <a:xfrm>
            <a:off x="212725" y="22574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4341" name="Rectangle 11"/>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4342" name="Rectangle 12"/>
          <p:cNvSpPr>
            <a:spLocks noChangeArrowheads="1"/>
          </p:cNvSpPr>
          <p:nvPr/>
        </p:nvSpPr>
        <p:spPr bwMode="auto">
          <a:xfrm>
            <a:off x="365125" y="24098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4343" name="Rectangle 1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14344" name="Rectangle 16"/>
          <p:cNvSpPr>
            <a:spLocks noChangeArrowheads="1"/>
          </p:cNvSpPr>
          <p:nvPr/>
        </p:nvSpPr>
        <p:spPr bwMode="auto">
          <a:xfrm>
            <a:off x="228600" y="22574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4345" name="Rectangle 19"/>
          <p:cNvSpPr>
            <a:spLocks noChangeArrowheads="1"/>
          </p:cNvSpPr>
          <p:nvPr/>
        </p:nvSpPr>
        <p:spPr bwMode="auto">
          <a:xfrm>
            <a:off x="304800" y="3048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14346" name="Rectangle 20"/>
          <p:cNvSpPr>
            <a:spLocks noChangeArrowheads="1"/>
          </p:cNvSpPr>
          <p:nvPr/>
        </p:nvSpPr>
        <p:spPr bwMode="auto">
          <a:xfrm>
            <a:off x="517525" y="2562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44" name="Subtítulo 1"/>
          <p:cNvSpPr txBox="1">
            <a:spLocks/>
          </p:cNvSpPr>
          <p:nvPr/>
        </p:nvSpPr>
        <p:spPr>
          <a:xfrm>
            <a:off x="438630" y="2768008"/>
            <a:ext cx="2299802" cy="1482623"/>
          </a:xfrm>
          <a:prstGeom prst="rect">
            <a:avLst/>
          </a:prstGeom>
        </p:spPr>
        <p:txBody>
          <a:bodyPr/>
          <a:lstStyle>
            <a:lvl1pPr marL="0" indent="0" algn="l" defTabSz="457200" rtl="0" eaLnBrk="1" latinLnBrk="0" hangingPunct="1">
              <a:spcBef>
                <a:spcPct val="20000"/>
              </a:spcBef>
              <a:buFontTx/>
              <a:buNone/>
              <a:defRPr sz="1200" kern="1200" baseline="0">
                <a:solidFill>
                  <a:schemeClr val="tx1"/>
                </a:solidFill>
                <a:latin typeface="HelveticaNeueLT Std Lt Cn"/>
                <a:ea typeface="+mn-ea"/>
                <a:cs typeface="+mn-cs"/>
              </a:defRPr>
            </a:lvl1pPr>
            <a:lvl2pPr marL="457200" indent="0" algn="ctr" defTabSz="457200" rtl="0" eaLnBrk="1" latinLnBrk="0" hangingPunct="1">
              <a:spcBef>
                <a:spcPct val="20000"/>
              </a:spcBef>
              <a:buFontTx/>
              <a:buNone/>
              <a:defRPr sz="12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Tx/>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Tx/>
              <a:buNone/>
              <a:defRPr sz="12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Tx/>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just" defTabSz="457200" rtl="0" eaLnBrk="1" fontAlgn="auto" latinLnBrk="0" hangingPunct="1">
              <a:lnSpc>
                <a:spcPct val="100000"/>
              </a:lnSpc>
              <a:spcBef>
                <a:spcPct val="20000"/>
              </a:spcBef>
              <a:spcAft>
                <a:spcPts val="0"/>
              </a:spcAft>
              <a:buClrTx/>
              <a:buSzTx/>
              <a:buFontTx/>
              <a:buNone/>
              <a:tabLst/>
              <a:defRPr/>
            </a:pPr>
            <a:r>
              <a:rPr kumimoji="0" lang="es-PE" sz="1100" b="0" i="0" u="none" strike="noStrike" kern="1200" cap="none" spc="0" normalizeH="0" baseline="0" noProof="0" dirty="0">
                <a:ln>
                  <a:noFill/>
                </a:ln>
                <a:solidFill>
                  <a:sysClr val="windowText" lastClr="000000"/>
                </a:solidFill>
                <a:effectLst/>
                <a:uLnTx/>
                <a:uFillTx/>
                <a:latin typeface="Helvetica Condensed" panose="020B0606020202030204"/>
              </a:rPr>
              <a:t>Durante el año 2017, se han realizado </a:t>
            </a:r>
            <a:r>
              <a:rPr kumimoji="0" lang="es-PE" sz="1100" b="0" i="0" u="none" strike="noStrike" kern="1200" cap="none" spc="0" normalizeH="0" noProof="0" dirty="0">
                <a:ln>
                  <a:noFill/>
                </a:ln>
                <a:solidFill>
                  <a:sysClr val="windowText" lastClr="000000"/>
                </a:solidFill>
                <a:effectLst/>
                <a:uLnTx/>
                <a:uFillTx/>
                <a:latin typeface="Helvetica Condensed" panose="020B0606020202030204"/>
              </a:rPr>
              <a:t>actividades de </a:t>
            </a:r>
            <a:r>
              <a:rPr kumimoji="0" lang="es-PE" sz="1100" b="0" i="0" u="none" strike="noStrike" kern="1200" cap="none" spc="0" normalizeH="0" noProof="0" dirty="0">
                <a:ln>
                  <a:noFill/>
                </a:ln>
                <a:solidFill>
                  <a:schemeClr val="tx2"/>
                </a:solidFill>
                <a:effectLst/>
                <a:uLnTx/>
                <a:uFillTx/>
                <a:latin typeface="Helvetica Condensed" panose="020B0606020202030204"/>
              </a:rPr>
              <a:t>Mantenimiento Correctivo</a:t>
            </a:r>
            <a:r>
              <a:rPr kumimoji="0" lang="es-PE" sz="1100" b="0" i="0" u="none" strike="noStrike" kern="1200" cap="none" spc="0" normalizeH="0" noProof="0" dirty="0">
                <a:ln>
                  <a:noFill/>
                </a:ln>
                <a:solidFill>
                  <a:sysClr val="windowText" lastClr="000000"/>
                </a:solidFill>
                <a:effectLst/>
                <a:uLnTx/>
                <a:uFillTx/>
                <a:latin typeface="Helvetica Condensed" panose="020B0606020202030204"/>
              </a:rPr>
              <a:t> en el Aeropuerto de Piura, como consecuencia del Fenómeno El Niño Costero, </a:t>
            </a:r>
            <a:r>
              <a:rPr kumimoji="0" lang="es-PE" sz="1100" b="0" i="0" u="none" strike="noStrike" kern="1200" cap="none" spc="0" normalizeH="0" noProof="0" dirty="0">
                <a:ln>
                  <a:noFill/>
                </a:ln>
                <a:solidFill>
                  <a:schemeClr val="tx2"/>
                </a:solidFill>
                <a:effectLst/>
                <a:uLnTx/>
                <a:uFillTx/>
                <a:latin typeface="Helvetica Condensed" panose="020B0606020202030204"/>
              </a:rPr>
              <a:t>logrando que las operaciones en el citado Aeropuerto no se vean afectadas</a:t>
            </a:r>
            <a:r>
              <a:rPr kumimoji="0" lang="es-PE" sz="1100" b="0" i="0" u="none" strike="noStrike" kern="1200" cap="none" spc="0" normalizeH="0" noProof="0" dirty="0">
                <a:ln>
                  <a:noFill/>
                </a:ln>
                <a:solidFill>
                  <a:sysClr val="windowText" lastClr="000000"/>
                </a:solidFill>
                <a:effectLst/>
                <a:uLnTx/>
                <a:uFillTx/>
                <a:latin typeface="Helvetica Condensed" panose="020B0606020202030204"/>
              </a:rPr>
              <a:t>, garantizando que </a:t>
            </a:r>
            <a:r>
              <a:rPr kumimoji="0" lang="es-PE" sz="1100" b="0" i="0" u="none" strike="noStrike" kern="1200" cap="none" spc="0" normalizeH="0" noProof="0" dirty="0">
                <a:ln>
                  <a:noFill/>
                </a:ln>
                <a:solidFill>
                  <a:schemeClr val="tx2"/>
                </a:solidFill>
                <a:effectLst/>
                <a:uLnTx/>
                <a:uFillTx/>
                <a:latin typeface="Helvetica Condensed" panose="020B0606020202030204"/>
              </a:rPr>
              <a:t>no se interrumpa el flujo de la ayuda humanitaria</a:t>
            </a:r>
            <a:r>
              <a:rPr kumimoji="0" lang="es-PE" sz="1100" b="0" i="0" u="none" strike="noStrike" kern="1200" cap="none" spc="0" normalizeH="0" noProof="0" dirty="0">
                <a:ln>
                  <a:noFill/>
                </a:ln>
                <a:solidFill>
                  <a:sysClr val="windowText" lastClr="000000"/>
                </a:solidFill>
                <a:effectLst/>
                <a:uLnTx/>
                <a:uFillTx/>
                <a:latin typeface="Helvetica Condensed" panose="020B0606020202030204"/>
              </a:rPr>
              <a:t>.</a:t>
            </a:r>
            <a:endParaRPr kumimoji="0" lang="es-PE" sz="1100" b="0" i="0" u="none" strike="noStrike" kern="1200" cap="none" spc="0" normalizeH="0" baseline="0" noProof="0" dirty="0">
              <a:ln>
                <a:noFill/>
              </a:ln>
              <a:solidFill>
                <a:sysClr val="windowText" lastClr="000000"/>
              </a:solidFill>
              <a:effectLst/>
              <a:uLnTx/>
              <a:uFillTx/>
              <a:latin typeface="Helvetica Condensed" panose="020B0606020202030204"/>
            </a:endParaRPr>
          </a:p>
        </p:txBody>
      </p:sp>
      <p:pic>
        <p:nvPicPr>
          <p:cNvPr id="11" name="Imagen 10">
            <a:extLst>
              <a:ext uri="{FF2B5EF4-FFF2-40B4-BE49-F238E27FC236}">
                <a16:creationId xmlns:a16="http://schemas.microsoft.com/office/drawing/2014/main" id="{8BC4F60B-A2FD-4C55-8E91-58979AE4C2FF}"/>
              </a:ext>
            </a:extLst>
          </p:cNvPr>
          <p:cNvPicPr>
            <a:picLocks noChangeAspect="1"/>
          </p:cNvPicPr>
          <p:nvPr/>
        </p:nvPicPr>
        <p:blipFill>
          <a:blip r:embed="rId5"/>
          <a:stretch>
            <a:fillRect/>
          </a:stretch>
        </p:blipFill>
        <p:spPr>
          <a:xfrm>
            <a:off x="2983804" y="564851"/>
            <a:ext cx="5955177" cy="4394341"/>
          </a:xfrm>
          <a:prstGeom prst="rect">
            <a:avLst/>
          </a:prstGeom>
        </p:spPr>
      </p:pic>
    </p:spTree>
    <p:extLst>
      <p:ext uri="{BB962C8B-B14F-4D97-AF65-F5344CB8AC3E}">
        <p14:creationId xmlns:p14="http://schemas.microsoft.com/office/powerpoint/2010/main" val="2900764994"/>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Agrupar 28"/>
          <p:cNvGrpSpPr/>
          <p:nvPr/>
        </p:nvGrpSpPr>
        <p:grpSpPr>
          <a:xfrm>
            <a:off x="0" y="4209"/>
            <a:ext cx="9144000" cy="5143500"/>
            <a:chOff x="0" y="0"/>
            <a:chExt cx="9144000" cy="5143500"/>
          </a:xfrm>
        </p:grpSpPr>
        <p:pic>
          <p:nvPicPr>
            <p:cNvPr id="30" name="Imagen 29" descr="IMG_4885-fondo.jpg"/>
            <p:cNvPicPr>
              <a:picLocks noChangeAspect="1"/>
            </p:cNvPicPr>
            <p:nvPr/>
          </p:nvPicPr>
          <p:blipFill rotWithShape="1">
            <a:blip r:embed="rId2">
              <a:extLst>
                <a:ext uri="{28A0092B-C50C-407E-A947-70E740481C1C}">
                  <a14:useLocalDpi xmlns:a14="http://schemas.microsoft.com/office/drawing/2010/main" val="0"/>
                </a:ext>
              </a:extLst>
            </a:blip>
            <a:srcRect t="13577" r="1055" b="2980"/>
            <a:stretch/>
          </p:blipFill>
          <p:spPr>
            <a:xfrm>
              <a:off x="0" y="0"/>
              <a:ext cx="9144000" cy="5143500"/>
            </a:xfrm>
            <a:prstGeom prst="rect">
              <a:avLst/>
            </a:prstGeom>
          </p:spPr>
        </p:pic>
        <p:sp>
          <p:nvSpPr>
            <p:cNvPr id="31" name="Rectángulo 30"/>
            <p:cNvSpPr/>
            <p:nvPr/>
          </p:nvSpPr>
          <p:spPr>
            <a:xfrm>
              <a:off x="109214" y="103489"/>
              <a:ext cx="8925572" cy="49365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s-ES" dirty="0">
                <a:solidFill>
                  <a:prstClr val="white"/>
                </a:solidFill>
              </a:endParaRPr>
            </a:p>
          </p:txBody>
        </p:sp>
      </p:grpSp>
      <p:pic>
        <p:nvPicPr>
          <p:cNvPr id="28" name="Imagen 27"/>
          <p:cNvPicPr>
            <a:picLocks noChangeAspect="1"/>
          </p:cNvPicPr>
          <p:nvPr/>
        </p:nvPicPr>
        <p:blipFill>
          <a:blip r:embed="rId3"/>
          <a:stretch>
            <a:fillRect/>
          </a:stretch>
        </p:blipFill>
        <p:spPr>
          <a:xfrm>
            <a:off x="403914" y="286008"/>
            <a:ext cx="431292" cy="252984"/>
          </a:xfrm>
          <a:prstGeom prst="rect">
            <a:avLst/>
          </a:prstGeom>
        </p:spPr>
      </p:pic>
      <p:pic>
        <p:nvPicPr>
          <p:cNvPr id="13" name="Imagen 12"/>
          <p:cNvPicPr>
            <a:picLocks noChangeAspect="1"/>
          </p:cNvPicPr>
          <p:nvPr/>
        </p:nvPicPr>
        <p:blipFill>
          <a:blip r:embed="rId4"/>
          <a:stretch>
            <a:fillRect/>
          </a:stretch>
        </p:blipFill>
        <p:spPr>
          <a:xfrm>
            <a:off x="403914" y="4750133"/>
            <a:ext cx="526492" cy="107998"/>
          </a:xfrm>
          <a:prstGeom prst="rect">
            <a:avLst/>
          </a:prstGeom>
        </p:spPr>
      </p:pic>
      <p:cxnSp>
        <p:nvCxnSpPr>
          <p:cNvPr id="18" name="Conector recto 17"/>
          <p:cNvCxnSpPr/>
          <p:nvPr/>
        </p:nvCxnSpPr>
        <p:spPr>
          <a:xfrm>
            <a:off x="365125" y="2548812"/>
            <a:ext cx="2392449"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uadroTexto 16"/>
          <p:cNvSpPr txBox="1"/>
          <p:nvPr/>
        </p:nvSpPr>
        <p:spPr>
          <a:xfrm>
            <a:off x="258182" y="1999497"/>
            <a:ext cx="2812333" cy="363176"/>
          </a:xfrm>
          <a:prstGeom prst="rect">
            <a:avLst/>
          </a:prstGeom>
          <a:noFill/>
        </p:spPr>
        <p:txBody>
          <a:bodyPr wrap="square" rtlCol="0">
            <a:spAutoFit/>
          </a:bodyPr>
          <a:lstStyle/>
          <a:p>
            <a:pPr>
              <a:lnSpc>
                <a:spcPct val="80000"/>
              </a:lnSpc>
              <a:defRPr/>
            </a:pPr>
            <a:r>
              <a:rPr lang="es-PE" sz="2200" b="1" dirty="0">
                <a:cs typeface="Arial" pitchFamily="34" charset="0"/>
              </a:rPr>
              <a:t>1.2. Mantenimiento</a:t>
            </a:r>
            <a:endParaRPr lang="es-ES" sz="2200" b="1" dirty="0">
              <a:solidFill>
                <a:srgbClr val="679633"/>
              </a:solidFill>
              <a:latin typeface="Helvetica Condensed" panose="020B0606020202030204" pitchFamily="34" charset="0"/>
              <a:cs typeface="HelveticaNeueLT Std Hvy Cn"/>
            </a:endParaRPr>
          </a:p>
        </p:txBody>
      </p:sp>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3" name="Rectangle 4"/>
          <p:cNvSpPr>
            <a:spLocks noChangeArrowheads="1"/>
          </p:cNvSpPr>
          <p:nvPr/>
        </p:nvSpPr>
        <p:spPr bwMode="auto">
          <a:xfrm>
            <a:off x="449263" y="2438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PE" altLang="es-PE" sz="1100" b="0" i="1" u="none" strike="noStrike" cap="none" normalizeH="0" baseline="0">
                <a:ln>
                  <a:noFill/>
                </a:ln>
                <a:solidFill>
                  <a:schemeClr val="tx1"/>
                </a:solidFill>
                <a:effectLst/>
                <a:latin typeface="Helvetica Condensed" panose="020B0606020202030204" charset="0"/>
                <a:ea typeface="Times New Roman" panose="02020603050405020304" pitchFamily="18" charset="0"/>
                <a:cs typeface="Arial" panose="020B0604020202020204" pitchFamily="34"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4" name="Rectangle 5"/>
          <p:cNvSpPr>
            <a:spLocks noChangeArrowheads="1"/>
          </p:cNvSpPr>
          <p:nvPr/>
        </p:nvSpPr>
        <p:spPr bwMode="auto">
          <a:xfrm>
            <a:off x="449263" y="48672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5"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6" name="Rectangle 4"/>
          <p:cNvSpPr>
            <a:spLocks noChangeArrowheads="1"/>
          </p:cNvSpPr>
          <p:nvPr/>
        </p:nvSpPr>
        <p:spPr bwMode="auto">
          <a:xfrm>
            <a:off x="449263" y="2400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PE" sz="1100" b="0" i="0" u="none" strike="noStrike" cap="none" normalizeH="0" baseline="0">
                <a:ln>
                  <a:noFill/>
                </a:ln>
                <a:solidFill>
                  <a:schemeClr val="tx1"/>
                </a:solidFill>
                <a:effectLst/>
                <a:latin typeface="Helvetica Condensed" panose="020B0606020202030204"/>
                <a:ea typeface="Times New Roman" panose="02020603050405020304" pitchFamily="18" charset="0"/>
                <a:cs typeface="Arial" panose="020B0604020202020204" pitchFamily="34" charset="0"/>
              </a:rPr>
              <a:t>  </a:t>
            </a:r>
            <a:endParaRPr kumimoji="0" lang="es-MX" altLang="es-PE" sz="1800" b="0" i="0" u="none" strike="noStrike" cap="none" normalizeH="0" baseline="0">
              <a:ln>
                <a:noFill/>
              </a:ln>
              <a:solidFill>
                <a:schemeClr val="tx1"/>
              </a:solidFill>
              <a:effectLst/>
              <a:latin typeface="Arial" panose="020B0604020202020204" pitchFamily="34" charset="0"/>
            </a:endParaRPr>
          </a:p>
        </p:txBody>
      </p:sp>
      <p:sp>
        <p:nvSpPr>
          <p:cNvPr id="7" name="Rectangle 5"/>
          <p:cNvSpPr>
            <a:spLocks noChangeArrowheads="1"/>
          </p:cNvSpPr>
          <p:nvPr/>
        </p:nvSpPr>
        <p:spPr bwMode="auto">
          <a:xfrm>
            <a:off x="449263" y="4333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8"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9" name="Rectangle 4"/>
          <p:cNvSpPr>
            <a:spLocks noChangeArrowheads="1"/>
          </p:cNvSpPr>
          <p:nvPr/>
        </p:nvSpPr>
        <p:spPr bwMode="auto">
          <a:xfrm>
            <a:off x="449263" y="25717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PE" sz="1100" b="1" i="1" u="none" strike="noStrike" cap="none" normalizeH="0" baseline="0">
                <a:ln>
                  <a:noFill/>
                </a:ln>
                <a:solidFill>
                  <a:schemeClr val="tx1"/>
                </a:solidFill>
                <a:effectLst/>
                <a:latin typeface="Helvetica Condensed" panose="020B0606020202030204"/>
                <a:ea typeface="Times New Roman" panose="02020603050405020304" pitchFamily="18" charset="0"/>
                <a:cs typeface="Arial" panose="020B0604020202020204" pitchFamily="34" charset="0"/>
              </a:rPr>
              <a:t> </a:t>
            </a:r>
            <a:r>
              <a:rPr kumimoji="0" lang="es-PE" altLang="es-PE" sz="1200" b="0" i="1" u="none" strike="noStrike" cap="none" normalizeH="0" baseline="0">
                <a:ln>
                  <a:noFill/>
                </a:ln>
                <a:solidFill>
                  <a:schemeClr val="tx1"/>
                </a:solidFill>
                <a:effectLst/>
                <a:latin typeface="Univers"/>
                <a:ea typeface="Times New Roman" panose="02020603050405020304" pitchFamily="18" charset="0"/>
                <a:cs typeface="Arial" panose="020B0604020202020204" pitchFamily="34"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4" name="Rectangle 4"/>
          <p:cNvSpPr>
            <a:spLocks noChangeArrowheads="1"/>
          </p:cNvSpPr>
          <p:nvPr/>
        </p:nvSpPr>
        <p:spPr bwMode="auto">
          <a:xfrm>
            <a:off x="449263" y="31432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0"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15" name="Rectangle 4"/>
          <p:cNvSpPr>
            <a:spLocks noChangeArrowheads="1"/>
          </p:cNvSpPr>
          <p:nvPr/>
        </p:nvSpPr>
        <p:spPr bwMode="auto">
          <a:xfrm>
            <a:off x="0" y="3362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1" i="1" u="none" strike="noStrike" cap="none" normalizeH="0" baseline="0">
                <a:ln>
                  <a:noFill/>
                </a:ln>
                <a:solidFill>
                  <a:schemeClr val="tx1"/>
                </a:solidFill>
                <a:effectLst/>
                <a:latin typeface="Helvetica Condensed" panose="020B0606020202030204"/>
                <a:ea typeface="Calibri" panose="020F0502020204030204" pitchFamily="34" charset="0"/>
                <a:cs typeface="Arial" panose="020B0604020202020204" pitchFamily="34"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2" name="Rectángulo 11"/>
          <p:cNvSpPr/>
          <p:nvPr/>
        </p:nvSpPr>
        <p:spPr>
          <a:xfrm>
            <a:off x="2735263" y="227145"/>
            <a:ext cx="6079964" cy="307777"/>
          </a:xfrm>
          <a:prstGeom prst="rect">
            <a:avLst/>
          </a:prstGeom>
        </p:spPr>
        <p:txBody>
          <a:bodyPr wrap="square">
            <a:spAutoFit/>
          </a:bodyPr>
          <a:lstStyle/>
          <a:p>
            <a:pPr lvl="0" algn="ctr">
              <a:spcAft>
                <a:spcPts val="0"/>
              </a:spcAft>
            </a:pPr>
            <a:r>
              <a:rPr lang="es-ES" sz="1400" b="1" dirty="0">
                <a:solidFill>
                  <a:srgbClr val="000000"/>
                </a:solidFill>
                <a:latin typeface="Helvetica Condensed"/>
                <a:ea typeface="Times New Roman" panose="02020603050405020304" pitchFamily="18" charset="0"/>
                <a:cs typeface="Arial" panose="020B0604020202020204" pitchFamily="34" charset="0"/>
              </a:rPr>
              <a:t>Mantenimiento Correctivo (MC) – FEN 2017</a:t>
            </a:r>
            <a:endParaRPr lang="es-PE" sz="1400" dirty="0">
              <a:effectLst/>
              <a:latin typeface="Times New Roman" panose="02020603050405020304" pitchFamily="18" charset="0"/>
              <a:ea typeface="Times New Roman" panose="02020603050405020304" pitchFamily="18" charset="0"/>
            </a:endParaRPr>
          </a:p>
        </p:txBody>
      </p:sp>
      <p:sp>
        <p:nvSpPr>
          <p:cNvPr id="19" name="Rectangle 4"/>
          <p:cNvSpPr>
            <a:spLocks noChangeArrowheads="1"/>
          </p:cNvSpPr>
          <p:nvPr/>
        </p:nvSpPr>
        <p:spPr bwMode="auto">
          <a:xfrm>
            <a:off x="0" y="22574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21" name="Rectangle 8"/>
          <p:cNvSpPr>
            <a:spLocks noChangeArrowheads="1"/>
          </p:cNvSpPr>
          <p:nvPr/>
        </p:nvSpPr>
        <p:spPr bwMode="auto">
          <a:xfrm>
            <a:off x="-429355" y="252409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PE" altLang="es-PE" sz="1800" b="0" i="0" u="none" strike="noStrike" cap="none" normalizeH="0" baseline="0" dirty="0">
              <a:ln>
                <a:noFill/>
              </a:ln>
              <a:solidFill>
                <a:schemeClr val="tx1"/>
              </a:solidFill>
              <a:effectLst/>
              <a:latin typeface="Arial" panose="020B0604020202020204" pitchFamily="34" charset="0"/>
            </a:endParaRPr>
          </a:p>
        </p:txBody>
      </p:sp>
      <p:sp>
        <p:nvSpPr>
          <p:cNvPr id="22" name="Rectangle 9"/>
          <p:cNvSpPr>
            <a:spLocks noChangeArrowheads="1"/>
          </p:cNvSpPr>
          <p:nvPr/>
        </p:nvSpPr>
        <p:spPr bwMode="auto">
          <a:xfrm>
            <a:off x="212725" y="40576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23" name="Rectangle 4"/>
          <p:cNvSpPr>
            <a:spLocks noChangeArrowheads="1"/>
          </p:cNvSpPr>
          <p:nvPr/>
        </p:nvSpPr>
        <p:spPr bwMode="auto">
          <a:xfrm>
            <a:off x="152400" y="24098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212725" algn="l"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25" name="Rectangle 8"/>
          <p:cNvSpPr>
            <a:spLocks noChangeArrowheads="1"/>
          </p:cNvSpPr>
          <p:nvPr/>
        </p:nvSpPr>
        <p:spPr bwMode="auto">
          <a:xfrm>
            <a:off x="304800" y="2562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212725" algn="ctr"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20" name="Rectangle 4"/>
          <p:cNvSpPr>
            <a:spLocks noChangeArrowheads="1"/>
          </p:cNvSpPr>
          <p:nvPr/>
        </p:nvSpPr>
        <p:spPr bwMode="auto">
          <a:xfrm>
            <a:off x="3222723" y="2941278"/>
            <a:ext cx="5931983"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27" name="Rectangle 8"/>
          <p:cNvSpPr>
            <a:spLocks noChangeArrowheads="1"/>
          </p:cNvSpPr>
          <p:nvPr/>
        </p:nvSpPr>
        <p:spPr bwMode="auto">
          <a:xfrm>
            <a:off x="365125" y="24098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24" name="Rectangle 4"/>
          <p:cNvSpPr>
            <a:spLocks noChangeArrowheads="1"/>
          </p:cNvSpPr>
          <p:nvPr/>
        </p:nvSpPr>
        <p:spPr bwMode="auto">
          <a:xfrm>
            <a:off x="517525" y="2562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4339" name="Rectangle 8"/>
          <p:cNvSpPr>
            <a:spLocks noChangeArrowheads="1"/>
          </p:cNvSpPr>
          <p:nvPr/>
        </p:nvSpPr>
        <p:spPr bwMode="auto">
          <a:xfrm>
            <a:off x="365125" y="24098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4340" name="Rectangle 9"/>
          <p:cNvSpPr>
            <a:spLocks noChangeArrowheads="1"/>
          </p:cNvSpPr>
          <p:nvPr/>
        </p:nvSpPr>
        <p:spPr bwMode="auto">
          <a:xfrm>
            <a:off x="365125" y="42100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26" name="Rectangle 4"/>
          <p:cNvSpPr>
            <a:spLocks noChangeArrowheads="1"/>
          </p:cNvSpPr>
          <p:nvPr/>
        </p:nvSpPr>
        <p:spPr bwMode="auto">
          <a:xfrm>
            <a:off x="27845" y="298129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4337"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14338" name="Rectangle 8"/>
          <p:cNvSpPr>
            <a:spLocks noChangeArrowheads="1"/>
          </p:cNvSpPr>
          <p:nvPr/>
        </p:nvSpPr>
        <p:spPr bwMode="auto">
          <a:xfrm>
            <a:off x="212725" y="22574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4341" name="Rectangle 11"/>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4342" name="Rectangle 12"/>
          <p:cNvSpPr>
            <a:spLocks noChangeArrowheads="1"/>
          </p:cNvSpPr>
          <p:nvPr/>
        </p:nvSpPr>
        <p:spPr bwMode="auto">
          <a:xfrm>
            <a:off x="365125" y="24098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4343" name="Rectangle 1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14344" name="Rectangle 16"/>
          <p:cNvSpPr>
            <a:spLocks noChangeArrowheads="1"/>
          </p:cNvSpPr>
          <p:nvPr/>
        </p:nvSpPr>
        <p:spPr bwMode="auto">
          <a:xfrm>
            <a:off x="228600" y="22574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4345" name="Rectangle 19"/>
          <p:cNvSpPr>
            <a:spLocks noChangeArrowheads="1"/>
          </p:cNvSpPr>
          <p:nvPr/>
        </p:nvSpPr>
        <p:spPr bwMode="auto">
          <a:xfrm>
            <a:off x="304800" y="3048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14346" name="Rectangle 20"/>
          <p:cNvSpPr>
            <a:spLocks noChangeArrowheads="1"/>
          </p:cNvSpPr>
          <p:nvPr/>
        </p:nvSpPr>
        <p:spPr bwMode="auto">
          <a:xfrm>
            <a:off x="517525" y="2562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44" name="Subtítulo 1"/>
          <p:cNvSpPr txBox="1">
            <a:spLocks/>
          </p:cNvSpPr>
          <p:nvPr/>
        </p:nvSpPr>
        <p:spPr>
          <a:xfrm>
            <a:off x="438630" y="2768008"/>
            <a:ext cx="2299802" cy="1482623"/>
          </a:xfrm>
          <a:prstGeom prst="rect">
            <a:avLst/>
          </a:prstGeom>
        </p:spPr>
        <p:txBody>
          <a:bodyPr/>
          <a:lstStyle>
            <a:lvl1pPr marL="0" indent="0" algn="l" defTabSz="457200" rtl="0" eaLnBrk="1" latinLnBrk="0" hangingPunct="1">
              <a:spcBef>
                <a:spcPct val="20000"/>
              </a:spcBef>
              <a:buFontTx/>
              <a:buNone/>
              <a:defRPr sz="1200" kern="1200" baseline="0">
                <a:solidFill>
                  <a:schemeClr val="tx1"/>
                </a:solidFill>
                <a:latin typeface="HelveticaNeueLT Std Lt Cn"/>
                <a:ea typeface="+mn-ea"/>
                <a:cs typeface="+mn-cs"/>
              </a:defRPr>
            </a:lvl1pPr>
            <a:lvl2pPr marL="457200" indent="0" algn="ctr" defTabSz="457200" rtl="0" eaLnBrk="1" latinLnBrk="0" hangingPunct="1">
              <a:spcBef>
                <a:spcPct val="20000"/>
              </a:spcBef>
              <a:buFontTx/>
              <a:buNone/>
              <a:defRPr sz="12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Tx/>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Tx/>
              <a:buNone/>
              <a:defRPr sz="12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Tx/>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lvl="0" algn="just">
              <a:defRPr/>
            </a:pPr>
            <a:r>
              <a:rPr lang="es-PE" sz="1100" dirty="0">
                <a:solidFill>
                  <a:sysClr val="windowText" lastClr="000000"/>
                </a:solidFill>
                <a:latin typeface="Helvetica Condensed" panose="020B0606020202030204"/>
              </a:rPr>
              <a:t>Durante el año 2017, se han realizado actividades de </a:t>
            </a:r>
            <a:r>
              <a:rPr lang="es-PE" sz="1100" dirty="0">
                <a:solidFill>
                  <a:schemeClr val="tx2"/>
                </a:solidFill>
                <a:latin typeface="Helvetica Condensed" panose="020B0606020202030204"/>
              </a:rPr>
              <a:t>Mantenimiento Correctivo</a:t>
            </a:r>
            <a:r>
              <a:rPr lang="es-PE" sz="1100" dirty="0">
                <a:solidFill>
                  <a:sysClr val="windowText" lastClr="000000"/>
                </a:solidFill>
                <a:latin typeface="Helvetica Condensed" panose="020B0606020202030204"/>
              </a:rPr>
              <a:t> en el Aeropuerto de Piura, como consecuencia del Fenómeno El Niño Costero, </a:t>
            </a:r>
            <a:r>
              <a:rPr lang="es-PE" sz="1100" dirty="0">
                <a:solidFill>
                  <a:schemeClr val="tx2"/>
                </a:solidFill>
                <a:latin typeface="Helvetica Condensed" panose="020B0606020202030204"/>
              </a:rPr>
              <a:t>logrando que las operaciones en el citado Aeropuerto no se vean afectadas</a:t>
            </a:r>
            <a:r>
              <a:rPr lang="es-PE" sz="1100" dirty="0">
                <a:solidFill>
                  <a:sysClr val="windowText" lastClr="000000"/>
                </a:solidFill>
                <a:latin typeface="Helvetica Condensed" panose="020B0606020202030204"/>
              </a:rPr>
              <a:t>, garantizando que </a:t>
            </a:r>
            <a:r>
              <a:rPr lang="es-PE" sz="1100" dirty="0">
                <a:solidFill>
                  <a:schemeClr val="tx2"/>
                </a:solidFill>
                <a:latin typeface="Helvetica Condensed" panose="020B0606020202030204"/>
              </a:rPr>
              <a:t>no se interrumpa el flujo de la ayuda humanitaria</a:t>
            </a:r>
            <a:r>
              <a:rPr lang="es-PE" sz="1100" dirty="0">
                <a:solidFill>
                  <a:sysClr val="windowText" lastClr="000000"/>
                </a:solidFill>
                <a:latin typeface="Helvetica Condensed" panose="020B0606020202030204"/>
              </a:rPr>
              <a:t>.</a:t>
            </a:r>
          </a:p>
        </p:txBody>
      </p:sp>
      <p:pic>
        <p:nvPicPr>
          <p:cNvPr id="42" name="Imagen 41">
            <a:extLst>
              <a:ext uri="{FF2B5EF4-FFF2-40B4-BE49-F238E27FC236}">
                <a16:creationId xmlns:a16="http://schemas.microsoft.com/office/drawing/2014/main" id="{C29CF221-3115-4610-9D54-5EB9D33F0FB0}"/>
              </a:ext>
            </a:extLst>
          </p:cNvPr>
          <p:cNvPicPr>
            <a:picLocks noChangeAspect="1"/>
          </p:cNvPicPr>
          <p:nvPr/>
        </p:nvPicPr>
        <p:blipFill>
          <a:blip r:embed="rId5"/>
          <a:stretch>
            <a:fillRect/>
          </a:stretch>
        </p:blipFill>
        <p:spPr>
          <a:xfrm>
            <a:off x="2940254" y="628391"/>
            <a:ext cx="5956953" cy="4238883"/>
          </a:xfrm>
          <a:prstGeom prst="rect">
            <a:avLst/>
          </a:prstGeom>
        </p:spPr>
      </p:pic>
    </p:spTree>
    <p:extLst>
      <p:ext uri="{BB962C8B-B14F-4D97-AF65-F5344CB8AC3E}">
        <p14:creationId xmlns:p14="http://schemas.microsoft.com/office/powerpoint/2010/main" val="3440303784"/>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Agrupar 28"/>
          <p:cNvGrpSpPr/>
          <p:nvPr/>
        </p:nvGrpSpPr>
        <p:grpSpPr>
          <a:xfrm>
            <a:off x="0" y="4209"/>
            <a:ext cx="9144000" cy="5143500"/>
            <a:chOff x="0" y="0"/>
            <a:chExt cx="9144000" cy="5143500"/>
          </a:xfrm>
        </p:grpSpPr>
        <p:pic>
          <p:nvPicPr>
            <p:cNvPr id="30" name="Imagen 29" descr="IMG_4885-fondo.jpg"/>
            <p:cNvPicPr>
              <a:picLocks noChangeAspect="1"/>
            </p:cNvPicPr>
            <p:nvPr/>
          </p:nvPicPr>
          <p:blipFill rotWithShape="1">
            <a:blip r:embed="rId2">
              <a:extLst>
                <a:ext uri="{28A0092B-C50C-407E-A947-70E740481C1C}">
                  <a14:useLocalDpi xmlns:a14="http://schemas.microsoft.com/office/drawing/2010/main" val="0"/>
                </a:ext>
              </a:extLst>
            </a:blip>
            <a:srcRect t="13577" r="1055" b="2980"/>
            <a:stretch/>
          </p:blipFill>
          <p:spPr>
            <a:xfrm>
              <a:off x="0" y="0"/>
              <a:ext cx="9144000" cy="5143500"/>
            </a:xfrm>
            <a:prstGeom prst="rect">
              <a:avLst/>
            </a:prstGeom>
          </p:spPr>
        </p:pic>
        <p:sp>
          <p:nvSpPr>
            <p:cNvPr id="31" name="Rectángulo 30"/>
            <p:cNvSpPr/>
            <p:nvPr/>
          </p:nvSpPr>
          <p:spPr>
            <a:xfrm>
              <a:off x="109214" y="103489"/>
              <a:ext cx="8925572" cy="49365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s-ES" dirty="0">
                <a:solidFill>
                  <a:prstClr val="white"/>
                </a:solidFill>
              </a:endParaRPr>
            </a:p>
          </p:txBody>
        </p:sp>
      </p:grpSp>
      <p:pic>
        <p:nvPicPr>
          <p:cNvPr id="28" name="Imagen 27"/>
          <p:cNvPicPr>
            <a:picLocks noChangeAspect="1"/>
          </p:cNvPicPr>
          <p:nvPr/>
        </p:nvPicPr>
        <p:blipFill>
          <a:blip r:embed="rId3"/>
          <a:stretch>
            <a:fillRect/>
          </a:stretch>
        </p:blipFill>
        <p:spPr>
          <a:xfrm>
            <a:off x="403914" y="286008"/>
            <a:ext cx="431292" cy="252984"/>
          </a:xfrm>
          <a:prstGeom prst="rect">
            <a:avLst/>
          </a:prstGeom>
        </p:spPr>
      </p:pic>
      <p:pic>
        <p:nvPicPr>
          <p:cNvPr id="13" name="Imagen 12"/>
          <p:cNvPicPr>
            <a:picLocks noChangeAspect="1"/>
          </p:cNvPicPr>
          <p:nvPr/>
        </p:nvPicPr>
        <p:blipFill>
          <a:blip r:embed="rId4"/>
          <a:stretch>
            <a:fillRect/>
          </a:stretch>
        </p:blipFill>
        <p:spPr>
          <a:xfrm>
            <a:off x="403914" y="4750133"/>
            <a:ext cx="526492" cy="107998"/>
          </a:xfrm>
          <a:prstGeom prst="rect">
            <a:avLst/>
          </a:prstGeom>
        </p:spPr>
      </p:pic>
      <p:cxnSp>
        <p:nvCxnSpPr>
          <p:cNvPr id="18" name="Conector recto 17"/>
          <p:cNvCxnSpPr/>
          <p:nvPr/>
        </p:nvCxnSpPr>
        <p:spPr>
          <a:xfrm>
            <a:off x="365125" y="2548812"/>
            <a:ext cx="2392449"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uadroTexto 16"/>
          <p:cNvSpPr txBox="1"/>
          <p:nvPr/>
        </p:nvSpPr>
        <p:spPr>
          <a:xfrm>
            <a:off x="258182" y="1999497"/>
            <a:ext cx="2812333" cy="363176"/>
          </a:xfrm>
          <a:prstGeom prst="rect">
            <a:avLst/>
          </a:prstGeom>
          <a:noFill/>
        </p:spPr>
        <p:txBody>
          <a:bodyPr wrap="square" rtlCol="0">
            <a:spAutoFit/>
          </a:bodyPr>
          <a:lstStyle/>
          <a:p>
            <a:pPr>
              <a:lnSpc>
                <a:spcPct val="80000"/>
              </a:lnSpc>
              <a:defRPr/>
            </a:pPr>
            <a:r>
              <a:rPr lang="es-PE" sz="2200" b="1" dirty="0">
                <a:cs typeface="Arial" pitchFamily="34" charset="0"/>
              </a:rPr>
              <a:t>1.2. Mantenimiento</a:t>
            </a:r>
            <a:endParaRPr lang="es-ES" sz="2200" b="1" dirty="0">
              <a:solidFill>
                <a:srgbClr val="679633"/>
              </a:solidFill>
              <a:latin typeface="Helvetica Condensed" panose="020B0606020202030204" pitchFamily="34" charset="0"/>
              <a:cs typeface="HelveticaNeueLT Std Hvy Cn"/>
            </a:endParaRPr>
          </a:p>
        </p:txBody>
      </p:sp>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3" name="Rectangle 4"/>
          <p:cNvSpPr>
            <a:spLocks noChangeArrowheads="1"/>
          </p:cNvSpPr>
          <p:nvPr/>
        </p:nvSpPr>
        <p:spPr bwMode="auto">
          <a:xfrm>
            <a:off x="449263" y="2438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PE" altLang="es-PE" sz="1100" b="0" i="1" u="none" strike="noStrike" cap="none" normalizeH="0" baseline="0">
                <a:ln>
                  <a:noFill/>
                </a:ln>
                <a:solidFill>
                  <a:schemeClr val="tx1"/>
                </a:solidFill>
                <a:effectLst/>
                <a:latin typeface="Helvetica Condensed" panose="020B0606020202030204" charset="0"/>
                <a:ea typeface="Times New Roman" panose="02020603050405020304" pitchFamily="18" charset="0"/>
                <a:cs typeface="Arial" panose="020B0604020202020204" pitchFamily="34"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4" name="Rectangle 5"/>
          <p:cNvSpPr>
            <a:spLocks noChangeArrowheads="1"/>
          </p:cNvSpPr>
          <p:nvPr/>
        </p:nvSpPr>
        <p:spPr bwMode="auto">
          <a:xfrm>
            <a:off x="449263" y="48672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5"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6" name="Rectangle 4"/>
          <p:cNvSpPr>
            <a:spLocks noChangeArrowheads="1"/>
          </p:cNvSpPr>
          <p:nvPr/>
        </p:nvSpPr>
        <p:spPr bwMode="auto">
          <a:xfrm>
            <a:off x="449263" y="2400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PE" sz="1100" b="0" i="0" u="none" strike="noStrike" cap="none" normalizeH="0" baseline="0">
                <a:ln>
                  <a:noFill/>
                </a:ln>
                <a:solidFill>
                  <a:schemeClr val="tx1"/>
                </a:solidFill>
                <a:effectLst/>
                <a:latin typeface="Helvetica Condensed" panose="020B0606020202030204"/>
                <a:ea typeface="Times New Roman" panose="02020603050405020304" pitchFamily="18" charset="0"/>
                <a:cs typeface="Arial" panose="020B0604020202020204" pitchFamily="34" charset="0"/>
              </a:rPr>
              <a:t>  </a:t>
            </a:r>
            <a:endParaRPr kumimoji="0" lang="es-MX" altLang="es-PE" sz="1800" b="0" i="0" u="none" strike="noStrike" cap="none" normalizeH="0" baseline="0">
              <a:ln>
                <a:noFill/>
              </a:ln>
              <a:solidFill>
                <a:schemeClr val="tx1"/>
              </a:solidFill>
              <a:effectLst/>
              <a:latin typeface="Arial" panose="020B0604020202020204" pitchFamily="34" charset="0"/>
            </a:endParaRPr>
          </a:p>
        </p:txBody>
      </p:sp>
      <p:sp>
        <p:nvSpPr>
          <p:cNvPr id="7" name="Rectangle 5"/>
          <p:cNvSpPr>
            <a:spLocks noChangeArrowheads="1"/>
          </p:cNvSpPr>
          <p:nvPr/>
        </p:nvSpPr>
        <p:spPr bwMode="auto">
          <a:xfrm>
            <a:off x="449263" y="4333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8"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9" name="Rectangle 4"/>
          <p:cNvSpPr>
            <a:spLocks noChangeArrowheads="1"/>
          </p:cNvSpPr>
          <p:nvPr/>
        </p:nvSpPr>
        <p:spPr bwMode="auto">
          <a:xfrm>
            <a:off x="449263" y="25717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PE" sz="1100" b="1" i="1" u="none" strike="noStrike" cap="none" normalizeH="0" baseline="0">
                <a:ln>
                  <a:noFill/>
                </a:ln>
                <a:solidFill>
                  <a:schemeClr val="tx1"/>
                </a:solidFill>
                <a:effectLst/>
                <a:latin typeface="Helvetica Condensed" panose="020B0606020202030204"/>
                <a:ea typeface="Times New Roman" panose="02020603050405020304" pitchFamily="18" charset="0"/>
                <a:cs typeface="Arial" panose="020B0604020202020204" pitchFamily="34" charset="0"/>
              </a:rPr>
              <a:t> </a:t>
            </a:r>
            <a:r>
              <a:rPr kumimoji="0" lang="es-PE" altLang="es-PE" sz="1200" b="0" i="1" u="none" strike="noStrike" cap="none" normalizeH="0" baseline="0">
                <a:ln>
                  <a:noFill/>
                </a:ln>
                <a:solidFill>
                  <a:schemeClr val="tx1"/>
                </a:solidFill>
                <a:effectLst/>
                <a:latin typeface="Univers"/>
                <a:ea typeface="Times New Roman" panose="02020603050405020304" pitchFamily="18" charset="0"/>
                <a:cs typeface="Arial" panose="020B0604020202020204" pitchFamily="34"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4" name="Rectangle 4"/>
          <p:cNvSpPr>
            <a:spLocks noChangeArrowheads="1"/>
          </p:cNvSpPr>
          <p:nvPr/>
        </p:nvSpPr>
        <p:spPr bwMode="auto">
          <a:xfrm>
            <a:off x="449263" y="31432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0"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15" name="Rectangle 4"/>
          <p:cNvSpPr>
            <a:spLocks noChangeArrowheads="1"/>
          </p:cNvSpPr>
          <p:nvPr/>
        </p:nvSpPr>
        <p:spPr bwMode="auto">
          <a:xfrm>
            <a:off x="0" y="3362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1" i="1" u="none" strike="noStrike" cap="none" normalizeH="0" baseline="0">
                <a:ln>
                  <a:noFill/>
                </a:ln>
                <a:solidFill>
                  <a:schemeClr val="tx1"/>
                </a:solidFill>
                <a:effectLst/>
                <a:latin typeface="Helvetica Condensed" panose="020B0606020202030204"/>
                <a:ea typeface="Calibri" panose="020F0502020204030204" pitchFamily="34" charset="0"/>
                <a:cs typeface="Arial" panose="020B0604020202020204" pitchFamily="34"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2" name="Rectángulo 11"/>
          <p:cNvSpPr/>
          <p:nvPr/>
        </p:nvSpPr>
        <p:spPr>
          <a:xfrm>
            <a:off x="2735263" y="227145"/>
            <a:ext cx="6079964" cy="307777"/>
          </a:xfrm>
          <a:prstGeom prst="rect">
            <a:avLst/>
          </a:prstGeom>
        </p:spPr>
        <p:txBody>
          <a:bodyPr wrap="square">
            <a:spAutoFit/>
          </a:bodyPr>
          <a:lstStyle/>
          <a:p>
            <a:pPr lvl="0" algn="ctr">
              <a:spcAft>
                <a:spcPts val="0"/>
              </a:spcAft>
            </a:pPr>
            <a:r>
              <a:rPr lang="es-ES" sz="1400" b="1" dirty="0">
                <a:solidFill>
                  <a:srgbClr val="000000"/>
                </a:solidFill>
                <a:latin typeface="Helvetica Condensed"/>
                <a:ea typeface="Times New Roman" panose="02020603050405020304" pitchFamily="18" charset="0"/>
                <a:cs typeface="Arial" panose="020B0604020202020204" pitchFamily="34" charset="0"/>
              </a:rPr>
              <a:t>Mantenimiento Correctivo (MC) – FEN 2017</a:t>
            </a:r>
            <a:endParaRPr lang="es-PE" sz="1400" dirty="0">
              <a:effectLst/>
              <a:latin typeface="Times New Roman" panose="02020603050405020304" pitchFamily="18" charset="0"/>
              <a:ea typeface="Times New Roman" panose="02020603050405020304" pitchFamily="18" charset="0"/>
            </a:endParaRPr>
          </a:p>
        </p:txBody>
      </p:sp>
      <p:sp>
        <p:nvSpPr>
          <p:cNvPr id="19" name="Rectangle 4"/>
          <p:cNvSpPr>
            <a:spLocks noChangeArrowheads="1"/>
          </p:cNvSpPr>
          <p:nvPr/>
        </p:nvSpPr>
        <p:spPr bwMode="auto">
          <a:xfrm>
            <a:off x="0" y="22574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21" name="Rectangle 8"/>
          <p:cNvSpPr>
            <a:spLocks noChangeArrowheads="1"/>
          </p:cNvSpPr>
          <p:nvPr/>
        </p:nvSpPr>
        <p:spPr bwMode="auto">
          <a:xfrm>
            <a:off x="-429355" y="252409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PE" altLang="es-PE" sz="1800" b="0" i="0" u="none" strike="noStrike" cap="none" normalizeH="0" baseline="0" dirty="0">
              <a:ln>
                <a:noFill/>
              </a:ln>
              <a:solidFill>
                <a:schemeClr val="tx1"/>
              </a:solidFill>
              <a:effectLst/>
              <a:latin typeface="Arial" panose="020B0604020202020204" pitchFamily="34" charset="0"/>
            </a:endParaRPr>
          </a:p>
        </p:txBody>
      </p:sp>
      <p:sp>
        <p:nvSpPr>
          <p:cNvPr id="22" name="Rectangle 9"/>
          <p:cNvSpPr>
            <a:spLocks noChangeArrowheads="1"/>
          </p:cNvSpPr>
          <p:nvPr/>
        </p:nvSpPr>
        <p:spPr bwMode="auto">
          <a:xfrm>
            <a:off x="212725" y="40576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23" name="Rectangle 4"/>
          <p:cNvSpPr>
            <a:spLocks noChangeArrowheads="1"/>
          </p:cNvSpPr>
          <p:nvPr/>
        </p:nvSpPr>
        <p:spPr bwMode="auto">
          <a:xfrm>
            <a:off x="152400" y="24098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212725" algn="l"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25" name="Rectangle 8"/>
          <p:cNvSpPr>
            <a:spLocks noChangeArrowheads="1"/>
          </p:cNvSpPr>
          <p:nvPr/>
        </p:nvSpPr>
        <p:spPr bwMode="auto">
          <a:xfrm>
            <a:off x="304800" y="2562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212725" algn="ctr"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20" name="Rectangle 4"/>
          <p:cNvSpPr>
            <a:spLocks noChangeArrowheads="1"/>
          </p:cNvSpPr>
          <p:nvPr/>
        </p:nvSpPr>
        <p:spPr bwMode="auto">
          <a:xfrm>
            <a:off x="3222723" y="2941278"/>
            <a:ext cx="5931983"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27" name="Rectangle 8"/>
          <p:cNvSpPr>
            <a:spLocks noChangeArrowheads="1"/>
          </p:cNvSpPr>
          <p:nvPr/>
        </p:nvSpPr>
        <p:spPr bwMode="auto">
          <a:xfrm>
            <a:off x="365125" y="24098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24" name="Rectangle 4"/>
          <p:cNvSpPr>
            <a:spLocks noChangeArrowheads="1"/>
          </p:cNvSpPr>
          <p:nvPr/>
        </p:nvSpPr>
        <p:spPr bwMode="auto">
          <a:xfrm>
            <a:off x="517525" y="2562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4339" name="Rectangle 8"/>
          <p:cNvSpPr>
            <a:spLocks noChangeArrowheads="1"/>
          </p:cNvSpPr>
          <p:nvPr/>
        </p:nvSpPr>
        <p:spPr bwMode="auto">
          <a:xfrm>
            <a:off x="365125" y="24098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4340" name="Rectangle 9"/>
          <p:cNvSpPr>
            <a:spLocks noChangeArrowheads="1"/>
          </p:cNvSpPr>
          <p:nvPr/>
        </p:nvSpPr>
        <p:spPr bwMode="auto">
          <a:xfrm>
            <a:off x="365125" y="42100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26" name="Rectangle 4"/>
          <p:cNvSpPr>
            <a:spLocks noChangeArrowheads="1"/>
          </p:cNvSpPr>
          <p:nvPr/>
        </p:nvSpPr>
        <p:spPr bwMode="auto">
          <a:xfrm>
            <a:off x="27845" y="298129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4337"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14338" name="Rectangle 8"/>
          <p:cNvSpPr>
            <a:spLocks noChangeArrowheads="1"/>
          </p:cNvSpPr>
          <p:nvPr/>
        </p:nvSpPr>
        <p:spPr bwMode="auto">
          <a:xfrm>
            <a:off x="212725" y="22574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4341" name="Rectangle 11"/>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4342" name="Rectangle 12"/>
          <p:cNvSpPr>
            <a:spLocks noChangeArrowheads="1"/>
          </p:cNvSpPr>
          <p:nvPr/>
        </p:nvSpPr>
        <p:spPr bwMode="auto">
          <a:xfrm>
            <a:off x="365125" y="24098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4343" name="Rectangle 1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14344" name="Rectangle 16"/>
          <p:cNvSpPr>
            <a:spLocks noChangeArrowheads="1"/>
          </p:cNvSpPr>
          <p:nvPr/>
        </p:nvSpPr>
        <p:spPr bwMode="auto">
          <a:xfrm>
            <a:off x="228600" y="22574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4345" name="Rectangle 19"/>
          <p:cNvSpPr>
            <a:spLocks noChangeArrowheads="1"/>
          </p:cNvSpPr>
          <p:nvPr/>
        </p:nvSpPr>
        <p:spPr bwMode="auto">
          <a:xfrm>
            <a:off x="304800" y="3048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14346" name="Rectangle 20"/>
          <p:cNvSpPr>
            <a:spLocks noChangeArrowheads="1"/>
          </p:cNvSpPr>
          <p:nvPr/>
        </p:nvSpPr>
        <p:spPr bwMode="auto">
          <a:xfrm>
            <a:off x="517525" y="2562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44" name="Subtítulo 1"/>
          <p:cNvSpPr txBox="1">
            <a:spLocks/>
          </p:cNvSpPr>
          <p:nvPr/>
        </p:nvSpPr>
        <p:spPr>
          <a:xfrm>
            <a:off x="438630" y="2768008"/>
            <a:ext cx="2299802" cy="1482623"/>
          </a:xfrm>
          <a:prstGeom prst="rect">
            <a:avLst/>
          </a:prstGeom>
        </p:spPr>
        <p:txBody>
          <a:bodyPr/>
          <a:lstStyle>
            <a:lvl1pPr marL="0" indent="0" algn="l" defTabSz="457200" rtl="0" eaLnBrk="1" latinLnBrk="0" hangingPunct="1">
              <a:spcBef>
                <a:spcPct val="20000"/>
              </a:spcBef>
              <a:buFontTx/>
              <a:buNone/>
              <a:defRPr sz="1200" kern="1200" baseline="0">
                <a:solidFill>
                  <a:schemeClr val="tx1"/>
                </a:solidFill>
                <a:latin typeface="HelveticaNeueLT Std Lt Cn"/>
                <a:ea typeface="+mn-ea"/>
                <a:cs typeface="+mn-cs"/>
              </a:defRPr>
            </a:lvl1pPr>
            <a:lvl2pPr marL="457200" indent="0" algn="ctr" defTabSz="457200" rtl="0" eaLnBrk="1" latinLnBrk="0" hangingPunct="1">
              <a:spcBef>
                <a:spcPct val="20000"/>
              </a:spcBef>
              <a:buFontTx/>
              <a:buNone/>
              <a:defRPr sz="12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Tx/>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Tx/>
              <a:buNone/>
              <a:defRPr sz="12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Tx/>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just" defTabSz="457200" rtl="0" eaLnBrk="1" fontAlgn="auto" latinLnBrk="0" hangingPunct="1">
              <a:lnSpc>
                <a:spcPct val="100000"/>
              </a:lnSpc>
              <a:spcBef>
                <a:spcPct val="20000"/>
              </a:spcBef>
              <a:spcAft>
                <a:spcPts val="0"/>
              </a:spcAft>
              <a:buClrTx/>
              <a:buSzTx/>
              <a:buFontTx/>
              <a:buNone/>
              <a:tabLst/>
              <a:defRPr/>
            </a:pPr>
            <a:r>
              <a:rPr kumimoji="0" lang="es-PE" sz="1100" b="0" i="0" u="none" strike="noStrike" kern="1200" cap="none" spc="0" normalizeH="0" noProof="0" dirty="0">
                <a:ln>
                  <a:noFill/>
                </a:ln>
                <a:solidFill>
                  <a:schemeClr val="tx2"/>
                </a:solidFill>
                <a:effectLst/>
                <a:uLnTx/>
                <a:uFillTx/>
                <a:latin typeface="Helvetica Condensed" panose="020B0606020202030204"/>
              </a:rPr>
              <a:t>Mantenimiento Correctivo</a:t>
            </a:r>
            <a:r>
              <a:rPr kumimoji="0" lang="es-PE" sz="1100" b="0" i="0" u="none" strike="noStrike" kern="1200" cap="none" spc="0" normalizeH="0" noProof="0" dirty="0">
                <a:ln>
                  <a:noFill/>
                </a:ln>
                <a:solidFill>
                  <a:sysClr val="windowText" lastClr="000000"/>
                </a:solidFill>
                <a:effectLst/>
                <a:uLnTx/>
                <a:uFillTx/>
                <a:latin typeface="Helvetica Condensed" panose="020B0606020202030204"/>
              </a:rPr>
              <a:t> en el Aeropuerto de </a:t>
            </a:r>
            <a:r>
              <a:rPr kumimoji="0" lang="es-PE" sz="1100" b="0" i="0" u="none" strike="noStrike" kern="1200" cap="none" spc="0" normalizeH="0" noProof="0" dirty="0">
                <a:ln>
                  <a:noFill/>
                </a:ln>
                <a:solidFill>
                  <a:schemeClr val="tx2"/>
                </a:solidFill>
                <a:effectLst/>
                <a:uLnTx/>
                <a:uFillTx/>
                <a:latin typeface="Helvetica Condensed" panose="020B0606020202030204"/>
              </a:rPr>
              <a:t>Piura</a:t>
            </a:r>
            <a:r>
              <a:rPr kumimoji="0" lang="es-PE" sz="1100" b="0" i="0" u="none" strike="noStrike" kern="1200" cap="none" spc="0" normalizeH="0" noProof="0" dirty="0">
                <a:ln>
                  <a:noFill/>
                </a:ln>
                <a:solidFill>
                  <a:sysClr val="windowText" lastClr="000000"/>
                </a:solidFill>
                <a:effectLst/>
                <a:uLnTx/>
                <a:uFillTx/>
                <a:latin typeface="Helvetica Condensed" panose="020B0606020202030204"/>
              </a:rPr>
              <a:t> – Bacheo por 1,677.00 m2, como consecuencia del Fenómeno El Niño Costero,</a:t>
            </a:r>
            <a:r>
              <a:rPr lang="es-PE" sz="1100" dirty="0">
                <a:solidFill>
                  <a:sysClr val="windowText" lastClr="000000"/>
                </a:solidFill>
                <a:latin typeface="Helvetica Condensed" panose="020B0606020202030204"/>
              </a:rPr>
              <a:t> por el importe de S/ 557,608.00 Soles, monto que incluye el IGV</a:t>
            </a:r>
            <a:r>
              <a:rPr kumimoji="0" lang="es-PE" sz="1100" b="0" i="0" u="none" strike="noStrike" kern="1200" cap="none" spc="0" normalizeH="0" noProof="0" dirty="0">
                <a:ln>
                  <a:noFill/>
                </a:ln>
                <a:solidFill>
                  <a:sysClr val="windowText" lastClr="000000"/>
                </a:solidFill>
                <a:effectLst/>
                <a:uLnTx/>
                <a:uFillTx/>
                <a:latin typeface="Helvetica Condensed" panose="020B0606020202030204"/>
              </a:rPr>
              <a:t>.</a:t>
            </a:r>
            <a:endParaRPr kumimoji="0" lang="es-PE" sz="1100" b="0" i="0" u="none" strike="noStrike" kern="1200" cap="none" spc="0" normalizeH="0" baseline="0" noProof="0" dirty="0">
              <a:ln>
                <a:noFill/>
              </a:ln>
              <a:solidFill>
                <a:sysClr val="windowText" lastClr="000000"/>
              </a:solidFill>
              <a:effectLst/>
              <a:uLnTx/>
              <a:uFillTx/>
              <a:latin typeface="Helvetica Condensed" panose="020B0606020202030204"/>
            </a:endParaRPr>
          </a:p>
        </p:txBody>
      </p:sp>
      <p:pic>
        <p:nvPicPr>
          <p:cNvPr id="43" name="Imagen 42">
            <a:extLst>
              <a:ext uri="{FF2B5EF4-FFF2-40B4-BE49-F238E27FC236}">
                <a16:creationId xmlns:a16="http://schemas.microsoft.com/office/drawing/2014/main" id="{E1551BF3-8392-47FD-9EF6-3D86FE295AE2}"/>
              </a:ext>
            </a:extLst>
          </p:cNvPr>
          <p:cNvPicPr>
            <a:picLocks noChangeAspect="1"/>
          </p:cNvPicPr>
          <p:nvPr/>
        </p:nvPicPr>
        <p:blipFill>
          <a:blip r:embed="rId5"/>
          <a:stretch>
            <a:fillRect/>
          </a:stretch>
        </p:blipFill>
        <p:spPr>
          <a:xfrm>
            <a:off x="3904799" y="692844"/>
            <a:ext cx="4686307" cy="2083578"/>
          </a:xfrm>
          <a:prstGeom prst="rect">
            <a:avLst/>
          </a:prstGeom>
        </p:spPr>
      </p:pic>
      <p:pic>
        <p:nvPicPr>
          <p:cNvPr id="45" name="Imagen 44">
            <a:extLst>
              <a:ext uri="{FF2B5EF4-FFF2-40B4-BE49-F238E27FC236}">
                <a16:creationId xmlns:a16="http://schemas.microsoft.com/office/drawing/2014/main" id="{DFD54A2E-3E28-4808-B1C4-817726498A9D}"/>
              </a:ext>
            </a:extLst>
          </p:cNvPr>
          <p:cNvPicPr>
            <a:picLocks noChangeAspect="1"/>
          </p:cNvPicPr>
          <p:nvPr/>
        </p:nvPicPr>
        <p:blipFill>
          <a:blip r:embed="rId6"/>
          <a:stretch>
            <a:fillRect/>
          </a:stretch>
        </p:blipFill>
        <p:spPr>
          <a:xfrm>
            <a:off x="3904800" y="2938381"/>
            <a:ext cx="4686307" cy="1777837"/>
          </a:xfrm>
          <a:prstGeom prst="rect">
            <a:avLst/>
          </a:prstGeom>
        </p:spPr>
      </p:pic>
    </p:spTree>
    <p:extLst>
      <p:ext uri="{BB962C8B-B14F-4D97-AF65-F5344CB8AC3E}">
        <p14:creationId xmlns:p14="http://schemas.microsoft.com/office/powerpoint/2010/main" val="2211146294"/>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Agrupar 28"/>
          <p:cNvGrpSpPr/>
          <p:nvPr/>
        </p:nvGrpSpPr>
        <p:grpSpPr>
          <a:xfrm>
            <a:off x="0" y="4209"/>
            <a:ext cx="9144000" cy="5143500"/>
            <a:chOff x="0" y="0"/>
            <a:chExt cx="9144000" cy="5143500"/>
          </a:xfrm>
        </p:grpSpPr>
        <p:pic>
          <p:nvPicPr>
            <p:cNvPr id="30" name="Imagen 29" descr="IMG_4885-fondo.jpg"/>
            <p:cNvPicPr>
              <a:picLocks noChangeAspect="1"/>
            </p:cNvPicPr>
            <p:nvPr/>
          </p:nvPicPr>
          <p:blipFill rotWithShape="1">
            <a:blip r:embed="rId2">
              <a:extLst>
                <a:ext uri="{28A0092B-C50C-407E-A947-70E740481C1C}">
                  <a14:useLocalDpi xmlns:a14="http://schemas.microsoft.com/office/drawing/2010/main" val="0"/>
                </a:ext>
              </a:extLst>
            </a:blip>
            <a:srcRect t="13577" r="1055" b="2980"/>
            <a:stretch/>
          </p:blipFill>
          <p:spPr>
            <a:xfrm>
              <a:off x="0" y="0"/>
              <a:ext cx="9144000" cy="5143500"/>
            </a:xfrm>
            <a:prstGeom prst="rect">
              <a:avLst/>
            </a:prstGeom>
          </p:spPr>
        </p:pic>
        <p:sp>
          <p:nvSpPr>
            <p:cNvPr id="31" name="Rectángulo 30"/>
            <p:cNvSpPr/>
            <p:nvPr/>
          </p:nvSpPr>
          <p:spPr>
            <a:xfrm>
              <a:off x="109214" y="103489"/>
              <a:ext cx="8925572" cy="49365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s-ES" dirty="0">
                <a:solidFill>
                  <a:prstClr val="white"/>
                </a:solidFill>
              </a:endParaRPr>
            </a:p>
          </p:txBody>
        </p:sp>
      </p:grpSp>
      <p:pic>
        <p:nvPicPr>
          <p:cNvPr id="28" name="Imagen 27"/>
          <p:cNvPicPr>
            <a:picLocks noChangeAspect="1"/>
          </p:cNvPicPr>
          <p:nvPr/>
        </p:nvPicPr>
        <p:blipFill>
          <a:blip r:embed="rId3"/>
          <a:stretch>
            <a:fillRect/>
          </a:stretch>
        </p:blipFill>
        <p:spPr>
          <a:xfrm>
            <a:off x="403914" y="286008"/>
            <a:ext cx="431292" cy="252984"/>
          </a:xfrm>
          <a:prstGeom prst="rect">
            <a:avLst/>
          </a:prstGeom>
        </p:spPr>
      </p:pic>
      <p:pic>
        <p:nvPicPr>
          <p:cNvPr id="13" name="Imagen 12"/>
          <p:cNvPicPr>
            <a:picLocks noChangeAspect="1"/>
          </p:cNvPicPr>
          <p:nvPr/>
        </p:nvPicPr>
        <p:blipFill>
          <a:blip r:embed="rId4"/>
          <a:stretch>
            <a:fillRect/>
          </a:stretch>
        </p:blipFill>
        <p:spPr>
          <a:xfrm>
            <a:off x="403914" y="4750133"/>
            <a:ext cx="526492" cy="107998"/>
          </a:xfrm>
          <a:prstGeom prst="rect">
            <a:avLst/>
          </a:prstGeom>
        </p:spPr>
      </p:pic>
      <p:cxnSp>
        <p:nvCxnSpPr>
          <p:cNvPr id="18" name="Conector recto 17"/>
          <p:cNvCxnSpPr/>
          <p:nvPr/>
        </p:nvCxnSpPr>
        <p:spPr>
          <a:xfrm>
            <a:off x="365125" y="2548812"/>
            <a:ext cx="2392449"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uadroTexto 16"/>
          <p:cNvSpPr txBox="1"/>
          <p:nvPr/>
        </p:nvSpPr>
        <p:spPr>
          <a:xfrm>
            <a:off x="258182" y="1999497"/>
            <a:ext cx="2812333" cy="363176"/>
          </a:xfrm>
          <a:prstGeom prst="rect">
            <a:avLst/>
          </a:prstGeom>
          <a:noFill/>
        </p:spPr>
        <p:txBody>
          <a:bodyPr wrap="square" rtlCol="0">
            <a:spAutoFit/>
          </a:bodyPr>
          <a:lstStyle/>
          <a:p>
            <a:pPr>
              <a:lnSpc>
                <a:spcPct val="80000"/>
              </a:lnSpc>
              <a:defRPr/>
            </a:pPr>
            <a:r>
              <a:rPr lang="es-PE" sz="2200" b="1" dirty="0">
                <a:cs typeface="Arial" pitchFamily="34" charset="0"/>
              </a:rPr>
              <a:t>1.2. Mantenimiento</a:t>
            </a:r>
            <a:endParaRPr lang="es-ES" sz="2200" b="1" dirty="0">
              <a:solidFill>
                <a:srgbClr val="679633"/>
              </a:solidFill>
              <a:latin typeface="Helvetica Condensed" panose="020B0606020202030204" pitchFamily="34" charset="0"/>
              <a:cs typeface="HelveticaNeueLT Std Hvy Cn"/>
            </a:endParaRPr>
          </a:p>
        </p:txBody>
      </p:sp>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3" name="Rectangle 4"/>
          <p:cNvSpPr>
            <a:spLocks noChangeArrowheads="1"/>
          </p:cNvSpPr>
          <p:nvPr/>
        </p:nvSpPr>
        <p:spPr bwMode="auto">
          <a:xfrm>
            <a:off x="449263" y="2438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PE" altLang="es-PE" sz="1100" b="0" i="1" u="none" strike="noStrike" cap="none" normalizeH="0" baseline="0">
                <a:ln>
                  <a:noFill/>
                </a:ln>
                <a:solidFill>
                  <a:schemeClr val="tx1"/>
                </a:solidFill>
                <a:effectLst/>
                <a:latin typeface="Helvetica Condensed" panose="020B0606020202030204" charset="0"/>
                <a:ea typeface="Times New Roman" panose="02020603050405020304" pitchFamily="18" charset="0"/>
                <a:cs typeface="Arial" panose="020B0604020202020204" pitchFamily="34"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4" name="Rectangle 5"/>
          <p:cNvSpPr>
            <a:spLocks noChangeArrowheads="1"/>
          </p:cNvSpPr>
          <p:nvPr/>
        </p:nvSpPr>
        <p:spPr bwMode="auto">
          <a:xfrm>
            <a:off x="449263" y="48672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5"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6" name="Rectangle 4"/>
          <p:cNvSpPr>
            <a:spLocks noChangeArrowheads="1"/>
          </p:cNvSpPr>
          <p:nvPr/>
        </p:nvSpPr>
        <p:spPr bwMode="auto">
          <a:xfrm>
            <a:off x="449263" y="2400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PE" sz="1100" b="0" i="0" u="none" strike="noStrike" cap="none" normalizeH="0" baseline="0">
                <a:ln>
                  <a:noFill/>
                </a:ln>
                <a:solidFill>
                  <a:schemeClr val="tx1"/>
                </a:solidFill>
                <a:effectLst/>
                <a:latin typeface="Helvetica Condensed" panose="020B0606020202030204"/>
                <a:ea typeface="Times New Roman" panose="02020603050405020304" pitchFamily="18" charset="0"/>
                <a:cs typeface="Arial" panose="020B0604020202020204" pitchFamily="34" charset="0"/>
              </a:rPr>
              <a:t>  </a:t>
            </a:r>
            <a:endParaRPr kumimoji="0" lang="es-MX" altLang="es-PE" sz="1800" b="0" i="0" u="none" strike="noStrike" cap="none" normalizeH="0" baseline="0">
              <a:ln>
                <a:noFill/>
              </a:ln>
              <a:solidFill>
                <a:schemeClr val="tx1"/>
              </a:solidFill>
              <a:effectLst/>
              <a:latin typeface="Arial" panose="020B0604020202020204" pitchFamily="34" charset="0"/>
            </a:endParaRPr>
          </a:p>
        </p:txBody>
      </p:sp>
      <p:sp>
        <p:nvSpPr>
          <p:cNvPr id="7" name="Rectangle 5"/>
          <p:cNvSpPr>
            <a:spLocks noChangeArrowheads="1"/>
          </p:cNvSpPr>
          <p:nvPr/>
        </p:nvSpPr>
        <p:spPr bwMode="auto">
          <a:xfrm>
            <a:off x="449263" y="4333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8"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9" name="Rectangle 4"/>
          <p:cNvSpPr>
            <a:spLocks noChangeArrowheads="1"/>
          </p:cNvSpPr>
          <p:nvPr/>
        </p:nvSpPr>
        <p:spPr bwMode="auto">
          <a:xfrm>
            <a:off x="449263" y="25717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PE" sz="1100" b="1" i="1" u="none" strike="noStrike" cap="none" normalizeH="0" baseline="0">
                <a:ln>
                  <a:noFill/>
                </a:ln>
                <a:solidFill>
                  <a:schemeClr val="tx1"/>
                </a:solidFill>
                <a:effectLst/>
                <a:latin typeface="Helvetica Condensed" panose="020B0606020202030204"/>
                <a:ea typeface="Times New Roman" panose="02020603050405020304" pitchFamily="18" charset="0"/>
                <a:cs typeface="Arial" panose="020B0604020202020204" pitchFamily="34" charset="0"/>
              </a:rPr>
              <a:t> </a:t>
            </a:r>
            <a:r>
              <a:rPr kumimoji="0" lang="es-PE" altLang="es-PE" sz="1200" b="0" i="1" u="none" strike="noStrike" cap="none" normalizeH="0" baseline="0">
                <a:ln>
                  <a:noFill/>
                </a:ln>
                <a:solidFill>
                  <a:schemeClr val="tx1"/>
                </a:solidFill>
                <a:effectLst/>
                <a:latin typeface="Univers"/>
                <a:ea typeface="Times New Roman" panose="02020603050405020304" pitchFamily="18" charset="0"/>
                <a:cs typeface="Arial" panose="020B0604020202020204" pitchFamily="34"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4" name="Rectangle 4"/>
          <p:cNvSpPr>
            <a:spLocks noChangeArrowheads="1"/>
          </p:cNvSpPr>
          <p:nvPr/>
        </p:nvSpPr>
        <p:spPr bwMode="auto">
          <a:xfrm>
            <a:off x="449263" y="31432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0"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15" name="Rectangle 4"/>
          <p:cNvSpPr>
            <a:spLocks noChangeArrowheads="1"/>
          </p:cNvSpPr>
          <p:nvPr/>
        </p:nvSpPr>
        <p:spPr bwMode="auto">
          <a:xfrm>
            <a:off x="0" y="3362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1" i="1" u="none" strike="noStrike" cap="none" normalizeH="0" baseline="0">
                <a:ln>
                  <a:noFill/>
                </a:ln>
                <a:solidFill>
                  <a:schemeClr val="tx1"/>
                </a:solidFill>
                <a:effectLst/>
                <a:latin typeface="Helvetica Condensed" panose="020B0606020202030204"/>
                <a:ea typeface="Calibri" panose="020F0502020204030204" pitchFamily="34" charset="0"/>
                <a:cs typeface="Arial" panose="020B0604020202020204" pitchFamily="34"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2" name="Rectángulo 11"/>
          <p:cNvSpPr/>
          <p:nvPr/>
        </p:nvSpPr>
        <p:spPr>
          <a:xfrm>
            <a:off x="2735263" y="227145"/>
            <a:ext cx="6079964" cy="307777"/>
          </a:xfrm>
          <a:prstGeom prst="rect">
            <a:avLst/>
          </a:prstGeom>
        </p:spPr>
        <p:txBody>
          <a:bodyPr wrap="square">
            <a:spAutoFit/>
          </a:bodyPr>
          <a:lstStyle/>
          <a:p>
            <a:pPr lvl="0" algn="ctr">
              <a:spcAft>
                <a:spcPts val="0"/>
              </a:spcAft>
            </a:pPr>
            <a:r>
              <a:rPr lang="es-ES" sz="1400" b="1" dirty="0">
                <a:solidFill>
                  <a:srgbClr val="000000"/>
                </a:solidFill>
                <a:latin typeface="Helvetica Condensed"/>
                <a:ea typeface="Times New Roman" panose="02020603050405020304" pitchFamily="18" charset="0"/>
                <a:cs typeface="Arial" panose="020B0604020202020204" pitchFamily="34" charset="0"/>
              </a:rPr>
              <a:t>Mantenimiento Correctivo (MC) – FEN 2017</a:t>
            </a:r>
            <a:endParaRPr lang="es-PE" sz="1400" dirty="0">
              <a:effectLst/>
              <a:latin typeface="Times New Roman" panose="02020603050405020304" pitchFamily="18" charset="0"/>
              <a:ea typeface="Times New Roman" panose="02020603050405020304" pitchFamily="18" charset="0"/>
            </a:endParaRPr>
          </a:p>
        </p:txBody>
      </p:sp>
      <p:sp>
        <p:nvSpPr>
          <p:cNvPr id="19" name="Rectangle 4"/>
          <p:cNvSpPr>
            <a:spLocks noChangeArrowheads="1"/>
          </p:cNvSpPr>
          <p:nvPr/>
        </p:nvSpPr>
        <p:spPr bwMode="auto">
          <a:xfrm>
            <a:off x="0" y="22574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21" name="Rectangle 8"/>
          <p:cNvSpPr>
            <a:spLocks noChangeArrowheads="1"/>
          </p:cNvSpPr>
          <p:nvPr/>
        </p:nvSpPr>
        <p:spPr bwMode="auto">
          <a:xfrm>
            <a:off x="-429355" y="252409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PE" altLang="es-PE" sz="1800" b="0" i="0" u="none" strike="noStrike" cap="none" normalizeH="0" baseline="0" dirty="0">
              <a:ln>
                <a:noFill/>
              </a:ln>
              <a:solidFill>
                <a:schemeClr val="tx1"/>
              </a:solidFill>
              <a:effectLst/>
              <a:latin typeface="Arial" panose="020B0604020202020204" pitchFamily="34" charset="0"/>
            </a:endParaRPr>
          </a:p>
        </p:txBody>
      </p:sp>
      <p:sp>
        <p:nvSpPr>
          <p:cNvPr id="22" name="Rectangle 9"/>
          <p:cNvSpPr>
            <a:spLocks noChangeArrowheads="1"/>
          </p:cNvSpPr>
          <p:nvPr/>
        </p:nvSpPr>
        <p:spPr bwMode="auto">
          <a:xfrm>
            <a:off x="212725" y="40576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23" name="Rectangle 4"/>
          <p:cNvSpPr>
            <a:spLocks noChangeArrowheads="1"/>
          </p:cNvSpPr>
          <p:nvPr/>
        </p:nvSpPr>
        <p:spPr bwMode="auto">
          <a:xfrm>
            <a:off x="152400" y="24098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212725" algn="l"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25" name="Rectangle 8"/>
          <p:cNvSpPr>
            <a:spLocks noChangeArrowheads="1"/>
          </p:cNvSpPr>
          <p:nvPr/>
        </p:nvSpPr>
        <p:spPr bwMode="auto">
          <a:xfrm>
            <a:off x="304800" y="2562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212725" algn="ctr"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20" name="Rectangle 4"/>
          <p:cNvSpPr>
            <a:spLocks noChangeArrowheads="1"/>
          </p:cNvSpPr>
          <p:nvPr/>
        </p:nvSpPr>
        <p:spPr bwMode="auto">
          <a:xfrm>
            <a:off x="3222723" y="2941278"/>
            <a:ext cx="5931983"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27" name="Rectangle 8"/>
          <p:cNvSpPr>
            <a:spLocks noChangeArrowheads="1"/>
          </p:cNvSpPr>
          <p:nvPr/>
        </p:nvSpPr>
        <p:spPr bwMode="auto">
          <a:xfrm>
            <a:off x="365125" y="24098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24" name="Rectangle 4"/>
          <p:cNvSpPr>
            <a:spLocks noChangeArrowheads="1"/>
          </p:cNvSpPr>
          <p:nvPr/>
        </p:nvSpPr>
        <p:spPr bwMode="auto">
          <a:xfrm>
            <a:off x="517525" y="2562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4339" name="Rectangle 8"/>
          <p:cNvSpPr>
            <a:spLocks noChangeArrowheads="1"/>
          </p:cNvSpPr>
          <p:nvPr/>
        </p:nvSpPr>
        <p:spPr bwMode="auto">
          <a:xfrm>
            <a:off x="365125" y="24098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4340" name="Rectangle 9"/>
          <p:cNvSpPr>
            <a:spLocks noChangeArrowheads="1"/>
          </p:cNvSpPr>
          <p:nvPr/>
        </p:nvSpPr>
        <p:spPr bwMode="auto">
          <a:xfrm>
            <a:off x="365125" y="42100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26" name="Rectangle 4"/>
          <p:cNvSpPr>
            <a:spLocks noChangeArrowheads="1"/>
          </p:cNvSpPr>
          <p:nvPr/>
        </p:nvSpPr>
        <p:spPr bwMode="auto">
          <a:xfrm>
            <a:off x="27845" y="298129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4337"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14338" name="Rectangle 8"/>
          <p:cNvSpPr>
            <a:spLocks noChangeArrowheads="1"/>
          </p:cNvSpPr>
          <p:nvPr/>
        </p:nvSpPr>
        <p:spPr bwMode="auto">
          <a:xfrm>
            <a:off x="212725" y="22574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4341" name="Rectangle 11"/>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4342" name="Rectangle 12"/>
          <p:cNvSpPr>
            <a:spLocks noChangeArrowheads="1"/>
          </p:cNvSpPr>
          <p:nvPr/>
        </p:nvSpPr>
        <p:spPr bwMode="auto">
          <a:xfrm>
            <a:off x="365125" y="24098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4343" name="Rectangle 1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14344" name="Rectangle 16"/>
          <p:cNvSpPr>
            <a:spLocks noChangeArrowheads="1"/>
          </p:cNvSpPr>
          <p:nvPr/>
        </p:nvSpPr>
        <p:spPr bwMode="auto">
          <a:xfrm>
            <a:off x="228600" y="22574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4345" name="Rectangle 19"/>
          <p:cNvSpPr>
            <a:spLocks noChangeArrowheads="1"/>
          </p:cNvSpPr>
          <p:nvPr/>
        </p:nvSpPr>
        <p:spPr bwMode="auto">
          <a:xfrm>
            <a:off x="304800" y="3048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14346" name="Rectangle 20"/>
          <p:cNvSpPr>
            <a:spLocks noChangeArrowheads="1"/>
          </p:cNvSpPr>
          <p:nvPr/>
        </p:nvSpPr>
        <p:spPr bwMode="auto">
          <a:xfrm>
            <a:off x="517525" y="2562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44" name="Subtítulo 1"/>
          <p:cNvSpPr txBox="1">
            <a:spLocks/>
          </p:cNvSpPr>
          <p:nvPr/>
        </p:nvSpPr>
        <p:spPr>
          <a:xfrm>
            <a:off x="438630" y="2768008"/>
            <a:ext cx="2299802" cy="1482623"/>
          </a:xfrm>
          <a:prstGeom prst="rect">
            <a:avLst/>
          </a:prstGeom>
        </p:spPr>
        <p:txBody>
          <a:bodyPr/>
          <a:lstStyle>
            <a:lvl1pPr marL="0" indent="0" algn="l" defTabSz="457200" rtl="0" eaLnBrk="1" latinLnBrk="0" hangingPunct="1">
              <a:spcBef>
                <a:spcPct val="20000"/>
              </a:spcBef>
              <a:buFontTx/>
              <a:buNone/>
              <a:defRPr sz="1200" kern="1200" baseline="0">
                <a:solidFill>
                  <a:schemeClr val="tx1"/>
                </a:solidFill>
                <a:latin typeface="HelveticaNeueLT Std Lt Cn"/>
                <a:ea typeface="+mn-ea"/>
                <a:cs typeface="+mn-cs"/>
              </a:defRPr>
            </a:lvl1pPr>
            <a:lvl2pPr marL="457200" indent="0" algn="ctr" defTabSz="457200" rtl="0" eaLnBrk="1" latinLnBrk="0" hangingPunct="1">
              <a:spcBef>
                <a:spcPct val="20000"/>
              </a:spcBef>
              <a:buFontTx/>
              <a:buNone/>
              <a:defRPr sz="12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Tx/>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Tx/>
              <a:buNone/>
              <a:defRPr sz="12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Tx/>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just" defTabSz="457200" rtl="0" eaLnBrk="1" fontAlgn="auto" latinLnBrk="0" hangingPunct="1">
              <a:lnSpc>
                <a:spcPct val="100000"/>
              </a:lnSpc>
              <a:spcBef>
                <a:spcPct val="20000"/>
              </a:spcBef>
              <a:spcAft>
                <a:spcPts val="0"/>
              </a:spcAft>
              <a:buClrTx/>
              <a:buSzTx/>
              <a:buFontTx/>
              <a:buNone/>
              <a:tabLst/>
              <a:defRPr/>
            </a:pPr>
            <a:r>
              <a:rPr kumimoji="0" lang="es-PE" sz="1100" b="0" i="0" u="none" strike="noStrike" kern="1200" cap="none" spc="0" normalizeH="0" noProof="0" dirty="0">
                <a:ln>
                  <a:noFill/>
                </a:ln>
                <a:solidFill>
                  <a:schemeClr val="tx2"/>
                </a:solidFill>
                <a:effectLst/>
                <a:uLnTx/>
                <a:uFillTx/>
                <a:latin typeface="Helvetica Condensed" panose="020B0606020202030204"/>
              </a:rPr>
              <a:t>Mantenimiento Correctivo</a:t>
            </a:r>
            <a:r>
              <a:rPr kumimoji="0" lang="es-PE" sz="1100" b="0" i="0" u="none" strike="noStrike" kern="1200" cap="none" spc="0" normalizeH="0" noProof="0" dirty="0">
                <a:ln>
                  <a:noFill/>
                </a:ln>
                <a:solidFill>
                  <a:sysClr val="windowText" lastClr="000000"/>
                </a:solidFill>
                <a:effectLst/>
                <a:uLnTx/>
                <a:uFillTx/>
                <a:latin typeface="Helvetica Condensed" panose="020B0606020202030204"/>
              </a:rPr>
              <a:t> en el Aeropuerto de </a:t>
            </a:r>
            <a:r>
              <a:rPr kumimoji="0" lang="es-PE" sz="1100" b="0" i="0" u="none" strike="noStrike" kern="1200" cap="none" spc="0" normalizeH="0" noProof="0" dirty="0">
                <a:ln>
                  <a:noFill/>
                </a:ln>
                <a:solidFill>
                  <a:schemeClr val="tx2"/>
                </a:solidFill>
                <a:effectLst/>
                <a:uLnTx/>
                <a:uFillTx/>
                <a:latin typeface="Helvetica Condensed" panose="020B0606020202030204"/>
              </a:rPr>
              <a:t>Chiclayo</a:t>
            </a:r>
            <a:r>
              <a:rPr kumimoji="0" lang="es-PE" sz="1100" b="0" i="0" u="none" strike="noStrike" kern="1200" cap="none" spc="0" normalizeH="0" noProof="0" dirty="0">
                <a:ln>
                  <a:noFill/>
                </a:ln>
                <a:solidFill>
                  <a:sysClr val="windowText" lastClr="000000"/>
                </a:solidFill>
                <a:effectLst/>
                <a:uLnTx/>
                <a:uFillTx/>
                <a:latin typeface="Helvetica Condensed" panose="020B0606020202030204"/>
              </a:rPr>
              <a:t> – Bacheo por 2,033.00 m2, como consecuencia del Fenómeno El Niño Costero,</a:t>
            </a:r>
            <a:r>
              <a:rPr lang="es-PE" sz="1100" dirty="0">
                <a:solidFill>
                  <a:sysClr val="windowText" lastClr="000000"/>
                </a:solidFill>
                <a:latin typeface="Helvetica Condensed" panose="020B0606020202030204"/>
              </a:rPr>
              <a:t> por el importe de US$ 226,400.00, monto que incluye el IGV</a:t>
            </a:r>
            <a:r>
              <a:rPr kumimoji="0" lang="es-PE" sz="1100" b="0" i="0" u="none" strike="noStrike" kern="1200" cap="none" spc="0" normalizeH="0" noProof="0" dirty="0">
                <a:ln>
                  <a:noFill/>
                </a:ln>
                <a:solidFill>
                  <a:sysClr val="windowText" lastClr="000000"/>
                </a:solidFill>
                <a:effectLst/>
                <a:uLnTx/>
                <a:uFillTx/>
                <a:latin typeface="Helvetica Condensed" panose="020B0606020202030204"/>
              </a:rPr>
              <a:t>.</a:t>
            </a:r>
            <a:endParaRPr kumimoji="0" lang="es-PE" sz="1100" b="0" i="0" u="none" strike="noStrike" kern="1200" cap="none" spc="0" normalizeH="0" baseline="0" noProof="0" dirty="0">
              <a:ln>
                <a:noFill/>
              </a:ln>
              <a:solidFill>
                <a:sysClr val="windowText" lastClr="000000"/>
              </a:solidFill>
              <a:effectLst/>
              <a:uLnTx/>
              <a:uFillTx/>
              <a:latin typeface="Helvetica Condensed" panose="020B0606020202030204"/>
            </a:endParaRPr>
          </a:p>
        </p:txBody>
      </p:sp>
      <p:pic>
        <p:nvPicPr>
          <p:cNvPr id="58" name="Imagen 57">
            <a:extLst>
              <a:ext uri="{FF2B5EF4-FFF2-40B4-BE49-F238E27FC236}">
                <a16:creationId xmlns:a16="http://schemas.microsoft.com/office/drawing/2014/main" id="{E89A6B62-BE41-41C8-B9A6-8A4925A9AE4B}"/>
              </a:ext>
            </a:extLst>
          </p:cNvPr>
          <p:cNvPicPr>
            <a:picLocks noChangeAspect="1"/>
          </p:cNvPicPr>
          <p:nvPr/>
        </p:nvPicPr>
        <p:blipFill>
          <a:blip r:embed="rId5"/>
          <a:stretch>
            <a:fillRect/>
          </a:stretch>
        </p:blipFill>
        <p:spPr>
          <a:xfrm>
            <a:off x="3387872" y="671702"/>
            <a:ext cx="2302525" cy="1295170"/>
          </a:xfrm>
          <a:prstGeom prst="rect">
            <a:avLst/>
          </a:prstGeom>
        </p:spPr>
      </p:pic>
      <p:pic>
        <p:nvPicPr>
          <p:cNvPr id="59" name="Imagen 58">
            <a:extLst>
              <a:ext uri="{FF2B5EF4-FFF2-40B4-BE49-F238E27FC236}">
                <a16:creationId xmlns:a16="http://schemas.microsoft.com/office/drawing/2014/main" id="{F2C7409E-DF49-4110-9380-816C351CC5C6}"/>
              </a:ext>
            </a:extLst>
          </p:cNvPr>
          <p:cNvPicPr>
            <a:picLocks noChangeAspect="1"/>
          </p:cNvPicPr>
          <p:nvPr/>
        </p:nvPicPr>
        <p:blipFill>
          <a:blip r:embed="rId6"/>
          <a:stretch>
            <a:fillRect/>
          </a:stretch>
        </p:blipFill>
        <p:spPr>
          <a:xfrm>
            <a:off x="6073487" y="699059"/>
            <a:ext cx="2360130" cy="1327573"/>
          </a:xfrm>
          <a:prstGeom prst="rect">
            <a:avLst/>
          </a:prstGeom>
        </p:spPr>
      </p:pic>
      <p:pic>
        <p:nvPicPr>
          <p:cNvPr id="62" name="Imagen 61">
            <a:extLst>
              <a:ext uri="{FF2B5EF4-FFF2-40B4-BE49-F238E27FC236}">
                <a16:creationId xmlns:a16="http://schemas.microsoft.com/office/drawing/2014/main" id="{E2701CCF-6F09-400E-AE1A-CD5D64BAB73A}"/>
              </a:ext>
            </a:extLst>
          </p:cNvPr>
          <p:cNvPicPr>
            <a:picLocks noChangeAspect="1"/>
          </p:cNvPicPr>
          <p:nvPr/>
        </p:nvPicPr>
        <p:blipFill>
          <a:blip r:embed="rId7"/>
          <a:stretch>
            <a:fillRect/>
          </a:stretch>
        </p:blipFill>
        <p:spPr>
          <a:xfrm>
            <a:off x="3387872" y="2126448"/>
            <a:ext cx="2324494" cy="1382289"/>
          </a:xfrm>
          <a:prstGeom prst="rect">
            <a:avLst/>
          </a:prstGeom>
        </p:spPr>
      </p:pic>
      <p:pic>
        <p:nvPicPr>
          <p:cNvPr id="63" name="Imagen 62">
            <a:extLst>
              <a:ext uri="{FF2B5EF4-FFF2-40B4-BE49-F238E27FC236}">
                <a16:creationId xmlns:a16="http://schemas.microsoft.com/office/drawing/2014/main" id="{D473AEBF-5C0B-4398-A1B4-2D1B539360D9}"/>
              </a:ext>
            </a:extLst>
          </p:cNvPr>
          <p:cNvPicPr>
            <a:picLocks noChangeAspect="1"/>
          </p:cNvPicPr>
          <p:nvPr/>
        </p:nvPicPr>
        <p:blipFill>
          <a:blip r:embed="rId8"/>
          <a:stretch>
            <a:fillRect/>
          </a:stretch>
        </p:blipFill>
        <p:spPr>
          <a:xfrm>
            <a:off x="6077491" y="2194000"/>
            <a:ext cx="2324494" cy="1295170"/>
          </a:xfrm>
          <a:prstGeom prst="rect">
            <a:avLst/>
          </a:prstGeom>
        </p:spPr>
      </p:pic>
      <p:pic>
        <p:nvPicPr>
          <p:cNvPr id="64" name="Imagen 63">
            <a:extLst>
              <a:ext uri="{FF2B5EF4-FFF2-40B4-BE49-F238E27FC236}">
                <a16:creationId xmlns:a16="http://schemas.microsoft.com/office/drawing/2014/main" id="{8386FD47-86D7-4166-B8E3-7DF07FBDC56E}"/>
              </a:ext>
            </a:extLst>
          </p:cNvPr>
          <p:cNvPicPr>
            <a:picLocks noChangeAspect="1"/>
          </p:cNvPicPr>
          <p:nvPr/>
        </p:nvPicPr>
        <p:blipFill>
          <a:blip r:embed="rId9"/>
          <a:stretch>
            <a:fillRect/>
          </a:stretch>
        </p:blipFill>
        <p:spPr>
          <a:xfrm>
            <a:off x="3387871" y="3632334"/>
            <a:ext cx="2302525" cy="1371827"/>
          </a:xfrm>
          <a:prstGeom prst="rect">
            <a:avLst/>
          </a:prstGeom>
        </p:spPr>
      </p:pic>
      <p:pic>
        <p:nvPicPr>
          <p:cNvPr id="65" name="Imagen 64">
            <a:extLst>
              <a:ext uri="{FF2B5EF4-FFF2-40B4-BE49-F238E27FC236}">
                <a16:creationId xmlns:a16="http://schemas.microsoft.com/office/drawing/2014/main" id="{56C6E998-0AB5-4FA3-BD39-1B64DDABAEAF}"/>
              </a:ext>
            </a:extLst>
          </p:cNvPr>
          <p:cNvPicPr>
            <a:picLocks noChangeAspect="1"/>
          </p:cNvPicPr>
          <p:nvPr/>
        </p:nvPicPr>
        <p:blipFill>
          <a:blip r:embed="rId10"/>
          <a:stretch>
            <a:fillRect/>
          </a:stretch>
        </p:blipFill>
        <p:spPr>
          <a:xfrm>
            <a:off x="6101798" y="3631443"/>
            <a:ext cx="2331819" cy="1382289"/>
          </a:xfrm>
          <a:prstGeom prst="rect">
            <a:avLst/>
          </a:prstGeom>
        </p:spPr>
      </p:pic>
    </p:spTree>
    <p:extLst>
      <p:ext uri="{BB962C8B-B14F-4D97-AF65-F5344CB8AC3E}">
        <p14:creationId xmlns:p14="http://schemas.microsoft.com/office/powerpoint/2010/main" val="1569942151"/>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Agrupar 28"/>
          <p:cNvGrpSpPr/>
          <p:nvPr/>
        </p:nvGrpSpPr>
        <p:grpSpPr>
          <a:xfrm>
            <a:off x="0" y="68533"/>
            <a:ext cx="9144000" cy="5143500"/>
            <a:chOff x="0" y="42532"/>
            <a:chExt cx="9144000" cy="5143500"/>
          </a:xfrm>
        </p:grpSpPr>
        <p:pic>
          <p:nvPicPr>
            <p:cNvPr id="30" name="Imagen 29" descr="IMG_4885-fondo.jpg"/>
            <p:cNvPicPr>
              <a:picLocks noChangeAspect="1"/>
            </p:cNvPicPr>
            <p:nvPr/>
          </p:nvPicPr>
          <p:blipFill rotWithShape="1">
            <a:blip r:embed="rId2">
              <a:extLst>
                <a:ext uri="{28A0092B-C50C-407E-A947-70E740481C1C}">
                  <a14:useLocalDpi xmlns:a14="http://schemas.microsoft.com/office/drawing/2010/main" val="0"/>
                </a:ext>
              </a:extLst>
            </a:blip>
            <a:srcRect t="13577" r="1055" b="2980"/>
            <a:stretch/>
          </p:blipFill>
          <p:spPr>
            <a:xfrm>
              <a:off x="0" y="42532"/>
              <a:ext cx="9144000" cy="5143500"/>
            </a:xfrm>
            <a:prstGeom prst="rect">
              <a:avLst/>
            </a:prstGeom>
          </p:spPr>
        </p:pic>
        <p:sp>
          <p:nvSpPr>
            <p:cNvPr id="31" name="Rectángulo 30"/>
            <p:cNvSpPr/>
            <p:nvPr/>
          </p:nvSpPr>
          <p:spPr>
            <a:xfrm>
              <a:off x="109214" y="103489"/>
              <a:ext cx="8925572" cy="49365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s-ES" dirty="0">
                <a:solidFill>
                  <a:prstClr val="white"/>
                </a:solidFill>
              </a:endParaRPr>
            </a:p>
          </p:txBody>
        </p:sp>
      </p:grpSp>
      <p:pic>
        <p:nvPicPr>
          <p:cNvPr id="28" name="Imagen 27"/>
          <p:cNvPicPr>
            <a:picLocks noChangeAspect="1"/>
          </p:cNvPicPr>
          <p:nvPr/>
        </p:nvPicPr>
        <p:blipFill>
          <a:blip r:embed="rId3"/>
          <a:stretch>
            <a:fillRect/>
          </a:stretch>
        </p:blipFill>
        <p:spPr>
          <a:xfrm>
            <a:off x="403914" y="286008"/>
            <a:ext cx="431292" cy="252984"/>
          </a:xfrm>
          <a:prstGeom prst="rect">
            <a:avLst/>
          </a:prstGeom>
        </p:spPr>
      </p:pic>
      <p:pic>
        <p:nvPicPr>
          <p:cNvPr id="13" name="Imagen 12"/>
          <p:cNvPicPr>
            <a:picLocks noChangeAspect="1"/>
          </p:cNvPicPr>
          <p:nvPr/>
        </p:nvPicPr>
        <p:blipFill>
          <a:blip r:embed="rId4"/>
          <a:stretch>
            <a:fillRect/>
          </a:stretch>
        </p:blipFill>
        <p:spPr>
          <a:xfrm>
            <a:off x="403914" y="4750133"/>
            <a:ext cx="526492" cy="107998"/>
          </a:xfrm>
          <a:prstGeom prst="rect">
            <a:avLst/>
          </a:prstGeom>
        </p:spPr>
      </p:pic>
      <p:cxnSp>
        <p:nvCxnSpPr>
          <p:cNvPr id="18" name="Conector recto 17"/>
          <p:cNvCxnSpPr/>
          <p:nvPr/>
        </p:nvCxnSpPr>
        <p:spPr>
          <a:xfrm>
            <a:off x="403914" y="2859312"/>
            <a:ext cx="2392449"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uadroTexto 16"/>
          <p:cNvSpPr txBox="1"/>
          <p:nvPr/>
        </p:nvSpPr>
        <p:spPr>
          <a:xfrm>
            <a:off x="258182" y="1999497"/>
            <a:ext cx="2812333" cy="634020"/>
          </a:xfrm>
          <a:prstGeom prst="rect">
            <a:avLst/>
          </a:prstGeom>
          <a:noFill/>
        </p:spPr>
        <p:txBody>
          <a:bodyPr wrap="square" rtlCol="0">
            <a:spAutoFit/>
          </a:bodyPr>
          <a:lstStyle/>
          <a:p>
            <a:pPr>
              <a:lnSpc>
                <a:spcPct val="80000"/>
              </a:lnSpc>
              <a:defRPr/>
            </a:pPr>
            <a:r>
              <a:rPr lang="es-PE" sz="2200" b="1" dirty="0">
                <a:cs typeface="Arial" pitchFamily="34" charset="0"/>
              </a:rPr>
              <a:t>1.3. Calidad y Medio Ambiente</a:t>
            </a:r>
            <a:endParaRPr lang="es-ES" sz="2200" b="1" dirty="0">
              <a:solidFill>
                <a:srgbClr val="679633"/>
              </a:solidFill>
              <a:latin typeface="Helvetica Condensed" panose="020B0606020202030204" pitchFamily="34" charset="0"/>
              <a:cs typeface="HelveticaNeueLT Std Hvy Cn"/>
            </a:endParaRPr>
          </a:p>
        </p:txBody>
      </p:sp>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3" name="Rectangle 4"/>
          <p:cNvSpPr>
            <a:spLocks noChangeArrowheads="1"/>
          </p:cNvSpPr>
          <p:nvPr/>
        </p:nvSpPr>
        <p:spPr bwMode="auto">
          <a:xfrm>
            <a:off x="449263" y="2438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PE" altLang="es-PE" sz="1100" b="0" i="1" u="none" strike="noStrike" cap="none" normalizeH="0" baseline="0">
                <a:ln>
                  <a:noFill/>
                </a:ln>
                <a:solidFill>
                  <a:schemeClr val="tx1"/>
                </a:solidFill>
                <a:effectLst/>
                <a:latin typeface="Helvetica Condensed" panose="020B0606020202030204" charset="0"/>
                <a:ea typeface="Times New Roman" panose="02020603050405020304" pitchFamily="18" charset="0"/>
                <a:cs typeface="Arial" panose="020B0604020202020204" pitchFamily="34"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4" name="Rectangle 5"/>
          <p:cNvSpPr>
            <a:spLocks noChangeArrowheads="1"/>
          </p:cNvSpPr>
          <p:nvPr/>
        </p:nvSpPr>
        <p:spPr bwMode="auto">
          <a:xfrm>
            <a:off x="449263" y="48672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5"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6" name="Rectangle 4"/>
          <p:cNvSpPr>
            <a:spLocks noChangeArrowheads="1"/>
          </p:cNvSpPr>
          <p:nvPr/>
        </p:nvSpPr>
        <p:spPr bwMode="auto">
          <a:xfrm>
            <a:off x="449263" y="2400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PE" sz="1100" b="0" i="0" u="none" strike="noStrike" cap="none" normalizeH="0" baseline="0">
                <a:ln>
                  <a:noFill/>
                </a:ln>
                <a:solidFill>
                  <a:schemeClr val="tx1"/>
                </a:solidFill>
                <a:effectLst/>
                <a:latin typeface="Helvetica Condensed" panose="020B0606020202030204"/>
                <a:ea typeface="Times New Roman" panose="02020603050405020304" pitchFamily="18" charset="0"/>
                <a:cs typeface="Arial" panose="020B0604020202020204" pitchFamily="34" charset="0"/>
              </a:rPr>
              <a:t>  </a:t>
            </a:r>
            <a:endParaRPr kumimoji="0" lang="es-MX" altLang="es-PE" sz="1800" b="0" i="0" u="none" strike="noStrike" cap="none" normalizeH="0" baseline="0">
              <a:ln>
                <a:noFill/>
              </a:ln>
              <a:solidFill>
                <a:schemeClr val="tx1"/>
              </a:solidFill>
              <a:effectLst/>
              <a:latin typeface="Arial" panose="020B0604020202020204" pitchFamily="34" charset="0"/>
            </a:endParaRPr>
          </a:p>
        </p:txBody>
      </p:sp>
      <p:sp>
        <p:nvSpPr>
          <p:cNvPr id="7" name="Rectangle 5"/>
          <p:cNvSpPr>
            <a:spLocks noChangeArrowheads="1"/>
          </p:cNvSpPr>
          <p:nvPr/>
        </p:nvSpPr>
        <p:spPr bwMode="auto">
          <a:xfrm>
            <a:off x="449263" y="4333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8"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9" name="Rectangle 4"/>
          <p:cNvSpPr>
            <a:spLocks noChangeArrowheads="1"/>
          </p:cNvSpPr>
          <p:nvPr/>
        </p:nvSpPr>
        <p:spPr bwMode="auto">
          <a:xfrm>
            <a:off x="449263" y="25717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PE" sz="1100" b="1" i="1" u="none" strike="noStrike" cap="none" normalizeH="0" baseline="0">
                <a:ln>
                  <a:noFill/>
                </a:ln>
                <a:solidFill>
                  <a:schemeClr val="tx1"/>
                </a:solidFill>
                <a:effectLst/>
                <a:latin typeface="Helvetica Condensed" panose="020B0606020202030204"/>
                <a:ea typeface="Times New Roman" panose="02020603050405020304" pitchFamily="18" charset="0"/>
                <a:cs typeface="Arial" panose="020B0604020202020204" pitchFamily="34" charset="0"/>
              </a:rPr>
              <a:t> </a:t>
            </a:r>
            <a:r>
              <a:rPr kumimoji="0" lang="es-PE" altLang="es-PE" sz="1200" b="0" i="1" u="none" strike="noStrike" cap="none" normalizeH="0" baseline="0">
                <a:ln>
                  <a:noFill/>
                </a:ln>
                <a:solidFill>
                  <a:schemeClr val="tx1"/>
                </a:solidFill>
                <a:effectLst/>
                <a:latin typeface="Univers"/>
                <a:ea typeface="Times New Roman" panose="02020603050405020304" pitchFamily="18" charset="0"/>
                <a:cs typeface="Arial" panose="020B0604020202020204" pitchFamily="34"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4" name="Rectangle 4"/>
          <p:cNvSpPr>
            <a:spLocks noChangeArrowheads="1"/>
          </p:cNvSpPr>
          <p:nvPr/>
        </p:nvSpPr>
        <p:spPr bwMode="auto">
          <a:xfrm>
            <a:off x="449263" y="31432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0"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15" name="Rectangle 4"/>
          <p:cNvSpPr>
            <a:spLocks noChangeArrowheads="1"/>
          </p:cNvSpPr>
          <p:nvPr/>
        </p:nvSpPr>
        <p:spPr bwMode="auto">
          <a:xfrm>
            <a:off x="0" y="3362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1" i="1" u="none" strike="noStrike" cap="none" normalizeH="0" baseline="0">
                <a:ln>
                  <a:noFill/>
                </a:ln>
                <a:solidFill>
                  <a:schemeClr val="tx1"/>
                </a:solidFill>
                <a:effectLst/>
                <a:latin typeface="Helvetica Condensed" panose="020B0606020202030204"/>
                <a:ea typeface="Calibri" panose="020F0502020204030204" pitchFamily="34" charset="0"/>
                <a:cs typeface="Arial" panose="020B0604020202020204" pitchFamily="34"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23" name="Rectangle 2"/>
          <p:cNvSpPr>
            <a:spLocks noGrp="1" noChangeArrowheads="1"/>
          </p:cNvSpPr>
          <p:nvPr>
            <p:ph type="subTitle" sz="quarter" idx="1"/>
          </p:nvPr>
        </p:nvSpPr>
        <p:spPr bwMode="auto">
          <a:xfrm>
            <a:off x="3497122" y="176989"/>
            <a:ext cx="357149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Char char="•"/>
              <a:tabLst/>
            </a:pPr>
            <a:r>
              <a:rPr kumimoji="0" lang="es-ES" altLang="es-PE" sz="1200" b="1" i="0" u="none" strike="noStrike" cap="none" normalizeH="0" baseline="0" dirty="0">
                <a:ln>
                  <a:noFill/>
                </a:ln>
                <a:solidFill>
                  <a:srgbClr val="000000"/>
                </a:solidFill>
                <a:effectLst/>
                <a:latin typeface="Helvetica Condensed" panose="020B0606020202030204" charset="0"/>
                <a:ea typeface="Times New Roman" panose="02020603050405020304" pitchFamily="18" charset="0"/>
                <a:cs typeface="Arial" panose="020B0604020202020204" pitchFamily="34" charset="0"/>
              </a:rPr>
              <a:t> </a:t>
            </a:r>
            <a:r>
              <a:rPr kumimoji="0" lang="es-ES" altLang="es-PE" sz="1400" b="1" i="0" u="none" strike="noStrike" cap="none" normalizeH="0" baseline="0" dirty="0">
                <a:ln>
                  <a:noFill/>
                </a:ln>
                <a:solidFill>
                  <a:srgbClr val="000000"/>
                </a:solidFill>
                <a:effectLst/>
                <a:latin typeface="Helvetica Condensed" panose="020B0606020202030204" charset="0"/>
                <a:ea typeface="Times New Roman" panose="02020603050405020304" pitchFamily="18" charset="0"/>
                <a:cs typeface="Arial" panose="020B0604020202020204" pitchFamily="34" charset="0"/>
              </a:rPr>
              <a:t>Calidad</a:t>
            </a:r>
          </a:p>
        </p:txBody>
      </p:sp>
      <p:sp>
        <p:nvSpPr>
          <p:cNvPr id="11" name="Rectángulo 10"/>
          <p:cNvSpPr/>
          <p:nvPr/>
        </p:nvSpPr>
        <p:spPr>
          <a:xfrm>
            <a:off x="3497122" y="517324"/>
            <a:ext cx="5431120" cy="600164"/>
          </a:xfrm>
          <a:prstGeom prst="rect">
            <a:avLst/>
          </a:prstGeom>
        </p:spPr>
        <p:txBody>
          <a:bodyPr wrap="square">
            <a:spAutoFit/>
          </a:bodyPr>
          <a:lstStyle/>
          <a:p>
            <a:pPr lvl="0" algn="just">
              <a:spcAft>
                <a:spcPts val="0"/>
              </a:spcAft>
              <a:tabLst>
                <a:tab pos="914400" algn="l"/>
              </a:tabLst>
            </a:pPr>
            <a:r>
              <a:rPr lang="es-PE" sz="1100" dirty="0">
                <a:latin typeface="Helvetica Condensed" panose="020B0606020202030204"/>
                <a:ea typeface="Times New Roman" panose="02020603050405020304" pitchFamily="18" charset="0"/>
                <a:cs typeface="Arial" panose="020B0604020202020204" pitchFamily="34" charset="0"/>
              </a:rPr>
              <a:t>En el 2017, se r</a:t>
            </a:r>
            <a:r>
              <a:rPr lang="es-PE" sz="1100" dirty="0">
                <a:solidFill>
                  <a:schemeClr val="tx2"/>
                </a:solidFill>
                <a:latin typeface="Helvetica Condensed" panose="020B0606020202030204"/>
                <a:ea typeface="Times New Roman" panose="02020603050405020304" pitchFamily="18" charset="0"/>
                <a:cs typeface="Arial" panose="020B0604020202020204" pitchFamily="34" charset="0"/>
              </a:rPr>
              <a:t>ealizó la certificación del sistema de Gestión de Calidad “Certificado  de  ISO  9001:2015,  en  los</a:t>
            </a:r>
            <a:r>
              <a:rPr lang="es-PE" sz="1100" dirty="0">
                <a:solidFill>
                  <a:schemeClr val="tx2"/>
                </a:solidFill>
                <a:latin typeface="Helvetica Condensed" panose="020B0606020202030204"/>
                <a:ea typeface="Calibri" panose="020F0502020204030204" pitchFamily="34" charset="0"/>
                <a:cs typeface="Arial" panose="020B0604020202020204" pitchFamily="34" charset="0"/>
              </a:rPr>
              <a:t> A</a:t>
            </a:r>
            <a:r>
              <a:rPr lang="es-PE" sz="1100" dirty="0">
                <a:solidFill>
                  <a:schemeClr val="tx2"/>
                </a:solidFill>
                <a:latin typeface="Helvetica Condensed" panose="020B0606020202030204"/>
                <a:ea typeface="Times New Roman" panose="02020603050405020304" pitchFamily="18" charset="0"/>
                <a:cs typeface="Arial" panose="020B0604020202020204" pitchFamily="34" charset="0"/>
              </a:rPr>
              <a:t>eropuertos de </a:t>
            </a:r>
            <a:r>
              <a:rPr lang="es-ES_tradnl" sz="1100" dirty="0">
                <a:solidFill>
                  <a:schemeClr val="tx2"/>
                </a:solidFill>
                <a:latin typeface="Helvetica Condensed" panose="020B0606020202030204"/>
                <a:cs typeface="Arial" panose="020B0604020202020204" pitchFamily="34" charset="0"/>
              </a:rPr>
              <a:t>Iquitos, Piura, Tarapoto, Pucallpa, Trujillo, así como en los procesos de Dirección y Soporte en la Sede Lima</a:t>
            </a:r>
            <a:r>
              <a:rPr lang="es-MX" sz="1100" dirty="0">
                <a:solidFill>
                  <a:schemeClr val="tx2"/>
                </a:solidFill>
                <a:latin typeface="Helvetica Condensed" panose="020B0606020202030204"/>
                <a:cs typeface="Arial" panose="020B0604020202020204" pitchFamily="34" charset="0"/>
              </a:rPr>
              <a:t>.</a:t>
            </a:r>
            <a:endParaRPr lang="es-PE" sz="1100" dirty="0">
              <a:solidFill>
                <a:schemeClr val="tx2"/>
              </a:solidFill>
              <a:latin typeface="Helvetica Condensed" panose="020B0606020202030204"/>
              <a:cs typeface="Arial" panose="020B0604020202020204" pitchFamily="34" charset="0"/>
            </a:endParaRPr>
          </a:p>
        </p:txBody>
      </p:sp>
      <p:sp>
        <p:nvSpPr>
          <p:cNvPr id="12" name="Rectángulo 11"/>
          <p:cNvSpPr/>
          <p:nvPr/>
        </p:nvSpPr>
        <p:spPr>
          <a:xfrm>
            <a:off x="3434018" y="1177612"/>
            <a:ext cx="5494223" cy="4057265"/>
          </a:xfrm>
          <a:prstGeom prst="rect">
            <a:avLst/>
          </a:prstGeom>
        </p:spPr>
        <p:txBody>
          <a:bodyPr wrap="square">
            <a:spAutoFit/>
          </a:bodyPr>
          <a:lstStyle/>
          <a:p>
            <a:pPr algn="just" defTabSz="914400" eaLnBrk="0" fontAlgn="base" hangingPunct="0">
              <a:spcBef>
                <a:spcPct val="0"/>
              </a:spcBef>
              <a:spcAft>
                <a:spcPct val="0"/>
              </a:spcAft>
              <a:buFontTx/>
              <a:buChar char="•"/>
            </a:pPr>
            <a:r>
              <a:rPr lang="es-ES" sz="1200" b="1" dirty="0">
                <a:solidFill>
                  <a:srgbClr val="000000"/>
                </a:solidFill>
                <a:latin typeface="Helvetica Condensed" panose="020B0606020202030204" charset="0"/>
                <a:ea typeface="Times New Roman" panose="02020603050405020304" pitchFamily="18" charset="0"/>
                <a:cs typeface="Arial" panose="020B0604020202020204" pitchFamily="34" charset="0"/>
              </a:rPr>
              <a:t> </a:t>
            </a:r>
            <a:r>
              <a:rPr lang="es-ES" sz="1400" b="1" dirty="0">
                <a:solidFill>
                  <a:srgbClr val="000000"/>
                </a:solidFill>
                <a:latin typeface="Helvetica Condensed" panose="020B0606020202030204" charset="0"/>
                <a:ea typeface="Times New Roman" panose="02020603050405020304" pitchFamily="18" charset="0"/>
                <a:cs typeface="Arial" panose="020B0604020202020204" pitchFamily="34" charset="0"/>
              </a:rPr>
              <a:t>Medio Ambiente</a:t>
            </a:r>
            <a:endParaRPr lang="es-PE" sz="1400" b="1" dirty="0">
              <a:solidFill>
                <a:srgbClr val="000000"/>
              </a:solidFill>
              <a:latin typeface="Helvetica Condensed" panose="020B0606020202030204" charset="0"/>
              <a:ea typeface="Times New Roman" panose="02020603050405020304" pitchFamily="18" charset="0"/>
              <a:cs typeface="Arial" panose="020B0604020202020204" pitchFamily="34" charset="0"/>
            </a:endParaRPr>
          </a:p>
          <a:p>
            <a:pPr lvl="0" algn="just">
              <a:spcAft>
                <a:spcPts val="0"/>
              </a:spcAft>
            </a:pPr>
            <a:endParaRPr lang="es-PE" sz="1100" dirty="0">
              <a:latin typeface="Helvetica Condensed" panose="020B0606020202030204"/>
              <a:ea typeface="Calibri" panose="020F0502020204030204" pitchFamily="34" charset="0"/>
              <a:cs typeface="Arial" panose="020B0604020202020204" pitchFamily="34" charset="0"/>
            </a:endParaRPr>
          </a:p>
          <a:p>
            <a:pPr lvl="0" algn="just">
              <a:spcAft>
                <a:spcPts val="0"/>
              </a:spcAft>
            </a:pPr>
            <a:r>
              <a:rPr lang="es-MX" sz="1000" dirty="0">
                <a:latin typeface="Helvetica Condensed" panose="020B0606020202030204"/>
                <a:ea typeface="Calibri" panose="020F0502020204030204" pitchFamily="34" charset="0"/>
                <a:cs typeface="Arial" panose="020B0604020202020204" pitchFamily="34" charset="0"/>
              </a:rPr>
              <a:t>En el 2017, se gestionaron las siguientes </a:t>
            </a:r>
            <a:r>
              <a:rPr lang="es-MX" sz="1000" dirty="0">
                <a:solidFill>
                  <a:schemeClr val="tx2"/>
                </a:solidFill>
                <a:latin typeface="Helvetica Condensed" panose="020B0606020202030204"/>
                <a:ea typeface="Calibri" panose="020F0502020204030204" pitchFamily="34" charset="0"/>
                <a:cs typeface="Arial" panose="020B0604020202020204" pitchFamily="34" charset="0"/>
              </a:rPr>
              <a:t>actividades ambientales</a:t>
            </a:r>
            <a:r>
              <a:rPr lang="es-MX" sz="1000" dirty="0">
                <a:latin typeface="Helvetica Condensed" panose="020B0606020202030204"/>
                <a:ea typeface="Calibri" panose="020F0502020204030204" pitchFamily="34" charset="0"/>
                <a:cs typeface="Arial" panose="020B0604020202020204" pitchFamily="34" charset="0"/>
              </a:rPr>
              <a:t>, los cuales fueron informados a OSITRAN en los Informes de Gestión Ambiental que forman parte del Informe Mensual de Gabinete:</a:t>
            </a:r>
            <a:endParaRPr lang="es-PE" sz="1000" dirty="0">
              <a:latin typeface="Helvetica Condensed" panose="020B0606020202030204"/>
              <a:ea typeface="Calibri" panose="020F0502020204030204" pitchFamily="34" charset="0"/>
              <a:cs typeface="Times New Roman" panose="02020603050405020304" pitchFamily="18" charset="0"/>
            </a:endParaRPr>
          </a:p>
          <a:p>
            <a:pPr marL="768985" algn="just">
              <a:lnSpc>
                <a:spcPct val="115000"/>
              </a:lnSpc>
              <a:spcAft>
                <a:spcPts val="0"/>
              </a:spcAft>
            </a:pPr>
            <a:r>
              <a:rPr lang="es-MX" sz="1000" dirty="0">
                <a:latin typeface="Helvetica Condensed" panose="020B0606020202030204"/>
                <a:ea typeface="Calibri" panose="020F0502020204030204" pitchFamily="34" charset="0"/>
                <a:cs typeface="Arial" panose="020B0604020202020204" pitchFamily="34" charset="0"/>
              </a:rPr>
              <a:t> </a:t>
            </a:r>
            <a:endParaRPr lang="es-PE" sz="1000" dirty="0">
              <a:latin typeface="Helvetica Condensed" panose="020B0606020202030204"/>
              <a:ea typeface="Calibri" panose="020F0502020204030204" pitchFamily="34" charset="0"/>
              <a:cs typeface="Times New Roman" panose="02020603050405020304" pitchFamily="18" charset="0"/>
            </a:endParaRPr>
          </a:p>
          <a:p>
            <a:pPr marL="171450" lvl="0" indent="-171450" algn="just">
              <a:buFont typeface="Arial" panose="020B0604020202020204" pitchFamily="34" charset="0"/>
              <a:buChar char="•"/>
            </a:pPr>
            <a:r>
              <a:rPr lang="es-PE" sz="1050" b="1" dirty="0">
                <a:latin typeface="Helvetica Condensed" panose="020B0606020202030204"/>
                <a:cs typeface="Arial" panose="020B0604020202020204" pitchFamily="34" charset="0"/>
              </a:rPr>
              <a:t>Elaboración y gestión del </a:t>
            </a:r>
            <a:r>
              <a:rPr lang="es-PE" sz="1050" b="1" dirty="0">
                <a:solidFill>
                  <a:schemeClr val="tx2"/>
                </a:solidFill>
                <a:latin typeface="Helvetica Condensed" panose="020B0606020202030204"/>
                <a:cs typeface="Arial" panose="020B0604020202020204" pitchFamily="34" charset="0"/>
              </a:rPr>
              <a:t>Plan de Manejo de Residuos Sólidos 2017 </a:t>
            </a:r>
            <a:r>
              <a:rPr lang="es-PE" sz="1050" dirty="0">
                <a:solidFill>
                  <a:schemeClr val="tx2"/>
                </a:solidFill>
                <a:latin typeface="Helvetica Condensed" panose="020B0606020202030204"/>
                <a:cs typeface="Arial" panose="020B0604020202020204" pitchFamily="34" charset="0"/>
              </a:rPr>
              <a:t>y remisión de las Declaraciones Anuales de Manejo de Residuos Sólidos 2016, los cuales fueron presentados ante el Ministerio de Transporte y Comunicaciones, obteniendo la conformidad de los mismos.</a:t>
            </a:r>
          </a:p>
          <a:p>
            <a:pPr marL="171450" indent="-171450" algn="just">
              <a:buFont typeface="Arial" panose="020B0604020202020204" pitchFamily="34" charset="0"/>
              <a:buChar char="•"/>
            </a:pPr>
            <a:r>
              <a:rPr lang="es-PE" sz="1050" b="1" dirty="0">
                <a:latin typeface="Helvetica Condensed" panose="020B0606020202030204"/>
                <a:cs typeface="Arial" panose="020B0604020202020204" pitchFamily="34" charset="0"/>
              </a:rPr>
              <a:t>Capacitación y Concientización</a:t>
            </a:r>
            <a:r>
              <a:rPr lang="es-PE" sz="1050" dirty="0">
                <a:latin typeface="Helvetica Condensed" panose="020B0606020202030204"/>
                <a:cs typeface="Arial" panose="020B0604020202020204" pitchFamily="34" charset="0"/>
              </a:rPr>
              <a:t> en temas orientados a la </a:t>
            </a:r>
            <a:r>
              <a:rPr lang="es-PE" sz="1050" b="1" dirty="0">
                <a:solidFill>
                  <a:schemeClr val="tx2"/>
                </a:solidFill>
                <a:latin typeface="Helvetica Condensed" panose="020B0606020202030204"/>
                <a:cs typeface="Arial" panose="020B0604020202020204" pitchFamily="34" charset="0"/>
              </a:rPr>
              <a:t>Prevención de la Contaminación y Cuidado del Medio Ambiente en los aeropuertos.</a:t>
            </a:r>
          </a:p>
          <a:p>
            <a:pPr marL="171450" indent="-171450" algn="just">
              <a:buFont typeface="Arial" panose="020B0604020202020204" pitchFamily="34" charset="0"/>
              <a:buChar char="•"/>
            </a:pPr>
            <a:r>
              <a:rPr lang="es-PE" sz="1050" b="1" dirty="0">
                <a:solidFill>
                  <a:schemeClr val="tx2"/>
                </a:solidFill>
                <a:latin typeface="Helvetica Condensed" panose="020B0606020202030204"/>
                <a:cs typeface="Arial" panose="020B0604020202020204" pitchFamily="34" charset="0"/>
              </a:rPr>
              <a:t>Sensibilización a poblaciones aledañas sobre el manejo de residuos sólidos</a:t>
            </a:r>
            <a:r>
              <a:rPr lang="es-PE" sz="1050" dirty="0">
                <a:solidFill>
                  <a:schemeClr val="tx2"/>
                </a:solidFill>
                <a:latin typeface="Helvetica Condensed" panose="020B0606020202030204"/>
                <a:cs typeface="Arial" panose="020B0604020202020204" pitchFamily="34" charset="0"/>
              </a:rPr>
              <a:t>, como medida preventiva para la minimización de fauna silvestre</a:t>
            </a:r>
          </a:p>
          <a:p>
            <a:pPr marL="171450" indent="-171450" algn="just">
              <a:buFont typeface="Arial" panose="020B0604020202020204" pitchFamily="34" charset="0"/>
              <a:buChar char="•"/>
            </a:pPr>
            <a:r>
              <a:rPr lang="es-PE" sz="1050" b="1" dirty="0">
                <a:solidFill>
                  <a:schemeClr val="tx2"/>
                </a:solidFill>
                <a:latin typeface="Helvetica Condensed" panose="020B0606020202030204"/>
                <a:cs typeface="Arial" panose="020B0604020202020204" pitchFamily="34" charset="0"/>
              </a:rPr>
              <a:t>Seguimiento de las actividades de saneamiento ambiental</a:t>
            </a:r>
            <a:r>
              <a:rPr lang="es-PE" sz="1050" dirty="0">
                <a:solidFill>
                  <a:schemeClr val="tx2"/>
                </a:solidFill>
                <a:latin typeface="Helvetica Condensed" panose="020B0606020202030204"/>
                <a:cs typeface="Arial" panose="020B0604020202020204" pitchFamily="34" charset="0"/>
              </a:rPr>
              <a:t>: fumigación, desratización, desinfección, desinsectación y limpieza de cisterna de agua.</a:t>
            </a:r>
          </a:p>
          <a:p>
            <a:pPr marL="171450" lvl="0" indent="-171450" algn="just">
              <a:buFont typeface="Arial" panose="020B0604020202020204" pitchFamily="34" charset="0"/>
              <a:buChar char="•"/>
            </a:pPr>
            <a:r>
              <a:rPr lang="es-PE" sz="1050" b="1" dirty="0">
                <a:latin typeface="Helvetica Condensed" panose="020B0606020202030204"/>
                <a:cs typeface="Arial" panose="020B0604020202020204" pitchFamily="34" charset="0"/>
              </a:rPr>
              <a:t>Seguimiento del </a:t>
            </a:r>
            <a:r>
              <a:rPr lang="es-PE" sz="1050" b="1" dirty="0">
                <a:solidFill>
                  <a:schemeClr val="tx2"/>
                </a:solidFill>
                <a:latin typeface="Helvetica Condensed" panose="020B0606020202030204"/>
                <a:cs typeface="Arial" panose="020B0604020202020204" pitchFamily="34" charset="0"/>
              </a:rPr>
              <a:t>consumo de hidrocarburos</a:t>
            </a:r>
          </a:p>
          <a:p>
            <a:pPr marL="171450" indent="-171450" algn="just">
              <a:buFont typeface="Arial" panose="020B0604020202020204" pitchFamily="34" charset="0"/>
              <a:buChar char="•"/>
            </a:pPr>
            <a:r>
              <a:rPr lang="es-PE" sz="1050" b="1" dirty="0">
                <a:solidFill>
                  <a:schemeClr val="tx2"/>
                </a:solidFill>
                <a:latin typeface="Helvetica Condensed" panose="020B0606020202030204"/>
                <a:cs typeface="Arial" panose="020B0604020202020204" pitchFamily="34" charset="0"/>
              </a:rPr>
              <a:t>Monitoreo de efluentes domésticos.</a:t>
            </a:r>
          </a:p>
          <a:p>
            <a:pPr marL="171450" indent="-171450" algn="just">
              <a:buFont typeface="Arial" panose="020B0604020202020204" pitchFamily="34" charset="0"/>
              <a:buChar char="•"/>
            </a:pPr>
            <a:r>
              <a:rPr lang="es-PE" sz="1050" b="1" dirty="0">
                <a:latin typeface="Helvetica Condensed" panose="020B0606020202030204"/>
                <a:cs typeface="Arial" panose="020B0604020202020204" pitchFamily="34" charset="0"/>
              </a:rPr>
              <a:t>Elaboración de los </a:t>
            </a:r>
            <a:r>
              <a:rPr lang="es-PE" sz="1050" b="1" dirty="0">
                <a:solidFill>
                  <a:schemeClr val="tx2"/>
                </a:solidFill>
                <a:latin typeface="Helvetica Condensed" panose="020B0606020202030204"/>
                <a:cs typeface="Arial" panose="020B0604020202020204" pitchFamily="34" charset="0"/>
              </a:rPr>
              <a:t>Programas de Adecuación y Manejo Ambiental </a:t>
            </a:r>
            <a:r>
              <a:rPr lang="es-PE" sz="1050" dirty="0">
                <a:solidFill>
                  <a:schemeClr val="tx2"/>
                </a:solidFill>
                <a:latin typeface="Helvetica Condensed" panose="020B0606020202030204"/>
                <a:cs typeface="Arial" panose="020B0604020202020204" pitchFamily="34" charset="0"/>
              </a:rPr>
              <a:t>de los Aeropuertos de Anta, Cajamarca, Chachapoyas, Iquitos, Pucallpa, Talara, Tarapoto, Trujillo y Tumbes, los cuales fueron presentados en el mes de noviembre a la Dirección General de Asuntos Ambientales (DGASA) del MTC</a:t>
            </a:r>
            <a:r>
              <a:rPr lang="es-PE" sz="1050" dirty="0">
                <a:latin typeface="Helvetica Condensed" panose="020B0606020202030204"/>
                <a:cs typeface="Arial" panose="020B0604020202020204" pitchFamily="34" charset="0"/>
              </a:rPr>
              <a:t>, para su revisión y aprobación.</a:t>
            </a:r>
          </a:p>
          <a:p>
            <a:pPr marL="342900" lvl="0" indent="-342900" algn="just">
              <a:lnSpc>
                <a:spcPct val="115000"/>
              </a:lnSpc>
              <a:spcAft>
                <a:spcPts val="0"/>
              </a:spcAft>
              <a:buFont typeface="Wingdings" panose="05000000000000000000" pitchFamily="2" charset="2"/>
              <a:buChar char=""/>
              <a:tabLst>
                <a:tab pos="914400" algn="l"/>
              </a:tabLst>
            </a:pPr>
            <a:endParaRPr lang="es-PE" sz="1100" dirty="0">
              <a:effectLst/>
              <a:latin typeface="Helvetica Condensed" panose="020B060602020203020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32695173"/>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Agrupar 28"/>
          <p:cNvGrpSpPr/>
          <p:nvPr/>
        </p:nvGrpSpPr>
        <p:grpSpPr>
          <a:xfrm>
            <a:off x="0" y="0"/>
            <a:ext cx="9144000" cy="5143500"/>
            <a:chOff x="0" y="0"/>
            <a:chExt cx="9144000" cy="5143500"/>
          </a:xfrm>
        </p:grpSpPr>
        <p:pic>
          <p:nvPicPr>
            <p:cNvPr id="30" name="Imagen 29" descr="IMG_4885-fondo.jpg"/>
            <p:cNvPicPr>
              <a:picLocks noChangeAspect="1"/>
            </p:cNvPicPr>
            <p:nvPr/>
          </p:nvPicPr>
          <p:blipFill rotWithShape="1">
            <a:blip r:embed="rId2">
              <a:extLst>
                <a:ext uri="{28A0092B-C50C-407E-A947-70E740481C1C}">
                  <a14:useLocalDpi xmlns:a14="http://schemas.microsoft.com/office/drawing/2010/main" val="0"/>
                </a:ext>
              </a:extLst>
            </a:blip>
            <a:srcRect t="13577" r="1055" b="2980"/>
            <a:stretch/>
          </p:blipFill>
          <p:spPr>
            <a:xfrm>
              <a:off x="0" y="0"/>
              <a:ext cx="9144000" cy="5143500"/>
            </a:xfrm>
            <a:prstGeom prst="rect">
              <a:avLst/>
            </a:prstGeom>
          </p:spPr>
        </p:pic>
        <p:sp>
          <p:nvSpPr>
            <p:cNvPr id="31" name="Rectángulo 30"/>
            <p:cNvSpPr/>
            <p:nvPr/>
          </p:nvSpPr>
          <p:spPr>
            <a:xfrm>
              <a:off x="109214" y="103489"/>
              <a:ext cx="8925572" cy="49365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s-ES" dirty="0">
                <a:solidFill>
                  <a:prstClr val="white"/>
                </a:solidFill>
              </a:endParaRPr>
            </a:p>
          </p:txBody>
        </p:sp>
      </p:grpSp>
      <p:pic>
        <p:nvPicPr>
          <p:cNvPr id="28" name="Imagen 27"/>
          <p:cNvPicPr>
            <a:picLocks noChangeAspect="1"/>
          </p:cNvPicPr>
          <p:nvPr/>
        </p:nvPicPr>
        <p:blipFill>
          <a:blip r:embed="rId3"/>
          <a:stretch>
            <a:fillRect/>
          </a:stretch>
        </p:blipFill>
        <p:spPr>
          <a:xfrm>
            <a:off x="403914" y="286008"/>
            <a:ext cx="431292" cy="252984"/>
          </a:xfrm>
          <a:prstGeom prst="rect">
            <a:avLst/>
          </a:prstGeom>
        </p:spPr>
      </p:pic>
      <p:pic>
        <p:nvPicPr>
          <p:cNvPr id="13" name="Imagen 12"/>
          <p:cNvPicPr>
            <a:picLocks noChangeAspect="1"/>
          </p:cNvPicPr>
          <p:nvPr/>
        </p:nvPicPr>
        <p:blipFill>
          <a:blip r:embed="rId4"/>
          <a:stretch>
            <a:fillRect/>
          </a:stretch>
        </p:blipFill>
        <p:spPr>
          <a:xfrm>
            <a:off x="403914" y="4750133"/>
            <a:ext cx="526492" cy="107998"/>
          </a:xfrm>
          <a:prstGeom prst="rect">
            <a:avLst/>
          </a:prstGeom>
        </p:spPr>
      </p:pic>
      <p:cxnSp>
        <p:nvCxnSpPr>
          <p:cNvPr id="18" name="Conector recto 17"/>
          <p:cNvCxnSpPr/>
          <p:nvPr/>
        </p:nvCxnSpPr>
        <p:spPr>
          <a:xfrm>
            <a:off x="403914" y="2859312"/>
            <a:ext cx="2392449"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uadroTexto 16"/>
          <p:cNvSpPr txBox="1"/>
          <p:nvPr/>
        </p:nvSpPr>
        <p:spPr>
          <a:xfrm>
            <a:off x="258182" y="1999497"/>
            <a:ext cx="2812333" cy="363176"/>
          </a:xfrm>
          <a:prstGeom prst="rect">
            <a:avLst/>
          </a:prstGeom>
          <a:noFill/>
        </p:spPr>
        <p:txBody>
          <a:bodyPr wrap="square" rtlCol="0">
            <a:spAutoFit/>
          </a:bodyPr>
          <a:lstStyle/>
          <a:p>
            <a:pPr>
              <a:lnSpc>
                <a:spcPct val="80000"/>
              </a:lnSpc>
              <a:defRPr/>
            </a:pPr>
            <a:r>
              <a:rPr lang="es-PE" sz="2200" b="1" dirty="0">
                <a:cs typeface="Arial" pitchFamily="34" charset="0"/>
              </a:rPr>
              <a:t>1.4. Seguridad</a:t>
            </a:r>
            <a:endParaRPr lang="es-ES" sz="2200" b="1" dirty="0">
              <a:solidFill>
                <a:srgbClr val="679633"/>
              </a:solidFill>
              <a:latin typeface="Helvetica Condensed" panose="020B0606020202030204" pitchFamily="34" charset="0"/>
              <a:cs typeface="HelveticaNeueLT Std Hvy Cn"/>
            </a:endParaRPr>
          </a:p>
        </p:txBody>
      </p:sp>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3" name="Rectangle 4"/>
          <p:cNvSpPr>
            <a:spLocks noChangeArrowheads="1"/>
          </p:cNvSpPr>
          <p:nvPr/>
        </p:nvSpPr>
        <p:spPr bwMode="auto">
          <a:xfrm>
            <a:off x="449263" y="2438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PE" altLang="es-PE" sz="1100" b="0" i="1" u="none" strike="noStrike" cap="none" normalizeH="0" baseline="0">
                <a:ln>
                  <a:noFill/>
                </a:ln>
                <a:solidFill>
                  <a:schemeClr val="tx1"/>
                </a:solidFill>
                <a:effectLst/>
                <a:latin typeface="Helvetica Condensed" panose="020B0606020202030204" charset="0"/>
                <a:ea typeface="Times New Roman" panose="02020603050405020304" pitchFamily="18" charset="0"/>
                <a:cs typeface="Arial" panose="020B0604020202020204" pitchFamily="34"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4" name="Rectangle 5"/>
          <p:cNvSpPr>
            <a:spLocks noChangeArrowheads="1"/>
          </p:cNvSpPr>
          <p:nvPr/>
        </p:nvSpPr>
        <p:spPr bwMode="auto">
          <a:xfrm>
            <a:off x="449263" y="48672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5"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6" name="Rectangle 4"/>
          <p:cNvSpPr>
            <a:spLocks noChangeArrowheads="1"/>
          </p:cNvSpPr>
          <p:nvPr/>
        </p:nvSpPr>
        <p:spPr bwMode="auto">
          <a:xfrm>
            <a:off x="449263" y="2400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PE" sz="1100" b="0" i="0" u="none" strike="noStrike" cap="none" normalizeH="0" baseline="0">
                <a:ln>
                  <a:noFill/>
                </a:ln>
                <a:solidFill>
                  <a:schemeClr val="tx1"/>
                </a:solidFill>
                <a:effectLst/>
                <a:latin typeface="Helvetica Condensed" panose="020B0606020202030204"/>
                <a:ea typeface="Times New Roman" panose="02020603050405020304" pitchFamily="18" charset="0"/>
                <a:cs typeface="Arial" panose="020B0604020202020204" pitchFamily="34" charset="0"/>
              </a:rPr>
              <a:t>  </a:t>
            </a:r>
            <a:endParaRPr kumimoji="0" lang="es-MX" altLang="es-PE" sz="1800" b="0" i="0" u="none" strike="noStrike" cap="none" normalizeH="0" baseline="0">
              <a:ln>
                <a:noFill/>
              </a:ln>
              <a:solidFill>
                <a:schemeClr val="tx1"/>
              </a:solidFill>
              <a:effectLst/>
              <a:latin typeface="Arial" panose="020B0604020202020204" pitchFamily="34" charset="0"/>
            </a:endParaRPr>
          </a:p>
        </p:txBody>
      </p:sp>
      <p:sp>
        <p:nvSpPr>
          <p:cNvPr id="7" name="Rectangle 5"/>
          <p:cNvSpPr>
            <a:spLocks noChangeArrowheads="1"/>
          </p:cNvSpPr>
          <p:nvPr/>
        </p:nvSpPr>
        <p:spPr bwMode="auto">
          <a:xfrm>
            <a:off x="449263" y="4333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8"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9" name="Rectangle 4"/>
          <p:cNvSpPr>
            <a:spLocks noChangeArrowheads="1"/>
          </p:cNvSpPr>
          <p:nvPr/>
        </p:nvSpPr>
        <p:spPr bwMode="auto">
          <a:xfrm>
            <a:off x="449263" y="25717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PE" sz="1100" b="1" i="1" u="none" strike="noStrike" cap="none" normalizeH="0" baseline="0">
                <a:ln>
                  <a:noFill/>
                </a:ln>
                <a:solidFill>
                  <a:schemeClr val="tx1"/>
                </a:solidFill>
                <a:effectLst/>
                <a:latin typeface="Helvetica Condensed" panose="020B0606020202030204"/>
                <a:ea typeface="Times New Roman" panose="02020603050405020304" pitchFamily="18" charset="0"/>
                <a:cs typeface="Arial" panose="020B0604020202020204" pitchFamily="34" charset="0"/>
              </a:rPr>
              <a:t> </a:t>
            </a:r>
            <a:r>
              <a:rPr kumimoji="0" lang="es-PE" altLang="es-PE" sz="1200" b="0" i="1" u="none" strike="noStrike" cap="none" normalizeH="0" baseline="0">
                <a:ln>
                  <a:noFill/>
                </a:ln>
                <a:solidFill>
                  <a:schemeClr val="tx1"/>
                </a:solidFill>
                <a:effectLst/>
                <a:latin typeface="Univers"/>
                <a:ea typeface="Times New Roman" panose="02020603050405020304" pitchFamily="18" charset="0"/>
                <a:cs typeface="Arial" panose="020B0604020202020204" pitchFamily="34"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4" name="Rectangle 4"/>
          <p:cNvSpPr>
            <a:spLocks noChangeArrowheads="1"/>
          </p:cNvSpPr>
          <p:nvPr/>
        </p:nvSpPr>
        <p:spPr bwMode="auto">
          <a:xfrm>
            <a:off x="449263" y="31432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0"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15" name="Rectangle 4"/>
          <p:cNvSpPr>
            <a:spLocks noChangeArrowheads="1"/>
          </p:cNvSpPr>
          <p:nvPr/>
        </p:nvSpPr>
        <p:spPr bwMode="auto">
          <a:xfrm>
            <a:off x="0" y="3362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1" i="1" u="none" strike="noStrike" cap="none" normalizeH="0" baseline="0">
                <a:ln>
                  <a:noFill/>
                </a:ln>
                <a:solidFill>
                  <a:schemeClr val="tx1"/>
                </a:solidFill>
                <a:effectLst/>
                <a:latin typeface="Helvetica Condensed" panose="020B0606020202030204"/>
                <a:ea typeface="Calibri" panose="020F0502020204030204" pitchFamily="34" charset="0"/>
                <a:cs typeface="Arial" panose="020B0604020202020204" pitchFamily="34"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23" name="Rectangle 2"/>
          <p:cNvSpPr>
            <a:spLocks noGrp="1" noChangeArrowheads="1"/>
          </p:cNvSpPr>
          <p:nvPr>
            <p:ph type="subTitle" sz="quarter" idx="1"/>
          </p:nvPr>
        </p:nvSpPr>
        <p:spPr bwMode="auto">
          <a:xfrm>
            <a:off x="3541895" y="912020"/>
            <a:ext cx="53078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Char char="•"/>
              <a:tabLst/>
            </a:pPr>
            <a:r>
              <a:rPr kumimoji="0" lang="es-ES" altLang="es-PE" sz="1200" b="1" i="0" u="none" strike="noStrike" cap="none" normalizeH="0" baseline="0" dirty="0">
                <a:ln>
                  <a:noFill/>
                </a:ln>
                <a:solidFill>
                  <a:srgbClr val="000000"/>
                </a:solidFill>
                <a:effectLst/>
                <a:latin typeface="Helvetica Condensed" panose="020B0606020202030204" charset="0"/>
                <a:ea typeface="Times New Roman" panose="02020603050405020304" pitchFamily="18" charset="0"/>
                <a:cs typeface="Arial" panose="020B0604020202020204" pitchFamily="34" charset="0"/>
              </a:rPr>
              <a:t> </a:t>
            </a:r>
            <a:r>
              <a:rPr lang="es-ES" altLang="es-PE" sz="1400" b="1" dirty="0">
                <a:solidFill>
                  <a:srgbClr val="000000"/>
                </a:solidFill>
                <a:latin typeface="Helvetica Condensed" panose="020B0606020202030204" charset="0"/>
                <a:ea typeface="Times New Roman" panose="02020603050405020304" pitchFamily="18" charset="0"/>
                <a:cs typeface="Arial" panose="020B0604020202020204" pitchFamily="34" charset="0"/>
              </a:rPr>
              <a:t>Inspecciones y Auditorías internas en Seguridad</a:t>
            </a:r>
            <a:endParaRPr kumimoji="0" lang="es-ES" altLang="es-PE" sz="1400" b="1" i="0" u="none" strike="noStrike" cap="none" normalizeH="0" baseline="0" dirty="0">
              <a:ln>
                <a:noFill/>
              </a:ln>
              <a:solidFill>
                <a:srgbClr val="000000"/>
              </a:solidFill>
              <a:effectLst/>
              <a:latin typeface="Helvetica Condensed" panose="020B0606020202030204" charset="0"/>
              <a:ea typeface="Times New Roman" panose="02020603050405020304" pitchFamily="18" charset="0"/>
              <a:cs typeface="Arial" panose="020B0604020202020204" pitchFamily="34" charset="0"/>
            </a:endParaRPr>
          </a:p>
        </p:txBody>
      </p:sp>
      <p:sp>
        <p:nvSpPr>
          <p:cNvPr id="26" name="Subtítulo 1"/>
          <p:cNvSpPr txBox="1">
            <a:spLocks/>
          </p:cNvSpPr>
          <p:nvPr/>
        </p:nvSpPr>
        <p:spPr>
          <a:xfrm>
            <a:off x="3692217" y="1312928"/>
            <a:ext cx="5256573" cy="82196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Helvetica Neue LT Std 47 Light Condensed"/>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Helvetica Neue LT Std 47 Light Condensed"/>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Helvetica Neue LT Std 47 Light Condensed"/>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Helvetica Neue LT Std 47 Light Condensed"/>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Helvetica Neue LT Std 47 Light Condensed"/>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just"/>
            <a:r>
              <a:rPr lang="es-PE" sz="1100" dirty="0">
                <a:solidFill>
                  <a:schemeClr val="tx1"/>
                </a:solidFill>
                <a:latin typeface="Helvetica Condensed" panose="020B0606020202030204"/>
              </a:rPr>
              <a:t>Se realizaron pruebas de </a:t>
            </a:r>
            <a:r>
              <a:rPr lang="es-PE" sz="1100" dirty="0">
                <a:solidFill>
                  <a:schemeClr val="tx2"/>
                </a:solidFill>
                <a:latin typeface="Helvetica Condensed" panose="020B0606020202030204"/>
              </a:rPr>
              <a:t>diversas formas utilizando simuladores de ‘</a:t>
            </a:r>
            <a:r>
              <a:rPr lang="es-PE" sz="1100" i="1" dirty="0">
                <a:solidFill>
                  <a:schemeClr val="tx2"/>
                </a:solidFill>
                <a:latin typeface="Helvetica Condensed" panose="020B0606020202030204"/>
              </a:rPr>
              <a:t>Improvised </a:t>
            </a:r>
            <a:r>
              <a:rPr lang="es-PE" sz="1100" i="1" dirty="0" err="1">
                <a:solidFill>
                  <a:schemeClr val="tx2"/>
                </a:solidFill>
                <a:latin typeface="Helvetica Condensed" panose="020B0606020202030204"/>
              </a:rPr>
              <a:t>Explosive</a:t>
            </a:r>
            <a:r>
              <a:rPr lang="es-PE" sz="1100" i="1" dirty="0">
                <a:solidFill>
                  <a:schemeClr val="tx2"/>
                </a:solidFill>
                <a:latin typeface="Helvetica Condensed" panose="020B0606020202030204"/>
              </a:rPr>
              <a:t> </a:t>
            </a:r>
            <a:r>
              <a:rPr lang="es-PE" sz="1100" i="1" dirty="0" err="1">
                <a:solidFill>
                  <a:schemeClr val="tx2"/>
                </a:solidFill>
                <a:latin typeface="Helvetica Condensed" panose="020B0606020202030204"/>
              </a:rPr>
              <a:t>Device</a:t>
            </a:r>
            <a:r>
              <a:rPr lang="es-PE" sz="1100" dirty="0">
                <a:solidFill>
                  <a:schemeClr val="tx2"/>
                </a:solidFill>
                <a:latin typeface="Helvetica Condensed" panose="020B0606020202030204"/>
              </a:rPr>
              <a:t>’ - </a:t>
            </a:r>
            <a:r>
              <a:rPr lang="es-PE" sz="1100" dirty="0" err="1">
                <a:solidFill>
                  <a:schemeClr val="tx2"/>
                </a:solidFill>
                <a:latin typeface="Helvetica Condensed" panose="020B0606020202030204"/>
              </a:rPr>
              <a:t>IED´s</a:t>
            </a:r>
            <a:r>
              <a:rPr lang="es-PE" sz="1100" dirty="0">
                <a:solidFill>
                  <a:schemeClr val="tx1"/>
                </a:solidFill>
                <a:latin typeface="Helvetica Condensed" panose="020B0606020202030204"/>
              </a:rPr>
              <a:t>; artículos peligrosos, imitaciones de artículos prohibidos, identificaciones falsificadas en la red de AdP</a:t>
            </a:r>
          </a:p>
        </p:txBody>
      </p:sp>
      <p:sp>
        <p:nvSpPr>
          <p:cNvPr id="27" name="Rectangle 2"/>
          <p:cNvSpPr txBox="1">
            <a:spLocks noChangeArrowheads="1"/>
          </p:cNvSpPr>
          <p:nvPr/>
        </p:nvSpPr>
        <p:spPr bwMode="auto">
          <a:xfrm>
            <a:off x="3617056" y="2236886"/>
            <a:ext cx="53078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0" indent="0" algn="ctr" defTabSz="457200" rtl="0" eaLnBrk="0" fontAlgn="base" latinLnBrk="0" hangingPunct="0">
              <a:spcBef>
                <a:spcPct val="0"/>
              </a:spcBef>
              <a:spcAft>
                <a:spcPct val="0"/>
              </a:spcAft>
              <a:buFont typeface="Arial"/>
              <a:buNone/>
              <a:defRPr sz="3200" kern="1200">
                <a:solidFill>
                  <a:schemeClr val="tx1"/>
                </a:solidFill>
                <a:latin typeface="Arial" panose="020B0604020202020204" pitchFamily="34" charset="0"/>
                <a:ea typeface="+mn-ea"/>
                <a:cs typeface="+mn-cs"/>
              </a:defRPr>
            </a:lvl1pPr>
            <a:lvl2pPr marL="457200" indent="0" algn="ctr" defTabSz="457200" rtl="0" eaLnBrk="0" fontAlgn="base" latinLnBrk="0" hangingPunct="0">
              <a:spcBef>
                <a:spcPct val="0"/>
              </a:spcBef>
              <a:spcAft>
                <a:spcPct val="0"/>
              </a:spcAft>
              <a:buFont typeface="Arial"/>
              <a:buNone/>
              <a:defRPr sz="2800" kern="1200">
                <a:solidFill>
                  <a:schemeClr val="tx1"/>
                </a:solidFill>
                <a:latin typeface="Arial" panose="020B0604020202020204" pitchFamily="34" charset="0"/>
                <a:ea typeface="+mn-ea"/>
                <a:cs typeface="+mn-cs"/>
              </a:defRPr>
            </a:lvl2pPr>
            <a:lvl3pPr marL="914400" indent="0" algn="ctr" defTabSz="457200" rtl="0" eaLnBrk="0" fontAlgn="base" latinLnBrk="0" hangingPunct="0">
              <a:spcBef>
                <a:spcPct val="0"/>
              </a:spcBef>
              <a:spcAft>
                <a:spcPct val="0"/>
              </a:spcAft>
              <a:buFont typeface="Arial"/>
              <a:buNone/>
              <a:defRPr sz="2400" kern="1200">
                <a:solidFill>
                  <a:schemeClr val="tx1"/>
                </a:solidFill>
                <a:latin typeface="Arial" panose="020B0604020202020204" pitchFamily="34" charset="0"/>
                <a:ea typeface="+mn-ea"/>
                <a:cs typeface="+mn-cs"/>
              </a:defRPr>
            </a:lvl3pPr>
            <a:lvl4pPr marL="1371600" indent="0" algn="ctr" defTabSz="457200" rtl="0" eaLnBrk="0" fontAlgn="base" latinLnBrk="0" hangingPunct="0">
              <a:spcBef>
                <a:spcPct val="0"/>
              </a:spcBef>
              <a:spcAft>
                <a:spcPct val="0"/>
              </a:spcAft>
              <a:buFont typeface="Arial"/>
              <a:buNone/>
              <a:defRPr sz="2000" kern="1200">
                <a:solidFill>
                  <a:schemeClr val="tx1"/>
                </a:solidFill>
                <a:latin typeface="Arial" panose="020B0604020202020204" pitchFamily="34" charset="0"/>
                <a:ea typeface="+mn-ea"/>
                <a:cs typeface="+mn-cs"/>
              </a:defRPr>
            </a:lvl4pPr>
            <a:lvl5pPr marL="1828800" indent="0" algn="ctr" defTabSz="457200" rtl="0" eaLnBrk="0" fontAlgn="base" latinLnBrk="0" hangingPunct="0">
              <a:spcBef>
                <a:spcPct val="0"/>
              </a:spcBef>
              <a:spcAft>
                <a:spcPct val="0"/>
              </a:spcAft>
              <a:buFont typeface="Arial"/>
              <a:buNone/>
              <a:defRPr sz="2000" kern="1200">
                <a:solidFill>
                  <a:schemeClr val="tx1"/>
                </a:solidFill>
                <a:latin typeface="Arial" panose="020B0604020202020204" pitchFamily="34" charset="0"/>
                <a:ea typeface="+mn-ea"/>
                <a:cs typeface="+mn-cs"/>
              </a:defRPr>
            </a:lvl5pPr>
            <a:lvl6pPr marL="2286000" indent="0" algn="ctr" defTabSz="457200" rtl="0" eaLnBrk="0" fontAlgn="base" latinLnBrk="0" hangingPunct="0">
              <a:spcBef>
                <a:spcPct val="0"/>
              </a:spcBef>
              <a:spcAft>
                <a:spcPct val="0"/>
              </a:spcAft>
              <a:buFont typeface="Arial"/>
              <a:buNone/>
              <a:defRPr sz="2000" kern="1200">
                <a:solidFill>
                  <a:schemeClr val="tx1"/>
                </a:solidFill>
                <a:latin typeface="Arial" panose="020B0604020202020204" pitchFamily="34" charset="0"/>
                <a:ea typeface="+mn-ea"/>
                <a:cs typeface="+mn-cs"/>
              </a:defRPr>
            </a:lvl6pPr>
            <a:lvl7pPr marL="2743200" indent="0" algn="ctr" defTabSz="457200" rtl="0" eaLnBrk="0" fontAlgn="base" latinLnBrk="0" hangingPunct="0">
              <a:spcBef>
                <a:spcPct val="0"/>
              </a:spcBef>
              <a:spcAft>
                <a:spcPct val="0"/>
              </a:spcAft>
              <a:buFont typeface="Arial"/>
              <a:buNone/>
              <a:defRPr sz="2000" kern="1200">
                <a:solidFill>
                  <a:schemeClr val="tx1"/>
                </a:solidFill>
                <a:latin typeface="Arial" panose="020B0604020202020204" pitchFamily="34" charset="0"/>
                <a:ea typeface="+mn-ea"/>
                <a:cs typeface="+mn-cs"/>
              </a:defRPr>
            </a:lvl7pPr>
            <a:lvl8pPr marL="3200400" indent="0" algn="ctr" defTabSz="457200" rtl="0" eaLnBrk="0" fontAlgn="base" latinLnBrk="0" hangingPunct="0">
              <a:spcBef>
                <a:spcPct val="0"/>
              </a:spcBef>
              <a:spcAft>
                <a:spcPct val="0"/>
              </a:spcAft>
              <a:buFont typeface="Arial"/>
              <a:buNone/>
              <a:defRPr sz="2000" kern="1200">
                <a:solidFill>
                  <a:schemeClr val="tx1"/>
                </a:solidFill>
                <a:latin typeface="Arial" panose="020B0604020202020204" pitchFamily="34" charset="0"/>
                <a:ea typeface="+mn-ea"/>
                <a:cs typeface="+mn-cs"/>
              </a:defRPr>
            </a:lvl8pPr>
            <a:lvl9pPr marL="3657600" indent="0" algn="ctr" defTabSz="457200" rtl="0" eaLnBrk="0" fontAlgn="base" latinLnBrk="0" hangingPunct="0">
              <a:spcBef>
                <a:spcPct val="0"/>
              </a:spcBef>
              <a:spcAft>
                <a:spcPct val="0"/>
              </a:spcAft>
              <a:buFont typeface="Arial"/>
              <a:buNone/>
              <a:defRPr sz="2000" kern="1200">
                <a:solidFill>
                  <a:schemeClr val="tx1"/>
                </a:solidFill>
                <a:latin typeface="Arial" panose="020B0604020202020204" pitchFamily="34" charset="0"/>
                <a:ea typeface="+mn-ea"/>
                <a:cs typeface="+mn-cs"/>
              </a:defRPr>
            </a:lvl9pPr>
          </a:lstStyle>
          <a:p>
            <a:pPr algn="just" defTabSz="914400">
              <a:buFontTx/>
              <a:buChar char="•"/>
            </a:pPr>
            <a:r>
              <a:rPr lang="es-ES" altLang="es-PE" sz="1200" b="1" dirty="0">
                <a:solidFill>
                  <a:srgbClr val="000000"/>
                </a:solidFill>
                <a:latin typeface="Helvetica Condensed" panose="020B0606020202030204" charset="0"/>
                <a:ea typeface="Times New Roman" panose="02020603050405020304" pitchFamily="18" charset="0"/>
                <a:cs typeface="Arial" panose="020B0604020202020204" pitchFamily="34" charset="0"/>
              </a:rPr>
              <a:t> </a:t>
            </a:r>
            <a:r>
              <a:rPr lang="es-ES" altLang="es-PE" sz="1400" b="1" dirty="0">
                <a:solidFill>
                  <a:srgbClr val="000000"/>
                </a:solidFill>
                <a:latin typeface="Helvetica Condensed" panose="020B0606020202030204" charset="0"/>
                <a:ea typeface="Times New Roman" panose="02020603050405020304" pitchFamily="18" charset="0"/>
                <a:cs typeface="Arial" panose="020B0604020202020204" pitchFamily="34" charset="0"/>
              </a:rPr>
              <a:t>Instituto Nacional de Defensa Civil - INDECI</a:t>
            </a:r>
          </a:p>
        </p:txBody>
      </p:sp>
      <p:sp>
        <p:nvSpPr>
          <p:cNvPr id="32" name="Rectángulo 31"/>
          <p:cNvSpPr/>
          <p:nvPr/>
        </p:nvSpPr>
        <p:spPr>
          <a:xfrm>
            <a:off x="3692218" y="2669030"/>
            <a:ext cx="5291191" cy="600164"/>
          </a:xfrm>
          <a:prstGeom prst="rect">
            <a:avLst/>
          </a:prstGeom>
        </p:spPr>
        <p:txBody>
          <a:bodyPr wrap="square">
            <a:spAutoFit/>
          </a:bodyPr>
          <a:lstStyle/>
          <a:p>
            <a:pPr algn="just">
              <a:spcAft>
                <a:spcPts val="0"/>
              </a:spcAft>
            </a:pPr>
            <a:r>
              <a:rPr lang="es-PE" sz="1100" dirty="0">
                <a:latin typeface="Helvetica Condensed" panose="020B0606020202030204"/>
              </a:rPr>
              <a:t>Se </a:t>
            </a:r>
            <a:r>
              <a:rPr lang="es-PE" sz="1100" dirty="0">
                <a:solidFill>
                  <a:schemeClr val="tx2"/>
                </a:solidFill>
                <a:latin typeface="Helvetica Condensed" panose="020B0606020202030204"/>
              </a:rPr>
              <a:t>renovaron la Certificaciones del Instituto Nacional de Defensa Civil-INDECI</a:t>
            </a:r>
            <a:r>
              <a:rPr lang="es-PE" sz="1100" dirty="0">
                <a:latin typeface="Helvetica Condensed" panose="020B0606020202030204"/>
              </a:rPr>
              <a:t> en los </a:t>
            </a:r>
            <a:r>
              <a:rPr lang="es-PE" sz="1100" dirty="0">
                <a:solidFill>
                  <a:schemeClr val="tx2"/>
                </a:solidFill>
                <a:latin typeface="Helvetica Condensed" panose="020B0606020202030204"/>
              </a:rPr>
              <a:t>aeropuertos de Anta, Cajamarca, Chachapoyas</a:t>
            </a:r>
            <a:r>
              <a:rPr lang="es-PE" sz="1100" dirty="0">
                <a:solidFill>
                  <a:schemeClr val="tx2"/>
                </a:solidFill>
                <a:latin typeface="Helvetica Condensed"/>
                <a:ea typeface="Times New Roman" panose="02020603050405020304" pitchFamily="18" charset="0"/>
                <a:cs typeface="Arial" panose="020B0604020202020204" pitchFamily="34" charset="0"/>
              </a:rPr>
              <a:t>, Chiclayo, Iquitos, Pisco, Piura, Pucallpa, Talara, Tarapoto y Trujillo</a:t>
            </a:r>
            <a:r>
              <a:rPr lang="es-PE" sz="1100" dirty="0">
                <a:latin typeface="Helvetica Condensed"/>
                <a:ea typeface="Times New Roman" panose="02020603050405020304" pitchFamily="18" charset="0"/>
                <a:cs typeface="Arial" panose="020B0604020202020204" pitchFamily="34" charset="0"/>
              </a:rPr>
              <a:t>.</a:t>
            </a:r>
            <a:endParaRPr lang="es-PE" sz="1100" dirty="0">
              <a:effectLst/>
              <a:latin typeface="Helvetica Condensed" panose="020B0606020202030204"/>
              <a:ea typeface="Calibri" panose="020F0502020204030204" pitchFamily="34" charset="0"/>
              <a:cs typeface="Times New Roman" panose="02020603050405020304" pitchFamily="18" charset="0"/>
            </a:endParaRPr>
          </a:p>
        </p:txBody>
      </p:sp>
      <p:sp>
        <p:nvSpPr>
          <p:cNvPr id="33" name="Rectangle 2"/>
          <p:cNvSpPr txBox="1">
            <a:spLocks noChangeArrowheads="1"/>
          </p:cNvSpPr>
          <p:nvPr/>
        </p:nvSpPr>
        <p:spPr bwMode="auto">
          <a:xfrm>
            <a:off x="3617056" y="3507604"/>
            <a:ext cx="53078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0" indent="0" algn="ctr" defTabSz="457200" rtl="0" eaLnBrk="0" fontAlgn="base" latinLnBrk="0" hangingPunct="0">
              <a:spcBef>
                <a:spcPct val="0"/>
              </a:spcBef>
              <a:spcAft>
                <a:spcPct val="0"/>
              </a:spcAft>
              <a:buFont typeface="Arial"/>
              <a:buNone/>
              <a:defRPr sz="3200" kern="1200">
                <a:solidFill>
                  <a:schemeClr val="tx1"/>
                </a:solidFill>
                <a:latin typeface="Arial" panose="020B0604020202020204" pitchFamily="34" charset="0"/>
                <a:ea typeface="+mn-ea"/>
                <a:cs typeface="+mn-cs"/>
              </a:defRPr>
            </a:lvl1pPr>
            <a:lvl2pPr marL="457200" indent="0" algn="ctr" defTabSz="457200" rtl="0" eaLnBrk="0" fontAlgn="base" latinLnBrk="0" hangingPunct="0">
              <a:spcBef>
                <a:spcPct val="0"/>
              </a:spcBef>
              <a:spcAft>
                <a:spcPct val="0"/>
              </a:spcAft>
              <a:buFont typeface="Arial"/>
              <a:buNone/>
              <a:defRPr sz="2800" kern="1200">
                <a:solidFill>
                  <a:schemeClr val="tx1"/>
                </a:solidFill>
                <a:latin typeface="Arial" panose="020B0604020202020204" pitchFamily="34" charset="0"/>
                <a:ea typeface="+mn-ea"/>
                <a:cs typeface="+mn-cs"/>
              </a:defRPr>
            </a:lvl2pPr>
            <a:lvl3pPr marL="914400" indent="0" algn="ctr" defTabSz="457200" rtl="0" eaLnBrk="0" fontAlgn="base" latinLnBrk="0" hangingPunct="0">
              <a:spcBef>
                <a:spcPct val="0"/>
              </a:spcBef>
              <a:spcAft>
                <a:spcPct val="0"/>
              </a:spcAft>
              <a:buFont typeface="Arial"/>
              <a:buNone/>
              <a:defRPr sz="2400" kern="1200">
                <a:solidFill>
                  <a:schemeClr val="tx1"/>
                </a:solidFill>
                <a:latin typeface="Arial" panose="020B0604020202020204" pitchFamily="34" charset="0"/>
                <a:ea typeface="+mn-ea"/>
                <a:cs typeface="+mn-cs"/>
              </a:defRPr>
            </a:lvl3pPr>
            <a:lvl4pPr marL="1371600" indent="0" algn="ctr" defTabSz="457200" rtl="0" eaLnBrk="0" fontAlgn="base" latinLnBrk="0" hangingPunct="0">
              <a:spcBef>
                <a:spcPct val="0"/>
              </a:spcBef>
              <a:spcAft>
                <a:spcPct val="0"/>
              </a:spcAft>
              <a:buFont typeface="Arial"/>
              <a:buNone/>
              <a:defRPr sz="2000" kern="1200">
                <a:solidFill>
                  <a:schemeClr val="tx1"/>
                </a:solidFill>
                <a:latin typeface="Arial" panose="020B0604020202020204" pitchFamily="34" charset="0"/>
                <a:ea typeface="+mn-ea"/>
                <a:cs typeface="+mn-cs"/>
              </a:defRPr>
            </a:lvl4pPr>
            <a:lvl5pPr marL="1828800" indent="0" algn="ctr" defTabSz="457200" rtl="0" eaLnBrk="0" fontAlgn="base" latinLnBrk="0" hangingPunct="0">
              <a:spcBef>
                <a:spcPct val="0"/>
              </a:spcBef>
              <a:spcAft>
                <a:spcPct val="0"/>
              </a:spcAft>
              <a:buFont typeface="Arial"/>
              <a:buNone/>
              <a:defRPr sz="2000" kern="1200">
                <a:solidFill>
                  <a:schemeClr val="tx1"/>
                </a:solidFill>
                <a:latin typeface="Arial" panose="020B0604020202020204" pitchFamily="34" charset="0"/>
                <a:ea typeface="+mn-ea"/>
                <a:cs typeface="+mn-cs"/>
              </a:defRPr>
            </a:lvl5pPr>
            <a:lvl6pPr marL="2286000" indent="0" algn="ctr" defTabSz="457200" rtl="0" eaLnBrk="0" fontAlgn="base" latinLnBrk="0" hangingPunct="0">
              <a:spcBef>
                <a:spcPct val="0"/>
              </a:spcBef>
              <a:spcAft>
                <a:spcPct val="0"/>
              </a:spcAft>
              <a:buFont typeface="Arial"/>
              <a:buNone/>
              <a:defRPr sz="2000" kern="1200">
                <a:solidFill>
                  <a:schemeClr val="tx1"/>
                </a:solidFill>
                <a:latin typeface="Arial" panose="020B0604020202020204" pitchFamily="34" charset="0"/>
                <a:ea typeface="+mn-ea"/>
                <a:cs typeface="+mn-cs"/>
              </a:defRPr>
            </a:lvl6pPr>
            <a:lvl7pPr marL="2743200" indent="0" algn="ctr" defTabSz="457200" rtl="0" eaLnBrk="0" fontAlgn="base" latinLnBrk="0" hangingPunct="0">
              <a:spcBef>
                <a:spcPct val="0"/>
              </a:spcBef>
              <a:spcAft>
                <a:spcPct val="0"/>
              </a:spcAft>
              <a:buFont typeface="Arial"/>
              <a:buNone/>
              <a:defRPr sz="2000" kern="1200">
                <a:solidFill>
                  <a:schemeClr val="tx1"/>
                </a:solidFill>
                <a:latin typeface="Arial" panose="020B0604020202020204" pitchFamily="34" charset="0"/>
                <a:ea typeface="+mn-ea"/>
                <a:cs typeface="+mn-cs"/>
              </a:defRPr>
            </a:lvl7pPr>
            <a:lvl8pPr marL="3200400" indent="0" algn="ctr" defTabSz="457200" rtl="0" eaLnBrk="0" fontAlgn="base" latinLnBrk="0" hangingPunct="0">
              <a:spcBef>
                <a:spcPct val="0"/>
              </a:spcBef>
              <a:spcAft>
                <a:spcPct val="0"/>
              </a:spcAft>
              <a:buFont typeface="Arial"/>
              <a:buNone/>
              <a:defRPr sz="2000" kern="1200">
                <a:solidFill>
                  <a:schemeClr val="tx1"/>
                </a:solidFill>
                <a:latin typeface="Arial" panose="020B0604020202020204" pitchFamily="34" charset="0"/>
                <a:ea typeface="+mn-ea"/>
                <a:cs typeface="+mn-cs"/>
              </a:defRPr>
            </a:lvl8pPr>
            <a:lvl9pPr marL="3657600" indent="0" algn="ctr" defTabSz="457200" rtl="0" eaLnBrk="0" fontAlgn="base" latinLnBrk="0" hangingPunct="0">
              <a:spcBef>
                <a:spcPct val="0"/>
              </a:spcBef>
              <a:spcAft>
                <a:spcPct val="0"/>
              </a:spcAft>
              <a:buFont typeface="Arial"/>
              <a:buNone/>
              <a:defRPr sz="2000" kern="1200">
                <a:solidFill>
                  <a:schemeClr val="tx1"/>
                </a:solidFill>
                <a:latin typeface="Arial" panose="020B0604020202020204" pitchFamily="34" charset="0"/>
                <a:ea typeface="+mn-ea"/>
                <a:cs typeface="+mn-cs"/>
              </a:defRPr>
            </a:lvl9pPr>
          </a:lstStyle>
          <a:p>
            <a:pPr algn="just" defTabSz="914400">
              <a:buFontTx/>
              <a:buChar char="•"/>
            </a:pPr>
            <a:r>
              <a:rPr lang="es-ES" altLang="es-PE" sz="1200" b="1" dirty="0">
                <a:solidFill>
                  <a:srgbClr val="000000"/>
                </a:solidFill>
                <a:latin typeface="Helvetica Condensed" panose="020B0606020202030204" charset="0"/>
                <a:ea typeface="Times New Roman" panose="02020603050405020304" pitchFamily="18" charset="0"/>
                <a:cs typeface="Arial" panose="020B0604020202020204" pitchFamily="34" charset="0"/>
              </a:rPr>
              <a:t> </a:t>
            </a:r>
            <a:r>
              <a:rPr lang="es-ES" altLang="es-PE" sz="1400" b="1" dirty="0">
                <a:solidFill>
                  <a:srgbClr val="000000"/>
                </a:solidFill>
                <a:latin typeface="Helvetica Condensed" panose="020B0606020202030204" charset="0"/>
                <a:ea typeface="Times New Roman" panose="02020603050405020304" pitchFamily="18" charset="0"/>
                <a:cs typeface="Arial" panose="020B0604020202020204" pitchFamily="34" charset="0"/>
              </a:rPr>
              <a:t>Comité de Seguridad y Salud en el Trabajo</a:t>
            </a:r>
          </a:p>
        </p:txBody>
      </p:sp>
      <p:sp>
        <p:nvSpPr>
          <p:cNvPr id="34" name="Rectángulo 33"/>
          <p:cNvSpPr/>
          <p:nvPr/>
        </p:nvSpPr>
        <p:spPr>
          <a:xfrm>
            <a:off x="3692218" y="3885620"/>
            <a:ext cx="5157508" cy="769441"/>
          </a:xfrm>
          <a:prstGeom prst="rect">
            <a:avLst/>
          </a:prstGeom>
        </p:spPr>
        <p:txBody>
          <a:bodyPr wrap="square">
            <a:spAutoFit/>
          </a:bodyPr>
          <a:lstStyle/>
          <a:p>
            <a:pPr algn="just"/>
            <a:r>
              <a:rPr lang="es-PE" sz="1100" dirty="0">
                <a:latin typeface="Helvetica Condensed"/>
                <a:ea typeface="Calibri" panose="020F0502020204030204" pitchFamily="34" charset="0"/>
                <a:cs typeface="Times New Roman" panose="02020603050405020304" pitchFamily="18" charset="0"/>
              </a:rPr>
              <a:t>El </a:t>
            </a:r>
            <a:r>
              <a:rPr lang="es-PE" sz="1100" dirty="0">
                <a:solidFill>
                  <a:schemeClr val="tx2"/>
                </a:solidFill>
                <a:latin typeface="Helvetica Condensed"/>
                <a:ea typeface="Calibri" panose="020F0502020204030204" pitchFamily="34" charset="0"/>
                <a:cs typeface="Times New Roman" panose="02020603050405020304" pitchFamily="18" charset="0"/>
              </a:rPr>
              <a:t>Comité de Seguridad y Salud en el Trabajo realizó reuniones mensuales</a:t>
            </a:r>
            <a:r>
              <a:rPr lang="es-PE" sz="1100" dirty="0">
                <a:latin typeface="Helvetica Condensed"/>
                <a:ea typeface="Calibri" panose="020F0502020204030204" pitchFamily="34" charset="0"/>
                <a:cs typeface="Times New Roman" panose="02020603050405020304" pitchFamily="18" charset="0"/>
              </a:rPr>
              <a:t>, con el objetivo de </a:t>
            </a:r>
            <a:r>
              <a:rPr lang="es-PE" sz="1100" dirty="0">
                <a:solidFill>
                  <a:schemeClr val="tx2"/>
                </a:solidFill>
                <a:latin typeface="Helvetica Condensed"/>
                <a:ea typeface="Calibri" panose="020F0502020204030204" pitchFamily="34" charset="0"/>
                <a:cs typeface="Times New Roman" panose="02020603050405020304" pitchFamily="18" charset="0"/>
              </a:rPr>
              <a:t>fomentar en el personal de las distintas sedes, las políticas de prevención</a:t>
            </a:r>
            <a:r>
              <a:rPr lang="es-PE" sz="1100" dirty="0">
                <a:latin typeface="Helvetica Condensed"/>
                <a:ea typeface="Calibri" panose="020F0502020204030204" pitchFamily="34" charset="0"/>
                <a:cs typeface="Times New Roman" panose="02020603050405020304" pitchFamily="18" charset="0"/>
              </a:rPr>
              <a:t> en cumplimiento del </a:t>
            </a:r>
            <a:r>
              <a:rPr lang="es-PE" sz="1100" dirty="0">
                <a:solidFill>
                  <a:schemeClr val="tx2"/>
                </a:solidFill>
                <a:latin typeface="Helvetica Condensed"/>
                <a:ea typeface="Calibri" panose="020F0502020204030204" pitchFamily="34" charset="0"/>
                <a:cs typeface="Times New Roman" panose="02020603050405020304" pitchFamily="18" charset="0"/>
              </a:rPr>
              <a:t>Programa de Seguridad y Salud en el Trabajo</a:t>
            </a:r>
            <a:r>
              <a:rPr lang="es-PE" sz="1100" dirty="0">
                <a:latin typeface="Helvetica Condensed"/>
                <a:ea typeface="Calibri" panose="020F0502020204030204" pitchFamily="34" charset="0"/>
                <a:cs typeface="Times New Roman" panose="02020603050405020304" pitchFamily="18" charset="0"/>
              </a:rPr>
              <a:t> a fin de </a:t>
            </a:r>
            <a:r>
              <a:rPr lang="es-PE" sz="1100" dirty="0">
                <a:solidFill>
                  <a:schemeClr val="tx2"/>
                </a:solidFill>
                <a:latin typeface="Helvetica Condensed"/>
                <a:ea typeface="Calibri" panose="020F0502020204030204" pitchFamily="34" charset="0"/>
                <a:cs typeface="Times New Roman" panose="02020603050405020304" pitchFamily="18" charset="0"/>
              </a:rPr>
              <a:t>evitar accidentes e incidentes</a:t>
            </a:r>
            <a:r>
              <a:rPr lang="es-PE" sz="1100" dirty="0">
                <a:latin typeface="Helvetica Condensed"/>
                <a:ea typeface="Calibri" panose="020F0502020204030204" pitchFamily="34" charset="0"/>
                <a:cs typeface="Times New Roman" panose="02020603050405020304" pitchFamily="18" charset="0"/>
              </a:rPr>
              <a:t> en las operaciones </a:t>
            </a:r>
            <a:endParaRPr lang="es-PE" sz="1100" dirty="0"/>
          </a:p>
        </p:txBody>
      </p:sp>
    </p:spTree>
    <p:extLst>
      <p:ext uri="{BB962C8B-B14F-4D97-AF65-F5344CB8AC3E}">
        <p14:creationId xmlns:p14="http://schemas.microsoft.com/office/powerpoint/2010/main" val="4133076304"/>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Agrupar 28"/>
          <p:cNvGrpSpPr/>
          <p:nvPr/>
        </p:nvGrpSpPr>
        <p:grpSpPr>
          <a:xfrm>
            <a:off x="0" y="-47625"/>
            <a:ext cx="9144000" cy="5143500"/>
            <a:chOff x="0" y="0"/>
            <a:chExt cx="9144000" cy="5143500"/>
          </a:xfrm>
        </p:grpSpPr>
        <p:pic>
          <p:nvPicPr>
            <p:cNvPr id="30" name="Imagen 29" descr="IMG_4885-fondo.jpg"/>
            <p:cNvPicPr>
              <a:picLocks noChangeAspect="1"/>
            </p:cNvPicPr>
            <p:nvPr/>
          </p:nvPicPr>
          <p:blipFill rotWithShape="1">
            <a:blip r:embed="rId2">
              <a:extLst>
                <a:ext uri="{28A0092B-C50C-407E-A947-70E740481C1C}">
                  <a14:useLocalDpi xmlns:a14="http://schemas.microsoft.com/office/drawing/2010/main" val="0"/>
                </a:ext>
              </a:extLst>
            </a:blip>
            <a:srcRect t="13577" r="1055" b="2980"/>
            <a:stretch/>
          </p:blipFill>
          <p:spPr>
            <a:xfrm>
              <a:off x="0" y="0"/>
              <a:ext cx="9144000" cy="5143500"/>
            </a:xfrm>
            <a:prstGeom prst="rect">
              <a:avLst/>
            </a:prstGeom>
          </p:spPr>
        </p:pic>
        <p:sp>
          <p:nvSpPr>
            <p:cNvPr id="31" name="Rectángulo 30"/>
            <p:cNvSpPr/>
            <p:nvPr/>
          </p:nvSpPr>
          <p:spPr>
            <a:xfrm>
              <a:off x="109214" y="103489"/>
              <a:ext cx="8925572" cy="49365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s-ES" dirty="0">
                <a:solidFill>
                  <a:prstClr val="white"/>
                </a:solidFill>
              </a:endParaRPr>
            </a:p>
          </p:txBody>
        </p:sp>
      </p:grpSp>
      <p:pic>
        <p:nvPicPr>
          <p:cNvPr id="28" name="Imagen 27"/>
          <p:cNvPicPr>
            <a:picLocks noChangeAspect="1"/>
          </p:cNvPicPr>
          <p:nvPr/>
        </p:nvPicPr>
        <p:blipFill>
          <a:blip r:embed="rId3"/>
          <a:stretch>
            <a:fillRect/>
          </a:stretch>
        </p:blipFill>
        <p:spPr>
          <a:xfrm>
            <a:off x="403914" y="286008"/>
            <a:ext cx="431292" cy="252984"/>
          </a:xfrm>
          <a:prstGeom prst="rect">
            <a:avLst/>
          </a:prstGeom>
        </p:spPr>
      </p:pic>
      <p:pic>
        <p:nvPicPr>
          <p:cNvPr id="13" name="Imagen 12"/>
          <p:cNvPicPr>
            <a:picLocks noChangeAspect="1"/>
          </p:cNvPicPr>
          <p:nvPr/>
        </p:nvPicPr>
        <p:blipFill>
          <a:blip r:embed="rId4"/>
          <a:stretch>
            <a:fillRect/>
          </a:stretch>
        </p:blipFill>
        <p:spPr>
          <a:xfrm>
            <a:off x="403914" y="4750133"/>
            <a:ext cx="526492" cy="107998"/>
          </a:xfrm>
          <a:prstGeom prst="rect">
            <a:avLst/>
          </a:prstGeom>
        </p:spPr>
      </p:pic>
      <p:cxnSp>
        <p:nvCxnSpPr>
          <p:cNvPr id="18" name="Conector recto 17"/>
          <p:cNvCxnSpPr/>
          <p:nvPr/>
        </p:nvCxnSpPr>
        <p:spPr>
          <a:xfrm>
            <a:off x="403914" y="2859312"/>
            <a:ext cx="2392449"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uadroTexto 16"/>
          <p:cNvSpPr txBox="1"/>
          <p:nvPr/>
        </p:nvSpPr>
        <p:spPr>
          <a:xfrm>
            <a:off x="258182" y="1999497"/>
            <a:ext cx="2812333" cy="363176"/>
          </a:xfrm>
          <a:prstGeom prst="rect">
            <a:avLst/>
          </a:prstGeom>
          <a:noFill/>
        </p:spPr>
        <p:txBody>
          <a:bodyPr wrap="square" rtlCol="0">
            <a:spAutoFit/>
          </a:bodyPr>
          <a:lstStyle/>
          <a:p>
            <a:pPr>
              <a:lnSpc>
                <a:spcPct val="80000"/>
              </a:lnSpc>
              <a:defRPr/>
            </a:pPr>
            <a:r>
              <a:rPr lang="es-PE" sz="2200" b="1" dirty="0">
                <a:cs typeface="Arial" pitchFamily="34" charset="0"/>
              </a:rPr>
              <a:t>1.4. Seguridad</a:t>
            </a:r>
            <a:endParaRPr lang="es-ES" sz="2200" b="1" dirty="0">
              <a:solidFill>
                <a:srgbClr val="679633"/>
              </a:solidFill>
              <a:latin typeface="Helvetica Condensed" panose="020B0606020202030204" pitchFamily="34" charset="0"/>
              <a:cs typeface="HelveticaNeueLT Std Hvy Cn"/>
            </a:endParaRPr>
          </a:p>
        </p:txBody>
      </p:sp>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3" name="Rectangle 4"/>
          <p:cNvSpPr>
            <a:spLocks noChangeArrowheads="1"/>
          </p:cNvSpPr>
          <p:nvPr/>
        </p:nvSpPr>
        <p:spPr bwMode="auto">
          <a:xfrm>
            <a:off x="449263" y="2438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PE" altLang="es-PE" sz="1100" b="0" i="1" u="none" strike="noStrike" cap="none" normalizeH="0" baseline="0">
                <a:ln>
                  <a:noFill/>
                </a:ln>
                <a:solidFill>
                  <a:schemeClr val="tx1"/>
                </a:solidFill>
                <a:effectLst/>
                <a:latin typeface="Helvetica Condensed" panose="020B0606020202030204" charset="0"/>
                <a:ea typeface="Times New Roman" panose="02020603050405020304" pitchFamily="18" charset="0"/>
                <a:cs typeface="Arial" panose="020B0604020202020204" pitchFamily="34"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4" name="Rectangle 5"/>
          <p:cNvSpPr>
            <a:spLocks noChangeArrowheads="1"/>
          </p:cNvSpPr>
          <p:nvPr/>
        </p:nvSpPr>
        <p:spPr bwMode="auto">
          <a:xfrm>
            <a:off x="449263" y="48672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5"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6" name="Rectangle 4"/>
          <p:cNvSpPr>
            <a:spLocks noChangeArrowheads="1"/>
          </p:cNvSpPr>
          <p:nvPr/>
        </p:nvSpPr>
        <p:spPr bwMode="auto">
          <a:xfrm>
            <a:off x="449263" y="2400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PE" sz="1100" b="0" i="0" u="none" strike="noStrike" cap="none" normalizeH="0" baseline="0">
                <a:ln>
                  <a:noFill/>
                </a:ln>
                <a:solidFill>
                  <a:schemeClr val="tx1"/>
                </a:solidFill>
                <a:effectLst/>
                <a:latin typeface="Helvetica Condensed" panose="020B0606020202030204"/>
                <a:ea typeface="Times New Roman" panose="02020603050405020304" pitchFamily="18" charset="0"/>
                <a:cs typeface="Arial" panose="020B0604020202020204" pitchFamily="34" charset="0"/>
              </a:rPr>
              <a:t>  </a:t>
            </a:r>
            <a:endParaRPr kumimoji="0" lang="es-MX" altLang="es-PE" sz="1800" b="0" i="0" u="none" strike="noStrike" cap="none" normalizeH="0" baseline="0">
              <a:ln>
                <a:noFill/>
              </a:ln>
              <a:solidFill>
                <a:schemeClr val="tx1"/>
              </a:solidFill>
              <a:effectLst/>
              <a:latin typeface="Arial" panose="020B0604020202020204" pitchFamily="34" charset="0"/>
            </a:endParaRPr>
          </a:p>
        </p:txBody>
      </p:sp>
      <p:sp>
        <p:nvSpPr>
          <p:cNvPr id="7" name="Rectangle 5"/>
          <p:cNvSpPr>
            <a:spLocks noChangeArrowheads="1"/>
          </p:cNvSpPr>
          <p:nvPr/>
        </p:nvSpPr>
        <p:spPr bwMode="auto">
          <a:xfrm>
            <a:off x="449263" y="4333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8"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9" name="Rectangle 4"/>
          <p:cNvSpPr>
            <a:spLocks noChangeArrowheads="1"/>
          </p:cNvSpPr>
          <p:nvPr/>
        </p:nvSpPr>
        <p:spPr bwMode="auto">
          <a:xfrm>
            <a:off x="449263" y="25717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PE" sz="1100" b="1" i="1" u="none" strike="noStrike" cap="none" normalizeH="0" baseline="0">
                <a:ln>
                  <a:noFill/>
                </a:ln>
                <a:solidFill>
                  <a:schemeClr val="tx1"/>
                </a:solidFill>
                <a:effectLst/>
                <a:latin typeface="Helvetica Condensed" panose="020B0606020202030204"/>
                <a:ea typeface="Times New Roman" panose="02020603050405020304" pitchFamily="18" charset="0"/>
                <a:cs typeface="Arial" panose="020B0604020202020204" pitchFamily="34" charset="0"/>
              </a:rPr>
              <a:t> </a:t>
            </a:r>
            <a:r>
              <a:rPr kumimoji="0" lang="es-PE" altLang="es-PE" sz="1200" b="0" i="1" u="none" strike="noStrike" cap="none" normalizeH="0" baseline="0">
                <a:ln>
                  <a:noFill/>
                </a:ln>
                <a:solidFill>
                  <a:schemeClr val="tx1"/>
                </a:solidFill>
                <a:effectLst/>
                <a:latin typeface="Univers"/>
                <a:ea typeface="Times New Roman" panose="02020603050405020304" pitchFamily="18" charset="0"/>
                <a:cs typeface="Arial" panose="020B0604020202020204" pitchFamily="34"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4" name="Rectangle 4"/>
          <p:cNvSpPr>
            <a:spLocks noChangeArrowheads="1"/>
          </p:cNvSpPr>
          <p:nvPr/>
        </p:nvSpPr>
        <p:spPr bwMode="auto">
          <a:xfrm>
            <a:off x="449263" y="31432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0"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15" name="Rectangle 4"/>
          <p:cNvSpPr>
            <a:spLocks noChangeArrowheads="1"/>
          </p:cNvSpPr>
          <p:nvPr/>
        </p:nvSpPr>
        <p:spPr bwMode="auto">
          <a:xfrm>
            <a:off x="0" y="3362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1" i="1" u="none" strike="noStrike" cap="none" normalizeH="0" baseline="0">
                <a:ln>
                  <a:noFill/>
                </a:ln>
                <a:solidFill>
                  <a:schemeClr val="tx1"/>
                </a:solidFill>
                <a:effectLst/>
                <a:latin typeface="Helvetica Condensed" panose="020B0606020202030204"/>
                <a:ea typeface="Calibri" panose="020F0502020204030204" pitchFamily="34" charset="0"/>
                <a:cs typeface="Arial" panose="020B0604020202020204" pitchFamily="34"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37" name="Rectangle 2"/>
          <p:cNvSpPr>
            <a:spLocks noGrp="1" noChangeArrowheads="1"/>
          </p:cNvSpPr>
          <p:nvPr>
            <p:ph type="subTitle" sz="quarter" idx="1"/>
          </p:nvPr>
        </p:nvSpPr>
        <p:spPr bwMode="auto">
          <a:xfrm>
            <a:off x="3497122" y="129923"/>
            <a:ext cx="53078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Char char="•"/>
              <a:tabLst/>
            </a:pPr>
            <a:r>
              <a:rPr kumimoji="0" lang="es-ES" altLang="es-PE" sz="1200" b="1" i="0" u="none" strike="noStrike" cap="none" normalizeH="0" baseline="0" dirty="0">
                <a:ln>
                  <a:noFill/>
                </a:ln>
                <a:solidFill>
                  <a:srgbClr val="000000"/>
                </a:solidFill>
                <a:effectLst/>
                <a:latin typeface="Helvetica Condensed" panose="020B0606020202030204" charset="0"/>
                <a:ea typeface="Times New Roman" panose="02020603050405020304" pitchFamily="18" charset="0"/>
                <a:cs typeface="Arial" panose="020B0604020202020204" pitchFamily="34" charset="0"/>
              </a:rPr>
              <a:t> </a:t>
            </a:r>
            <a:r>
              <a:rPr lang="es-ES" altLang="es-PE" sz="1400" b="1" dirty="0">
                <a:solidFill>
                  <a:srgbClr val="000000"/>
                </a:solidFill>
                <a:latin typeface="Helvetica Condensed" panose="020B0606020202030204" charset="0"/>
                <a:ea typeface="Times New Roman" panose="02020603050405020304" pitchFamily="18" charset="0"/>
                <a:cs typeface="Arial" panose="020B0604020202020204" pitchFamily="34" charset="0"/>
              </a:rPr>
              <a:t>Simulacros</a:t>
            </a:r>
            <a:endParaRPr kumimoji="0" lang="es-ES" altLang="es-PE" sz="1400" b="1" i="0" u="none" strike="noStrike" cap="none" normalizeH="0" baseline="0" dirty="0">
              <a:ln>
                <a:noFill/>
              </a:ln>
              <a:solidFill>
                <a:srgbClr val="000000"/>
              </a:solidFill>
              <a:effectLst/>
              <a:latin typeface="Helvetica Condensed" panose="020B0606020202030204" charset="0"/>
              <a:ea typeface="Times New Roman" panose="02020603050405020304" pitchFamily="18" charset="0"/>
              <a:cs typeface="Arial" panose="020B0604020202020204" pitchFamily="34" charset="0"/>
            </a:endParaRPr>
          </a:p>
        </p:txBody>
      </p:sp>
      <p:graphicFrame>
        <p:nvGraphicFramePr>
          <p:cNvPr id="12" name="Tabla 11">
            <a:extLst>
              <a:ext uri="{FF2B5EF4-FFF2-40B4-BE49-F238E27FC236}">
                <a16:creationId xmlns:a16="http://schemas.microsoft.com/office/drawing/2014/main" id="{B1E8B17F-1FD1-40DC-BE5F-15BB4882491F}"/>
              </a:ext>
            </a:extLst>
          </p:cNvPr>
          <p:cNvGraphicFramePr>
            <a:graphicFrameLocks noGrp="1"/>
          </p:cNvGraphicFramePr>
          <p:nvPr>
            <p:extLst>
              <p:ext uri="{D42A27DB-BD31-4B8C-83A1-F6EECF244321}">
                <p14:modId xmlns:p14="http://schemas.microsoft.com/office/powerpoint/2010/main" val="2412672169"/>
              </p:ext>
            </p:extLst>
          </p:nvPr>
        </p:nvGraphicFramePr>
        <p:xfrm>
          <a:off x="3179729" y="569563"/>
          <a:ext cx="5269792" cy="3394071"/>
        </p:xfrm>
        <a:graphic>
          <a:graphicData uri="http://schemas.openxmlformats.org/drawingml/2006/table">
            <a:tbl>
              <a:tblPr firstRow="1" firstCol="1" bandRow="1"/>
              <a:tblGrid>
                <a:gridCol w="299789">
                  <a:extLst>
                    <a:ext uri="{9D8B030D-6E8A-4147-A177-3AD203B41FA5}">
                      <a16:colId xmlns:a16="http://schemas.microsoft.com/office/drawing/2014/main" val="2297128015"/>
                    </a:ext>
                  </a:extLst>
                </a:gridCol>
                <a:gridCol w="906078">
                  <a:extLst>
                    <a:ext uri="{9D8B030D-6E8A-4147-A177-3AD203B41FA5}">
                      <a16:colId xmlns:a16="http://schemas.microsoft.com/office/drawing/2014/main" val="641299941"/>
                    </a:ext>
                  </a:extLst>
                </a:gridCol>
                <a:gridCol w="315449">
                  <a:extLst>
                    <a:ext uri="{9D8B030D-6E8A-4147-A177-3AD203B41FA5}">
                      <a16:colId xmlns:a16="http://schemas.microsoft.com/office/drawing/2014/main" val="3738731223"/>
                    </a:ext>
                  </a:extLst>
                </a:gridCol>
                <a:gridCol w="368024">
                  <a:extLst>
                    <a:ext uri="{9D8B030D-6E8A-4147-A177-3AD203B41FA5}">
                      <a16:colId xmlns:a16="http://schemas.microsoft.com/office/drawing/2014/main" val="2584283726"/>
                    </a:ext>
                  </a:extLst>
                </a:gridCol>
                <a:gridCol w="368024">
                  <a:extLst>
                    <a:ext uri="{9D8B030D-6E8A-4147-A177-3AD203B41FA5}">
                      <a16:colId xmlns:a16="http://schemas.microsoft.com/office/drawing/2014/main" val="1879054709"/>
                    </a:ext>
                  </a:extLst>
                </a:gridCol>
                <a:gridCol w="360194">
                  <a:extLst>
                    <a:ext uri="{9D8B030D-6E8A-4147-A177-3AD203B41FA5}">
                      <a16:colId xmlns:a16="http://schemas.microsoft.com/office/drawing/2014/main" val="3929784423"/>
                    </a:ext>
                  </a:extLst>
                </a:gridCol>
                <a:gridCol w="360194">
                  <a:extLst>
                    <a:ext uri="{9D8B030D-6E8A-4147-A177-3AD203B41FA5}">
                      <a16:colId xmlns:a16="http://schemas.microsoft.com/office/drawing/2014/main" val="3801111796"/>
                    </a:ext>
                  </a:extLst>
                </a:gridCol>
                <a:gridCol w="322720">
                  <a:extLst>
                    <a:ext uri="{9D8B030D-6E8A-4147-A177-3AD203B41FA5}">
                      <a16:colId xmlns:a16="http://schemas.microsoft.com/office/drawing/2014/main" val="4261709746"/>
                    </a:ext>
                  </a:extLst>
                </a:gridCol>
                <a:gridCol w="347330">
                  <a:extLst>
                    <a:ext uri="{9D8B030D-6E8A-4147-A177-3AD203B41FA5}">
                      <a16:colId xmlns:a16="http://schemas.microsoft.com/office/drawing/2014/main" val="711100182"/>
                    </a:ext>
                  </a:extLst>
                </a:gridCol>
                <a:gridCol w="347330">
                  <a:extLst>
                    <a:ext uri="{9D8B030D-6E8A-4147-A177-3AD203B41FA5}">
                      <a16:colId xmlns:a16="http://schemas.microsoft.com/office/drawing/2014/main" val="1590916978"/>
                    </a:ext>
                  </a:extLst>
                </a:gridCol>
                <a:gridCol w="314890">
                  <a:extLst>
                    <a:ext uri="{9D8B030D-6E8A-4147-A177-3AD203B41FA5}">
                      <a16:colId xmlns:a16="http://schemas.microsoft.com/office/drawing/2014/main" val="2116441908"/>
                    </a:ext>
                  </a:extLst>
                </a:gridCol>
                <a:gridCol w="347889">
                  <a:extLst>
                    <a:ext uri="{9D8B030D-6E8A-4147-A177-3AD203B41FA5}">
                      <a16:colId xmlns:a16="http://schemas.microsoft.com/office/drawing/2014/main" val="569279614"/>
                    </a:ext>
                  </a:extLst>
                </a:gridCol>
                <a:gridCol w="347889">
                  <a:extLst>
                    <a:ext uri="{9D8B030D-6E8A-4147-A177-3AD203B41FA5}">
                      <a16:colId xmlns:a16="http://schemas.microsoft.com/office/drawing/2014/main" val="1237511371"/>
                    </a:ext>
                  </a:extLst>
                </a:gridCol>
                <a:gridCol w="263992">
                  <a:extLst>
                    <a:ext uri="{9D8B030D-6E8A-4147-A177-3AD203B41FA5}">
                      <a16:colId xmlns:a16="http://schemas.microsoft.com/office/drawing/2014/main" val="2670362279"/>
                    </a:ext>
                  </a:extLst>
                </a:gridCol>
              </a:tblGrid>
              <a:tr h="178561">
                <a:tc rowSpan="2">
                  <a:txBody>
                    <a:bodyPr/>
                    <a:lstStyle/>
                    <a:p>
                      <a:pPr algn="ctr">
                        <a:lnSpc>
                          <a:spcPct val="115000"/>
                        </a:lnSpc>
                        <a:spcAft>
                          <a:spcPts val="0"/>
                        </a:spcAft>
                      </a:pPr>
                      <a:r>
                        <a:rPr lang="es-PE"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15000"/>
                        </a:lnSpc>
                        <a:spcAft>
                          <a:spcPts val="0"/>
                        </a:spcAft>
                      </a:pPr>
                      <a:r>
                        <a:rPr lang="es-PE"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AEROPUERTOS</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12">
                  <a:txBody>
                    <a:bodyPr/>
                    <a:lstStyle/>
                    <a:p>
                      <a:pPr algn="ctr">
                        <a:lnSpc>
                          <a:spcPct val="115000"/>
                        </a:lnSpc>
                        <a:spcAft>
                          <a:spcPts val="0"/>
                        </a:spcAft>
                      </a:pPr>
                      <a:r>
                        <a:rPr lang="es-PE"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2017</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extLst>
                  <a:ext uri="{0D108BD9-81ED-4DB2-BD59-A6C34878D82A}">
                    <a16:rowId xmlns:a16="http://schemas.microsoft.com/office/drawing/2014/main" val="2448446663"/>
                  </a:ext>
                </a:extLst>
              </a:tr>
              <a:tr h="357122">
                <a:tc vMerge="1">
                  <a:txBody>
                    <a:bodyPr/>
                    <a:lstStyle/>
                    <a:p>
                      <a:endParaRPr lang="es-PE"/>
                    </a:p>
                  </a:txBody>
                  <a:tcPr/>
                </a:tc>
                <a:tc vMerge="1">
                  <a:txBody>
                    <a:bodyPr/>
                    <a:lstStyle/>
                    <a:p>
                      <a:endParaRPr lang="es-PE"/>
                    </a:p>
                  </a:txBody>
                  <a:tcPr/>
                </a:tc>
                <a:tc>
                  <a:txBody>
                    <a:bodyPr/>
                    <a:lstStyle/>
                    <a:p>
                      <a:pPr algn="ctr">
                        <a:lnSpc>
                          <a:spcPct val="115000"/>
                        </a:lnSpc>
                        <a:spcAft>
                          <a:spcPts val="0"/>
                        </a:spcAft>
                      </a:pPr>
                      <a:r>
                        <a:rPr lang="es-PE"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ENE</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FEB</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MAR</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ABR</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MAY</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JUN</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JUL</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AGO</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SET</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OCT</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NOV</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DIC</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5644667"/>
                  </a:ext>
                </a:extLst>
              </a:tr>
              <a:tr h="238199">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Tumbes</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00CC"/>
                    </a:solidFill>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M/C</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00"/>
                    </a:solidFill>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00CC"/>
                    </a:solidFill>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2321185"/>
                  </a:ext>
                </a:extLst>
              </a:tr>
              <a:tr h="238199">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Talara</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00CC"/>
                    </a:solidFill>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M/C</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00"/>
                    </a:solidFill>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00CC"/>
                    </a:solidFill>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15685870"/>
                  </a:ext>
                </a:extLst>
              </a:tr>
              <a:tr h="238199">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Piura</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00CC"/>
                    </a:solidFill>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M/C</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00"/>
                    </a:solidFill>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00CC"/>
                    </a:solidFill>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4499248"/>
                  </a:ext>
                </a:extLst>
              </a:tr>
              <a:tr h="238199">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Chiclayo</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00CC"/>
                    </a:solidFill>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M/C</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00"/>
                    </a:solidFill>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00CC"/>
                    </a:solidFill>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769198"/>
                  </a:ext>
                </a:extLst>
              </a:tr>
              <a:tr h="238199">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Trujillo</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M/C</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00"/>
                    </a:solidFill>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00CC"/>
                    </a:solidFill>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00CC"/>
                    </a:solidFill>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392640"/>
                  </a:ext>
                </a:extLst>
              </a:tr>
              <a:tr h="238199">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Anta</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M/C</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00"/>
                    </a:solidFill>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00CC"/>
                    </a:solidFill>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00CC"/>
                    </a:solidFill>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1109908"/>
                  </a:ext>
                </a:extLst>
              </a:tr>
              <a:tr h="238199">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Pisco</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00CC"/>
                    </a:solidFill>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M/C</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00"/>
                    </a:solidFill>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00CC"/>
                    </a:solidFill>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3766733"/>
                  </a:ext>
                </a:extLst>
              </a:tr>
              <a:tr h="238199">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Cajamarca</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M/C</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00"/>
                    </a:solidFill>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00CC"/>
                    </a:solidFill>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00CC"/>
                    </a:solidFill>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2625503"/>
                  </a:ext>
                </a:extLst>
              </a:tr>
              <a:tr h="238199">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Chachapoyas</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00CC"/>
                    </a:solidFill>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M/C</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00"/>
                    </a:solidFill>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00CC"/>
                    </a:solidFill>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3412340"/>
                  </a:ext>
                </a:extLst>
              </a:tr>
              <a:tr h="238199">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Tarapoto</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00CC"/>
                    </a:solidFill>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M/C</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00"/>
                    </a:solidFill>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00CC"/>
                    </a:solidFill>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406365"/>
                  </a:ext>
                </a:extLst>
              </a:tr>
              <a:tr h="238199">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Iquitos</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00CC"/>
                    </a:solidFill>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M/C</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00"/>
                    </a:solidFill>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00CC"/>
                    </a:solidFill>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8643121"/>
                  </a:ext>
                </a:extLst>
              </a:tr>
              <a:tr h="238199">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Pucallpa</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00CC"/>
                    </a:solidFill>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M/C</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00"/>
                    </a:solidFill>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00CC"/>
                    </a:solidFill>
                  </a:tcPr>
                </a:tc>
                <a:tc>
                  <a:txBody>
                    <a:bodyPr/>
                    <a:lstStyle/>
                    <a:p>
                      <a:pPr algn="ctr">
                        <a:lnSpc>
                          <a:spcPct val="115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15000"/>
                        </a:lnSpc>
                        <a:spcAft>
                          <a:spcPts val="0"/>
                        </a:spcAft>
                      </a:pPr>
                      <a:r>
                        <a:rPr lang="es-PE"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P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170" marR="41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3663627"/>
                  </a:ext>
                </a:extLst>
              </a:tr>
            </a:tbl>
          </a:graphicData>
        </a:graphic>
      </p:graphicFrame>
    </p:spTree>
    <p:extLst>
      <p:ext uri="{BB962C8B-B14F-4D97-AF65-F5344CB8AC3E}">
        <p14:creationId xmlns:p14="http://schemas.microsoft.com/office/powerpoint/2010/main" val="1487091067"/>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Agrupar 28"/>
          <p:cNvGrpSpPr/>
          <p:nvPr/>
        </p:nvGrpSpPr>
        <p:grpSpPr>
          <a:xfrm>
            <a:off x="0" y="0"/>
            <a:ext cx="9144000" cy="5143500"/>
            <a:chOff x="0" y="0"/>
            <a:chExt cx="9144000" cy="5143500"/>
          </a:xfrm>
        </p:grpSpPr>
        <p:pic>
          <p:nvPicPr>
            <p:cNvPr id="30" name="Imagen 29" descr="IMG_4885-fondo.jpg"/>
            <p:cNvPicPr>
              <a:picLocks noChangeAspect="1"/>
            </p:cNvPicPr>
            <p:nvPr/>
          </p:nvPicPr>
          <p:blipFill rotWithShape="1">
            <a:blip r:embed="rId2">
              <a:extLst>
                <a:ext uri="{28A0092B-C50C-407E-A947-70E740481C1C}">
                  <a14:useLocalDpi xmlns:a14="http://schemas.microsoft.com/office/drawing/2010/main" val="0"/>
                </a:ext>
              </a:extLst>
            </a:blip>
            <a:srcRect t="13577" r="1055" b="2980"/>
            <a:stretch/>
          </p:blipFill>
          <p:spPr>
            <a:xfrm>
              <a:off x="0" y="0"/>
              <a:ext cx="9144000" cy="5143500"/>
            </a:xfrm>
            <a:prstGeom prst="rect">
              <a:avLst/>
            </a:prstGeom>
          </p:spPr>
        </p:pic>
        <p:sp>
          <p:nvSpPr>
            <p:cNvPr id="31" name="Rectángulo 30"/>
            <p:cNvSpPr/>
            <p:nvPr/>
          </p:nvSpPr>
          <p:spPr>
            <a:xfrm>
              <a:off x="109214" y="103489"/>
              <a:ext cx="8925572" cy="49365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s-ES" dirty="0">
                <a:solidFill>
                  <a:prstClr val="white"/>
                </a:solidFill>
              </a:endParaRPr>
            </a:p>
          </p:txBody>
        </p:sp>
      </p:grpSp>
      <p:pic>
        <p:nvPicPr>
          <p:cNvPr id="28" name="Imagen 27"/>
          <p:cNvPicPr>
            <a:picLocks noChangeAspect="1"/>
          </p:cNvPicPr>
          <p:nvPr/>
        </p:nvPicPr>
        <p:blipFill>
          <a:blip r:embed="rId3"/>
          <a:stretch>
            <a:fillRect/>
          </a:stretch>
        </p:blipFill>
        <p:spPr>
          <a:xfrm>
            <a:off x="403914" y="286008"/>
            <a:ext cx="431292" cy="252984"/>
          </a:xfrm>
          <a:prstGeom prst="rect">
            <a:avLst/>
          </a:prstGeom>
        </p:spPr>
      </p:pic>
      <p:pic>
        <p:nvPicPr>
          <p:cNvPr id="13" name="Imagen 12"/>
          <p:cNvPicPr>
            <a:picLocks noChangeAspect="1"/>
          </p:cNvPicPr>
          <p:nvPr/>
        </p:nvPicPr>
        <p:blipFill>
          <a:blip r:embed="rId4"/>
          <a:stretch>
            <a:fillRect/>
          </a:stretch>
        </p:blipFill>
        <p:spPr>
          <a:xfrm>
            <a:off x="403914" y="4750133"/>
            <a:ext cx="526492" cy="107998"/>
          </a:xfrm>
          <a:prstGeom prst="rect">
            <a:avLst/>
          </a:prstGeom>
        </p:spPr>
      </p:pic>
      <p:sp>
        <p:nvSpPr>
          <p:cNvPr id="8" name="3 Título"/>
          <p:cNvSpPr txBox="1">
            <a:spLocks/>
          </p:cNvSpPr>
          <p:nvPr/>
        </p:nvSpPr>
        <p:spPr>
          <a:xfrm>
            <a:off x="685800" y="1588648"/>
            <a:ext cx="7772400" cy="136207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Helvetica Neue LT Std 47 Light Condensed"/>
                <a:ea typeface="+mj-ea"/>
                <a:cs typeface="+mj-cs"/>
              </a:defRPr>
            </a:lvl1pPr>
          </a:lstStyle>
          <a:p>
            <a:r>
              <a:rPr lang="es-PE" sz="2200" b="1" dirty="0"/>
              <a:t>I. 3. Aspectos Económicos y Comerciales</a:t>
            </a:r>
          </a:p>
        </p:txBody>
      </p:sp>
    </p:spTree>
    <p:extLst>
      <p:ext uri="{BB962C8B-B14F-4D97-AF65-F5344CB8AC3E}">
        <p14:creationId xmlns:p14="http://schemas.microsoft.com/office/powerpoint/2010/main" val="428075637"/>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Agrupar 28"/>
          <p:cNvGrpSpPr/>
          <p:nvPr/>
        </p:nvGrpSpPr>
        <p:grpSpPr>
          <a:xfrm>
            <a:off x="0" y="0"/>
            <a:ext cx="9144000" cy="5143500"/>
            <a:chOff x="0" y="0"/>
            <a:chExt cx="9144000" cy="5143500"/>
          </a:xfrm>
        </p:grpSpPr>
        <p:pic>
          <p:nvPicPr>
            <p:cNvPr id="30" name="Imagen 29" descr="IMG_4885-fondo.jpg"/>
            <p:cNvPicPr>
              <a:picLocks noChangeAspect="1"/>
            </p:cNvPicPr>
            <p:nvPr/>
          </p:nvPicPr>
          <p:blipFill rotWithShape="1">
            <a:blip r:embed="rId2">
              <a:extLst>
                <a:ext uri="{28A0092B-C50C-407E-A947-70E740481C1C}">
                  <a14:useLocalDpi xmlns:a14="http://schemas.microsoft.com/office/drawing/2010/main" val="0"/>
                </a:ext>
              </a:extLst>
            </a:blip>
            <a:srcRect t="13577" r="1055" b="2980"/>
            <a:stretch/>
          </p:blipFill>
          <p:spPr>
            <a:xfrm>
              <a:off x="0" y="0"/>
              <a:ext cx="9144000" cy="5143500"/>
            </a:xfrm>
            <a:prstGeom prst="rect">
              <a:avLst/>
            </a:prstGeom>
          </p:spPr>
        </p:pic>
        <p:sp>
          <p:nvSpPr>
            <p:cNvPr id="31" name="Rectángulo 30"/>
            <p:cNvSpPr/>
            <p:nvPr/>
          </p:nvSpPr>
          <p:spPr>
            <a:xfrm>
              <a:off x="109214" y="103489"/>
              <a:ext cx="8925572" cy="49365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s-ES" dirty="0">
                <a:solidFill>
                  <a:prstClr val="white"/>
                </a:solidFill>
              </a:endParaRPr>
            </a:p>
          </p:txBody>
        </p:sp>
      </p:grpSp>
      <p:pic>
        <p:nvPicPr>
          <p:cNvPr id="28" name="Imagen 27"/>
          <p:cNvPicPr>
            <a:picLocks noChangeAspect="1"/>
          </p:cNvPicPr>
          <p:nvPr/>
        </p:nvPicPr>
        <p:blipFill>
          <a:blip r:embed="rId3"/>
          <a:stretch>
            <a:fillRect/>
          </a:stretch>
        </p:blipFill>
        <p:spPr>
          <a:xfrm>
            <a:off x="403914" y="286008"/>
            <a:ext cx="431292" cy="252984"/>
          </a:xfrm>
          <a:prstGeom prst="rect">
            <a:avLst/>
          </a:prstGeom>
        </p:spPr>
      </p:pic>
      <p:pic>
        <p:nvPicPr>
          <p:cNvPr id="13" name="Imagen 12"/>
          <p:cNvPicPr>
            <a:picLocks noChangeAspect="1"/>
          </p:cNvPicPr>
          <p:nvPr/>
        </p:nvPicPr>
        <p:blipFill>
          <a:blip r:embed="rId4"/>
          <a:stretch>
            <a:fillRect/>
          </a:stretch>
        </p:blipFill>
        <p:spPr>
          <a:xfrm>
            <a:off x="403914" y="4750133"/>
            <a:ext cx="526492" cy="107998"/>
          </a:xfrm>
          <a:prstGeom prst="rect">
            <a:avLst/>
          </a:prstGeom>
        </p:spPr>
      </p:pic>
      <p:sp>
        <p:nvSpPr>
          <p:cNvPr id="14" name="CuadroTexto 13"/>
          <p:cNvSpPr txBox="1"/>
          <p:nvPr/>
        </p:nvSpPr>
        <p:spPr>
          <a:xfrm>
            <a:off x="258182" y="1999497"/>
            <a:ext cx="2812333" cy="638252"/>
          </a:xfrm>
          <a:prstGeom prst="rect">
            <a:avLst/>
          </a:prstGeom>
          <a:noFill/>
        </p:spPr>
        <p:txBody>
          <a:bodyPr wrap="square" rtlCol="0">
            <a:spAutoFit/>
          </a:bodyPr>
          <a:lstStyle/>
          <a:p>
            <a:pPr>
              <a:lnSpc>
                <a:spcPct val="80000"/>
              </a:lnSpc>
              <a:defRPr/>
            </a:pPr>
            <a:r>
              <a:rPr lang="es-PE" sz="2200" b="1" dirty="0">
                <a:cs typeface="Arial" pitchFamily="34" charset="0"/>
              </a:rPr>
              <a:t>1.1. Planes Maestros de Desarrollo (PMD)</a:t>
            </a:r>
            <a:endParaRPr lang="es-ES" sz="2200" b="1" dirty="0">
              <a:solidFill>
                <a:srgbClr val="679633"/>
              </a:solidFill>
              <a:latin typeface="Helvetica Condensed" panose="020B0606020202030204" pitchFamily="34" charset="0"/>
              <a:cs typeface="HelveticaNeueLT Std Hvy Cn"/>
            </a:endParaRPr>
          </a:p>
        </p:txBody>
      </p:sp>
      <p:cxnSp>
        <p:nvCxnSpPr>
          <p:cNvPr id="18" name="Conector recto 17"/>
          <p:cNvCxnSpPr/>
          <p:nvPr/>
        </p:nvCxnSpPr>
        <p:spPr>
          <a:xfrm>
            <a:off x="403914" y="2859312"/>
            <a:ext cx="2392449"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 name="2 Subtítulo"/>
          <p:cNvSpPr>
            <a:spLocks noGrp="1"/>
          </p:cNvSpPr>
          <p:nvPr>
            <p:ph type="subTitle" sz="quarter" idx="1"/>
          </p:nvPr>
        </p:nvSpPr>
        <p:spPr>
          <a:xfrm>
            <a:off x="3091062" y="945859"/>
            <a:ext cx="5794755" cy="3912271"/>
          </a:xfrm>
        </p:spPr>
        <p:txBody>
          <a:bodyPr/>
          <a:lstStyle/>
          <a:p>
            <a:pPr algn="r">
              <a:spcBef>
                <a:spcPts val="0"/>
              </a:spcBef>
            </a:pPr>
            <a:endParaRPr lang="es-PE" sz="1800" b="1" dirty="0">
              <a:latin typeface="Helvetica Condensed" panose="020B0606020202030204"/>
              <a:cs typeface="Arial" pitchFamily="34" charset="0"/>
            </a:endParaRPr>
          </a:p>
          <a:p>
            <a:pPr algn="just">
              <a:spcBef>
                <a:spcPts val="0"/>
              </a:spcBef>
            </a:pPr>
            <a:r>
              <a:rPr lang="es-MX" sz="1200" dirty="0">
                <a:solidFill>
                  <a:schemeClr val="tx1"/>
                </a:solidFill>
                <a:latin typeface="Helvetica Condensed" panose="020B0606020202030204"/>
              </a:rPr>
              <a:t>En el </a:t>
            </a:r>
            <a:r>
              <a:rPr lang="es-MX" sz="1200" dirty="0">
                <a:solidFill>
                  <a:schemeClr val="tx2"/>
                </a:solidFill>
                <a:latin typeface="Helvetica Condensed" panose="020B0606020202030204"/>
              </a:rPr>
              <a:t>año 2017</a:t>
            </a:r>
            <a:r>
              <a:rPr lang="es-MX" sz="1200" dirty="0">
                <a:solidFill>
                  <a:schemeClr val="tx1"/>
                </a:solidFill>
                <a:latin typeface="Helvetica Condensed" panose="020B0606020202030204"/>
              </a:rPr>
              <a:t>, AdP continúo con </a:t>
            </a:r>
            <a:r>
              <a:rPr lang="es-MX" sz="1200" dirty="0">
                <a:solidFill>
                  <a:schemeClr val="tx2"/>
                </a:solidFill>
                <a:latin typeface="Helvetica Condensed" panose="020B0606020202030204"/>
              </a:rPr>
              <a:t>el proceso de revisión y levantamiento de observaciones a la actualización de los Planes Maestros de Desarrollo (PMD)</a:t>
            </a:r>
            <a:r>
              <a:rPr lang="es-MX" sz="1200" dirty="0">
                <a:solidFill>
                  <a:schemeClr val="tx1"/>
                </a:solidFill>
                <a:latin typeface="Helvetica Condensed" panose="020B0606020202030204"/>
              </a:rPr>
              <a:t> del Primer Grupo de Aeropuertos de Provincia de la República del Perú.</a:t>
            </a:r>
          </a:p>
          <a:p>
            <a:pPr algn="just">
              <a:spcBef>
                <a:spcPts val="0"/>
              </a:spcBef>
            </a:pPr>
            <a:endParaRPr lang="es-MX" sz="1200" dirty="0">
              <a:solidFill>
                <a:schemeClr val="tx1"/>
              </a:solidFill>
              <a:latin typeface="Helvetica Condensed" panose="020B0606020202030204"/>
            </a:endParaRPr>
          </a:p>
          <a:p>
            <a:pPr algn="just">
              <a:spcBef>
                <a:spcPts val="0"/>
              </a:spcBef>
            </a:pPr>
            <a:r>
              <a:rPr lang="es-MX" sz="1200" dirty="0">
                <a:solidFill>
                  <a:schemeClr val="tx1"/>
                </a:solidFill>
                <a:latin typeface="Helvetica Condensed" panose="020B0606020202030204"/>
              </a:rPr>
              <a:t>Asimismo, debemos indicar que en el </a:t>
            </a:r>
            <a:r>
              <a:rPr lang="es-MX" sz="1200" dirty="0">
                <a:solidFill>
                  <a:schemeClr val="tx2"/>
                </a:solidFill>
                <a:latin typeface="Helvetica Condensed" panose="020B0606020202030204"/>
              </a:rPr>
              <a:t>2017, se remitieron al MTC las actualizaciones de los PMD, divididas en cuatro Grupos</a:t>
            </a:r>
            <a:r>
              <a:rPr lang="es-MX" sz="1200" dirty="0">
                <a:solidFill>
                  <a:schemeClr val="tx1"/>
                </a:solidFill>
                <a:latin typeface="Helvetica Condensed" panose="020B0606020202030204"/>
              </a:rPr>
              <a:t>: </a:t>
            </a:r>
          </a:p>
          <a:p>
            <a:pPr algn="just">
              <a:spcBef>
                <a:spcPts val="0"/>
              </a:spcBef>
            </a:pPr>
            <a:endParaRPr lang="es-MX" sz="1200" dirty="0">
              <a:solidFill>
                <a:schemeClr val="tx1"/>
              </a:solidFill>
              <a:latin typeface="Helvetica Condensed" panose="020B0606020202030204"/>
            </a:endParaRPr>
          </a:p>
          <a:p>
            <a:pPr algn="just">
              <a:spcBef>
                <a:spcPts val="0"/>
              </a:spcBef>
            </a:pPr>
            <a:endParaRPr lang="es-MX" sz="1200" dirty="0">
              <a:solidFill>
                <a:schemeClr val="tx1"/>
              </a:solidFill>
              <a:latin typeface="Helvetica Condensed" panose="020B0606020202030204"/>
            </a:endParaRPr>
          </a:p>
          <a:p>
            <a:pPr algn="just">
              <a:spcBef>
                <a:spcPts val="0"/>
              </a:spcBef>
            </a:pPr>
            <a:endParaRPr lang="es-MX" sz="1200" dirty="0">
              <a:solidFill>
                <a:schemeClr val="tx1"/>
              </a:solidFill>
              <a:latin typeface="Helvetica Condensed" panose="020B0606020202030204"/>
            </a:endParaRPr>
          </a:p>
          <a:p>
            <a:pPr algn="just">
              <a:spcBef>
                <a:spcPts val="0"/>
              </a:spcBef>
            </a:pPr>
            <a:endParaRPr lang="es-MX" sz="1200" dirty="0">
              <a:solidFill>
                <a:schemeClr val="tx1"/>
              </a:solidFill>
              <a:latin typeface="Helvetica Condensed" panose="020B0606020202030204"/>
            </a:endParaRPr>
          </a:p>
          <a:p>
            <a:pPr algn="just">
              <a:spcBef>
                <a:spcPts val="0"/>
              </a:spcBef>
            </a:pPr>
            <a:endParaRPr lang="es-MX" sz="1200" dirty="0">
              <a:solidFill>
                <a:schemeClr val="tx1"/>
              </a:solidFill>
              <a:latin typeface="Helvetica Condensed" panose="020B0606020202030204"/>
            </a:endParaRPr>
          </a:p>
          <a:p>
            <a:pPr algn="just">
              <a:spcBef>
                <a:spcPts val="0"/>
              </a:spcBef>
            </a:pPr>
            <a:endParaRPr lang="es-MX" sz="1200" dirty="0">
              <a:solidFill>
                <a:schemeClr val="tx1"/>
              </a:solidFill>
              <a:latin typeface="Helvetica Condensed" panose="020B0606020202030204"/>
            </a:endParaRPr>
          </a:p>
          <a:p>
            <a:pPr algn="just">
              <a:spcBef>
                <a:spcPts val="0"/>
              </a:spcBef>
            </a:pPr>
            <a:endParaRPr lang="es-MX" sz="1200" dirty="0">
              <a:solidFill>
                <a:schemeClr val="tx1"/>
              </a:solidFill>
              <a:latin typeface="Helvetica Condensed" panose="020B0606020202030204"/>
            </a:endParaRPr>
          </a:p>
          <a:p>
            <a:pPr algn="just">
              <a:spcBef>
                <a:spcPts val="0"/>
              </a:spcBef>
            </a:pPr>
            <a:endParaRPr lang="es-MX" sz="1200" dirty="0">
              <a:solidFill>
                <a:schemeClr val="tx1"/>
              </a:solidFill>
              <a:latin typeface="Helvetica Condensed" panose="020B0606020202030204"/>
            </a:endParaRPr>
          </a:p>
        </p:txBody>
      </p:sp>
      <p:sp>
        <p:nvSpPr>
          <p:cNvPr id="17" name="CuadroTexto 16"/>
          <p:cNvSpPr txBox="1"/>
          <p:nvPr/>
        </p:nvSpPr>
        <p:spPr>
          <a:xfrm>
            <a:off x="3150041" y="286008"/>
            <a:ext cx="5583490" cy="369332"/>
          </a:xfrm>
          <a:prstGeom prst="rect">
            <a:avLst/>
          </a:prstGeom>
          <a:noFill/>
        </p:spPr>
        <p:txBody>
          <a:bodyPr wrap="square" rtlCol="0">
            <a:spAutoFit/>
          </a:bodyPr>
          <a:lstStyle/>
          <a:p>
            <a:pPr>
              <a:defRPr/>
            </a:pPr>
            <a:r>
              <a:rPr lang="es-PE" b="1" dirty="0">
                <a:solidFill>
                  <a:prstClr val="black"/>
                </a:solidFill>
                <a:latin typeface="Helvetica Condensed" panose="020B0606020202030204" pitchFamily="34" charset="0"/>
                <a:cs typeface="HelveticaNeueLT Std Lt Cn"/>
              </a:rPr>
              <a:t>i) Actualización de los PMD:						</a:t>
            </a:r>
            <a:r>
              <a:rPr lang="es-PE" b="1" dirty="0">
                <a:latin typeface="Helvetica Condensed" panose="020B0606020202030204"/>
                <a:cs typeface="Arial" pitchFamily="34" charset="0"/>
              </a:rPr>
              <a:t>1/2</a:t>
            </a:r>
          </a:p>
        </p:txBody>
      </p:sp>
      <p:graphicFrame>
        <p:nvGraphicFramePr>
          <p:cNvPr id="16" name="Diagrama 15">
            <a:extLst>
              <a:ext uri="{FF2B5EF4-FFF2-40B4-BE49-F238E27FC236}">
                <a16:creationId xmlns:a16="http://schemas.microsoft.com/office/drawing/2014/main" id="{BA73261C-A394-4888-84E3-02425C375BF0}"/>
              </a:ext>
            </a:extLst>
          </p:cNvPr>
          <p:cNvGraphicFramePr/>
          <p:nvPr>
            <p:extLst>
              <p:ext uri="{D42A27DB-BD31-4B8C-83A1-F6EECF244321}">
                <p14:modId xmlns:p14="http://schemas.microsoft.com/office/powerpoint/2010/main" val="1814534503"/>
              </p:ext>
            </p:extLst>
          </p:nvPr>
        </p:nvGraphicFramePr>
        <p:xfrm>
          <a:off x="3150041" y="2571750"/>
          <a:ext cx="5503772" cy="98250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9" name="Diagrama 18">
            <a:extLst>
              <a:ext uri="{FF2B5EF4-FFF2-40B4-BE49-F238E27FC236}">
                <a16:creationId xmlns:a16="http://schemas.microsoft.com/office/drawing/2014/main" id="{04BE747D-0F72-42AF-9DBD-EBD649E7EC46}"/>
              </a:ext>
            </a:extLst>
          </p:cNvPr>
          <p:cNvGraphicFramePr/>
          <p:nvPr>
            <p:extLst>
              <p:ext uri="{D42A27DB-BD31-4B8C-83A1-F6EECF244321}">
                <p14:modId xmlns:p14="http://schemas.microsoft.com/office/powerpoint/2010/main" val="2858700343"/>
              </p:ext>
            </p:extLst>
          </p:nvPr>
        </p:nvGraphicFramePr>
        <p:xfrm>
          <a:off x="3144699" y="3760687"/>
          <a:ext cx="5503772" cy="982503"/>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689691173"/>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Agrupar 28"/>
          <p:cNvGrpSpPr/>
          <p:nvPr/>
        </p:nvGrpSpPr>
        <p:grpSpPr>
          <a:xfrm>
            <a:off x="0" y="0"/>
            <a:ext cx="9144000" cy="5143500"/>
            <a:chOff x="0" y="0"/>
            <a:chExt cx="9144000" cy="5143500"/>
          </a:xfrm>
        </p:grpSpPr>
        <p:pic>
          <p:nvPicPr>
            <p:cNvPr id="30" name="Imagen 29" descr="IMG_4885-fondo.jpg"/>
            <p:cNvPicPr>
              <a:picLocks noChangeAspect="1"/>
            </p:cNvPicPr>
            <p:nvPr/>
          </p:nvPicPr>
          <p:blipFill rotWithShape="1">
            <a:blip r:embed="rId2">
              <a:extLst>
                <a:ext uri="{28A0092B-C50C-407E-A947-70E740481C1C}">
                  <a14:useLocalDpi xmlns:a14="http://schemas.microsoft.com/office/drawing/2010/main" val="0"/>
                </a:ext>
              </a:extLst>
            </a:blip>
            <a:srcRect t="13577" r="1055" b="2980"/>
            <a:stretch/>
          </p:blipFill>
          <p:spPr>
            <a:xfrm>
              <a:off x="0" y="0"/>
              <a:ext cx="9144000" cy="5143500"/>
            </a:xfrm>
            <a:prstGeom prst="rect">
              <a:avLst/>
            </a:prstGeom>
          </p:spPr>
        </p:pic>
        <p:sp>
          <p:nvSpPr>
            <p:cNvPr id="31" name="Rectángulo 30"/>
            <p:cNvSpPr/>
            <p:nvPr/>
          </p:nvSpPr>
          <p:spPr>
            <a:xfrm>
              <a:off x="109214" y="103489"/>
              <a:ext cx="8925572" cy="49365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s-ES" dirty="0">
                <a:solidFill>
                  <a:prstClr val="white"/>
                </a:solidFill>
              </a:endParaRPr>
            </a:p>
          </p:txBody>
        </p:sp>
      </p:grpSp>
      <p:pic>
        <p:nvPicPr>
          <p:cNvPr id="28" name="Imagen 27"/>
          <p:cNvPicPr>
            <a:picLocks noChangeAspect="1"/>
          </p:cNvPicPr>
          <p:nvPr/>
        </p:nvPicPr>
        <p:blipFill>
          <a:blip r:embed="rId3"/>
          <a:stretch>
            <a:fillRect/>
          </a:stretch>
        </p:blipFill>
        <p:spPr>
          <a:xfrm>
            <a:off x="403914" y="286008"/>
            <a:ext cx="431292" cy="252984"/>
          </a:xfrm>
          <a:prstGeom prst="rect">
            <a:avLst/>
          </a:prstGeom>
        </p:spPr>
      </p:pic>
      <p:pic>
        <p:nvPicPr>
          <p:cNvPr id="13" name="Imagen 12"/>
          <p:cNvPicPr>
            <a:picLocks noChangeAspect="1"/>
          </p:cNvPicPr>
          <p:nvPr/>
        </p:nvPicPr>
        <p:blipFill>
          <a:blip r:embed="rId4"/>
          <a:stretch>
            <a:fillRect/>
          </a:stretch>
        </p:blipFill>
        <p:spPr>
          <a:xfrm>
            <a:off x="403914" y="4750133"/>
            <a:ext cx="526492" cy="107998"/>
          </a:xfrm>
          <a:prstGeom prst="rect">
            <a:avLst/>
          </a:prstGeom>
        </p:spPr>
      </p:pic>
      <p:sp>
        <p:nvSpPr>
          <p:cNvPr id="2" name="Rectangle 2"/>
          <p:cNvSpPr>
            <a:spLocks noChangeArrowheads="1"/>
          </p:cNvSpPr>
          <p:nvPr/>
        </p:nvSpPr>
        <p:spPr bwMode="auto">
          <a:xfrm>
            <a:off x="930406" y="658118"/>
            <a:ext cx="688682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PE" sz="1100" b="0" i="0" u="none" strike="noStrike" cap="none" normalizeH="0" baseline="0" dirty="0">
                <a:ln>
                  <a:noFill/>
                </a:ln>
                <a:solidFill>
                  <a:schemeClr val="tx1"/>
                </a:solidFill>
                <a:effectLst/>
                <a:latin typeface="Helvetica Condensed"/>
                <a:ea typeface="Times New Roman" panose="02020603050405020304" pitchFamily="18" charset="0"/>
                <a:cs typeface="Arial" panose="020B0604020202020204" pitchFamily="34" charset="0"/>
              </a:rPr>
              <a:t>Como se puede observar  en el Gr</a:t>
            </a:r>
            <a:r>
              <a:rPr kumimoji="0" lang="es-ES" altLang="es-PE" sz="11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á</a:t>
            </a:r>
            <a:r>
              <a:rPr kumimoji="0" lang="es-ES" altLang="es-PE" sz="1100" b="0" i="0" u="none" strike="noStrike" cap="none" normalizeH="0" baseline="0" dirty="0">
                <a:ln>
                  <a:noFill/>
                </a:ln>
                <a:solidFill>
                  <a:schemeClr val="tx1"/>
                </a:solidFill>
                <a:effectLst/>
                <a:latin typeface="Helvetica Condensed"/>
                <a:ea typeface="Times New Roman" panose="02020603050405020304" pitchFamily="18" charset="0"/>
                <a:cs typeface="Arial" panose="020B0604020202020204" pitchFamily="34" charset="0"/>
              </a:rPr>
              <a:t>fico N°1 cada a</a:t>
            </a:r>
            <a:r>
              <a:rPr kumimoji="0" lang="es-ES" altLang="es-PE" sz="11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ñ</a:t>
            </a:r>
            <a:r>
              <a:rPr kumimoji="0" lang="es-ES" altLang="es-PE" sz="1100" b="0" i="0" u="none" strike="noStrike" cap="none" normalizeH="0" baseline="0" dirty="0">
                <a:ln>
                  <a:noFill/>
                </a:ln>
                <a:solidFill>
                  <a:schemeClr val="tx1"/>
                </a:solidFill>
                <a:effectLst/>
                <a:latin typeface="Helvetica Condensed"/>
                <a:ea typeface="Times New Roman" panose="02020603050405020304" pitchFamily="18" charset="0"/>
                <a:cs typeface="Arial" panose="020B0604020202020204" pitchFamily="34" charset="0"/>
              </a:rPr>
              <a:t>o hemos tenido un crecimiento en los Ingresos No Regulados de AdP.</a:t>
            </a:r>
            <a:endParaRPr kumimoji="0" lang="es-PE" altLang="es-PE" sz="800" b="0" i="0" u="none" strike="noStrike" cap="none" normalizeH="0" baseline="0" dirty="0">
              <a:ln>
                <a:noFill/>
              </a:ln>
              <a:solidFill>
                <a:schemeClr val="tx1"/>
              </a:solidFill>
              <a:effectLst/>
            </a:endParaRPr>
          </a:p>
        </p:txBody>
      </p:sp>
      <p:graphicFrame>
        <p:nvGraphicFramePr>
          <p:cNvPr id="10" name="Gráfico 9">
            <a:extLst>
              <a:ext uri="{FF2B5EF4-FFF2-40B4-BE49-F238E27FC236}">
                <a16:creationId xmlns:a16="http://schemas.microsoft.com/office/drawing/2014/main" id="{8710616B-9B52-4988-A3CA-918BB90F4001}"/>
              </a:ext>
            </a:extLst>
          </p:cNvPr>
          <p:cNvGraphicFramePr/>
          <p:nvPr>
            <p:extLst>
              <p:ext uri="{D42A27DB-BD31-4B8C-83A1-F6EECF244321}">
                <p14:modId xmlns:p14="http://schemas.microsoft.com/office/powerpoint/2010/main" val="1283787453"/>
              </p:ext>
            </p:extLst>
          </p:nvPr>
        </p:nvGraphicFramePr>
        <p:xfrm>
          <a:off x="1363696" y="1196630"/>
          <a:ext cx="7291206" cy="3244574"/>
        </p:xfrm>
        <a:graphic>
          <a:graphicData uri="http://schemas.openxmlformats.org/drawingml/2006/chart">
            <c:chart xmlns:c="http://schemas.openxmlformats.org/drawingml/2006/chart" xmlns:r="http://schemas.openxmlformats.org/officeDocument/2006/relationships" r:id="rId5"/>
          </a:graphicData>
        </a:graphic>
      </p:graphicFrame>
      <p:sp>
        <p:nvSpPr>
          <p:cNvPr id="4" name="Rectángulo 3">
            <a:extLst>
              <a:ext uri="{FF2B5EF4-FFF2-40B4-BE49-F238E27FC236}">
                <a16:creationId xmlns:a16="http://schemas.microsoft.com/office/drawing/2014/main" id="{6F568222-939E-4399-93F6-16A04863BCDC}"/>
              </a:ext>
            </a:extLst>
          </p:cNvPr>
          <p:cNvSpPr/>
          <p:nvPr/>
        </p:nvSpPr>
        <p:spPr>
          <a:xfrm>
            <a:off x="1363696" y="4544692"/>
            <a:ext cx="6791476" cy="410882"/>
          </a:xfrm>
          <a:prstGeom prst="rect">
            <a:avLst/>
          </a:prstGeom>
        </p:spPr>
        <p:txBody>
          <a:bodyPr wrap="square">
            <a:spAutoFit/>
          </a:bodyPr>
          <a:lstStyle/>
          <a:p>
            <a:pPr marL="342900" lvl="0" indent="-342900" algn="just">
              <a:lnSpc>
                <a:spcPct val="115000"/>
              </a:lnSpc>
              <a:spcAft>
                <a:spcPts val="0"/>
              </a:spcAft>
              <a:buFont typeface="Symbol" panose="05050102010706020507" pitchFamily="18" charset="2"/>
              <a:buChar char=""/>
            </a:pPr>
            <a:r>
              <a:rPr lang="es-PE" sz="900" dirty="0">
                <a:solidFill>
                  <a:srgbClr val="000000"/>
                </a:solidFill>
                <a:latin typeface="Helvetica Condensed"/>
                <a:ea typeface="Times New Roman" panose="02020603050405020304" pitchFamily="18" charset="0"/>
                <a:cs typeface="Arial" panose="020B0604020202020204" pitchFamily="34" charset="0"/>
              </a:rPr>
              <a:t>Ingreso expresado en Nuevos Soles sin IGV. </a:t>
            </a:r>
          </a:p>
          <a:p>
            <a:pPr marL="342900" lvl="0" indent="-342900" algn="just">
              <a:lnSpc>
                <a:spcPct val="115000"/>
              </a:lnSpc>
              <a:spcAft>
                <a:spcPts val="0"/>
              </a:spcAft>
              <a:buFont typeface="Symbol" panose="05050102010706020507" pitchFamily="18" charset="2"/>
              <a:buChar char=""/>
            </a:pPr>
            <a:r>
              <a:rPr lang="es-PE" sz="900" dirty="0">
                <a:solidFill>
                  <a:srgbClr val="000000"/>
                </a:solidFill>
                <a:latin typeface="Helvetica Condensed"/>
                <a:ea typeface="Calibri" panose="020F0502020204030204" pitchFamily="34" charset="0"/>
                <a:cs typeface="Arial" panose="020B0604020202020204" pitchFamily="34" charset="0"/>
              </a:rPr>
              <a:t>Ingresos no regulados del año 2007 no incluyen los aeropuertos de Chiclayo, Piura y Pisco</a:t>
            </a:r>
            <a:endParaRPr lang="es-PE" sz="900" dirty="0"/>
          </a:p>
        </p:txBody>
      </p:sp>
    </p:spTree>
    <p:extLst>
      <p:ext uri="{BB962C8B-B14F-4D97-AF65-F5344CB8AC3E}">
        <p14:creationId xmlns:p14="http://schemas.microsoft.com/office/powerpoint/2010/main" val="138652885"/>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Agrupar 28"/>
          <p:cNvGrpSpPr/>
          <p:nvPr/>
        </p:nvGrpSpPr>
        <p:grpSpPr>
          <a:xfrm>
            <a:off x="0" y="0"/>
            <a:ext cx="9144000" cy="5143500"/>
            <a:chOff x="0" y="0"/>
            <a:chExt cx="9144000" cy="5143500"/>
          </a:xfrm>
        </p:grpSpPr>
        <p:pic>
          <p:nvPicPr>
            <p:cNvPr id="30" name="Imagen 29" descr="IMG_4885-fondo.jpg"/>
            <p:cNvPicPr>
              <a:picLocks noChangeAspect="1"/>
            </p:cNvPicPr>
            <p:nvPr/>
          </p:nvPicPr>
          <p:blipFill rotWithShape="1">
            <a:blip r:embed="rId2">
              <a:extLst>
                <a:ext uri="{28A0092B-C50C-407E-A947-70E740481C1C}">
                  <a14:useLocalDpi xmlns:a14="http://schemas.microsoft.com/office/drawing/2010/main" val="0"/>
                </a:ext>
              </a:extLst>
            </a:blip>
            <a:srcRect t="13577" r="1055" b="2980"/>
            <a:stretch/>
          </p:blipFill>
          <p:spPr>
            <a:xfrm>
              <a:off x="0" y="0"/>
              <a:ext cx="9144000" cy="5143500"/>
            </a:xfrm>
            <a:prstGeom prst="rect">
              <a:avLst/>
            </a:prstGeom>
          </p:spPr>
        </p:pic>
        <p:sp>
          <p:nvSpPr>
            <p:cNvPr id="31" name="Rectángulo 30"/>
            <p:cNvSpPr/>
            <p:nvPr/>
          </p:nvSpPr>
          <p:spPr>
            <a:xfrm>
              <a:off x="109214" y="103489"/>
              <a:ext cx="8925572" cy="49365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s-ES" dirty="0">
                <a:solidFill>
                  <a:prstClr val="white"/>
                </a:solidFill>
              </a:endParaRPr>
            </a:p>
          </p:txBody>
        </p:sp>
      </p:grpSp>
      <p:pic>
        <p:nvPicPr>
          <p:cNvPr id="28" name="Imagen 27"/>
          <p:cNvPicPr>
            <a:picLocks noChangeAspect="1"/>
          </p:cNvPicPr>
          <p:nvPr/>
        </p:nvPicPr>
        <p:blipFill>
          <a:blip r:embed="rId3"/>
          <a:stretch>
            <a:fillRect/>
          </a:stretch>
        </p:blipFill>
        <p:spPr>
          <a:xfrm>
            <a:off x="403914" y="286008"/>
            <a:ext cx="431292" cy="252984"/>
          </a:xfrm>
          <a:prstGeom prst="rect">
            <a:avLst/>
          </a:prstGeom>
        </p:spPr>
      </p:pic>
      <p:pic>
        <p:nvPicPr>
          <p:cNvPr id="13" name="Imagen 12"/>
          <p:cNvPicPr>
            <a:picLocks noChangeAspect="1"/>
          </p:cNvPicPr>
          <p:nvPr/>
        </p:nvPicPr>
        <p:blipFill>
          <a:blip r:embed="rId4"/>
          <a:stretch>
            <a:fillRect/>
          </a:stretch>
        </p:blipFill>
        <p:spPr>
          <a:xfrm>
            <a:off x="403914" y="4750133"/>
            <a:ext cx="526492" cy="107998"/>
          </a:xfrm>
          <a:prstGeom prst="rect">
            <a:avLst/>
          </a:prstGeom>
        </p:spPr>
      </p:pic>
      <p:cxnSp>
        <p:nvCxnSpPr>
          <p:cNvPr id="18" name="Conector recto 17"/>
          <p:cNvCxnSpPr/>
          <p:nvPr/>
        </p:nvCxnSpPr>
        <p:spPr>
          <a:xfrm>
            <a:off x="403914" y="2859312"/>
            <a:ext cx="2392449"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uadroTexto 16"/>
          <p:cNvSpPr txBox="1"/>
          <p:nvPr/>
        </p:nvSpPr>
        <p:spPr>
          <a:xfrm>
            <a:off x="258182" y="1999497"/>
            <a:ext cx="2812333" cy="363176"/>
          </a:xfrm>
          <a:prstGeom prst="rect">
            <a:avLst/>
          </a:prstGeom>
          <a:noFill/>
        </p:spPr>
        <p:txBody>
          <a:bodyPr wrap="square" rtlCol="0">
            <a:spAutoFit/>
          </a:bodyPr>
          <a:lstStyle/>
          <a:p>
            <a:pPr>
              <a:lnSpc>
                <a:spcPct val="80000"/>
              </a:lnSpc>
              <a:defRPr/>
            </a:pPr>
            <a:r>
              <a:rPr lang="es-PE" sz="2200" b="1" dirty="0">
                <a:cs typeface="Arial" pitchFamily="34" charset="0"/>
              </a:rPr>
              <a:t>1.1. Lado Tierra</a:t>
            </a:r>
            <a:endParaRPr lang="es-ES" sz="2200" b="1" dirty="0">
              <a:solidFill>
                <a:srgbClr val="679633"/>
              </a:solidFill>
              <a:latin typeface="Helvetica Condensed" panose="020B0606020202030204" pitchFamily="34" charset="0"/>
              <a:cs typeface="HelveticaNeueLT Std Hvy Cn"/>
            </a:endParaRPr>
          </a:p>
        </p:txBody>
      </p:sp>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3" name="Rectangle 4"/>
          <p:cNvSpPr>
            <a:spLocks noChangeArrowheads="1"/>
          </p:cNvSpPr>
          <p:nvPr/>
        </p:nvSpPr>
        <p:spPr bwMode="auto">
          <a:xfrm>
            <a:off x="449263" y="2438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PE" altLang="es-PE" sz="1100" b="0" i="1" u="none" strike="noStrike" cap="none" normalizeH="0" baseline="0">
                <a:ln>
                  <a:noFill/>
                </a:ln>
                <a:solidFill>
                  <a:schemeClr val="tx1"/>
                </a:solidFill>
                <a:effectLst/>
                <a:latin typeface="Helvetica Condensed" panose="020B0606020202030204" charset="0"/>
                <a:ea typeface="Times New Roman" panose="02020603050405020304" pitchFamily="18" charset="0"/>
                <a:cs typeface="Arial" panose="020B0604020202020204" pitchFamily="34"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4" name="Rectangle 5"/>
          <p:cNvSpPr>
            <a:spLocks noChangeArrowheads="1"/>
          </p:cNvSpPr>
          <p:nvPr/>
        </p:nvSpPr>
        <p:spPr bwMode="auto">
          <a:xfrm>
            <a:off x="449263" y="48672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5"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6" name="Rectangle 4"/>
          <p:cNvSpPr>
            <a:spLocks noChangeArrowheads="1"/>
          </p:cNvSpPr>
          <p:nvPr/>
        </p:nvSpPr>
        <p:spPr bwMode="auto">
          <a:xfrm>
            <a:off x="449263" y="2400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PE" sz="1100" b="0" i="0" u="none" strike="noStrike" cap="none" normalizeH="0" baseline="0">
                <a:ln>
                  <a:noFill/>
                </a:ln>
                <a:solidFill>
                  <a:schemeClr val="tx1"/>
                </a:solidFill>
                <a:effectLst/>
                <a:latin typeface="Helvetica Condensed" panose="020B0606020202030204"/>
                <a:ea typeface="Times New Roman" panose="02020603050405020304" pitchFamily="18" charset="0"/>
                <a:cs typeface="Arial" panose="020B0604020202020204" pitchFamily="34" charset="0"/>
              </a:rPr>
              <a:t>  </a:t>
            </a:r>
            <a:endParaRPr kumimoji="0" lang="es-MX" altLang="es-PE" sz="1800" b="0" i="0" u="none" strike="noStrike" cap="none" normalizeH="0" baseline="0">
              <a:ln>
                <a:noFill/>
              </a:ln>
              <a:solidFill>
                <a:schemeClr val="tx1"/>
              </a:solidFill>
              <a:effectLst/>
              <a:latin typeface="Arial" panose="020B0604020202020204" pitchFamily="34" charset="0"/>
            </a:endParaRPr>
          </a:p>
        </p:txBody>
      </p:sp>
      <p:sp>
        <p:nvSpPr>
          <p:cNvPr id="7" name="Rectangle 5"/>
          <p:cNvSpPr>
            <a:spLocks noChangeArrowheads="1"/>
          </p:cNvSpPr>
          <p:nvPr/>
        </p:nvSpPr>
        <p:spPr bwMode="auto">
          <a:xfrm>
            <a:off x="449263" y="4333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8"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9" name="Rectangle 4"/>
          <p:cNvSpPr>
            <a:spLocks noChangeArrowheads="1"/>
          </p:cNvSpPr>
          <p:nvPr/>
        </p:nvSpPr>
        <p:spPr bwMode="auto">
          <a:xfrm>
            <a:off x="449263" y="25717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PE" sz="1100" b="1" i="1" u="none" strike="noStrike" cap="none" normalizeH="0" baseline="0">
                <a:ln>
                  <a:noFill/>
                </a:ln>
                <a:solidFill>
                  <a:schemeClr val="tx1"/>
                </a:solidFill>
                <a:effectLst/>
                <a:latin typeface="Helvetica Condensed" panose="020B0606020202030204"/>
                <a:ea typeface="Times New Roman" panose="02020603050405020304" pitchFamily="18" charset="0"/>
                <a:cs typeface="Arial" panose="020B0604020202020204" pitchFamily="34" charset="0"/>
              </a:rPr>
              <a:t> </a:t>
            </a:r>
            <a:r>
              <a:rPr kumimoji="0" lang="es-PE" altLang="es-PE" sz="1200" b="0" i="1" u="none" strike="noStrike" cap="none" normalizeH="0" baseline="0">
                <a:ln>
                  <a:noFill/>
                </a:ln>
                <a:solidFill>
                  <a:schemeClr val="tx1"/>
                </a:solidFill>
                <a:effectLst/>
                <a:latin typeface="Univers"/>
                <a:ea typeface="Times New Roman" panose="02020603050405020304" pitchFamily="18" charset="0"/>
                <a:cs typeface="Arial" panose="020B0604020202020204" pitchFamily="34"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4" name="Rectangle 4"/>
          <p:cNvSpPr>
            <a:spLocks noChangeArrowheads="1"/>
          </p:cNvSpPr>
          <p:nvPr/>
        </p:nvSpPr>
        <p:spPr bwMode="auto">
          <a:xfrm>
            <a:off x="449263" y="31432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0"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15" name="Rectangle 4"/>
          <p:cNvSpPr>
            <a:spLocks noChangeArrowheads="1"/>
          </p:cNvSpPr>
          <p:nvPr/>
        </p:nvSpPr>
        <p:spPr bwMode="auto">
          <a:xfrm>
            <a:off x="0" y="3362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1" i="1" u="none" strike="noStrike" cap="none" normalizeH="0" baseline="0">
                <a:ln>
                  <a:noFill/>
                </a:ln>
                <a:solidFill>
                  <a:schemeClr val="tx1"/>
                </a:solidFill>
                <a:effectLst/>
                <a:latin typeface="Helvetica Condensed" panose="020B0606020202030204"/>
                <a:ea typeface="Calibri" panose="020F0502020204030204" pitchFamily="34" charset="0"/>
                <a:cs typeface="Arial" panose="020B0604020202020204" pitchFamily="34"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2" name="Rectangle 2"/>
          <p:cNvSpPr>
            <a:spLocks noChangeArrowheads="1"/>
          </p:cNvSpPr>
          <p:nvPr/>
        </p:nvSpPr>
        <p:spPr bwMode="auto">
          <a:xfrm>
            <a:off x="2796363" y="293325"/>
            <a:ext cx="613188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85800" algn="l"/>
                <a:tab pos="914400" algn="l"/>
              </a:tabLst>
              <a:defRPr>
                <a:solidFill>
                  <a:schemeClr val="tx1"/>
                </a:solidFill>
                <a:latin typeface="Arial" panose="020B0604020202020204" pitchFamily="34" charset="0"/>
              </a:defRPr>
            </a:lvl1pPr>
            <a:lvl2pPr eaLnBrk="0" fontAlgn="base" hangingPunct="0">
              <a:spcBef>
                <a:spcPct val="0"/>
              </a:spcBef>
              <a:spcAft>
                <a:spcPct val="0"/>
              </a:spcAft>
              <a:tabLst>
                <a:tab pos="685800" algn="l"/>
                <a:tab pos="914400" algn="l"/>
              </a:tabLst>
              <a:defRPr>
                <a:solidFill>
                  <a:schemeClr val="tx1"/>
                </a:solidFill>
                <a:latin typeface="Arial" panose="020B0604020202020204" pitchFamily="34" charset="0"/>
              </a:defRPr>
            </a:lvl2pPr>
            <a:lvl3pPr eaLnBrk="0" fontAlgn="base" hangingPunct="0">
              <a:spcBef>
                <a:spcPct val="0"/>
              </a:spcBef>
              <a:spcAft>
                <a:spcPct val="0"/>
              </a:spcAft>
              <a:tabLst>
                <a:tab pos="685800" algn="l"/>
                <a:tab pos="914400" algn="l"/>
              </a:tabLst>
              <a:defRPr>
                <a:solidFill>
                  <a:schemeClr val="tx1"/>
                </a:solidFill>
                <a:latin typeface="Arial" panose="020B0604020202020204" pitchFamily="34" charset="0"/>
              </a:defRPr>
            </a:lvl3pPr>
            <a:lvl4pPr eaLnBrk="0" fontAlgn="base" hangingPunct="0">
              <a:spcBef>
                <a:spcPct val="0"/>
              </a:spcBef>
              <a:spcAft>
                <a:spcPct val="0"/>
              </a:spcAft>
              <a:tabLst>
                <a:tab pos="685800" algn="l"/>
                <a:tab pos="914400" algn="l"/>
              </a:tabLst>
              <a:defRPr>
                <a:solidFill>
                  <a:schemeClr val="tx1"/>
                </a:solidFill>
                <a:latin typeface="Arial" panose="020B0604020202020204" pitchFamily="34" charset="0"/>
              </a:defRPr>
            </a:lvl4pPr>
            <a:lvl5pPr eaLnBrk="0" fontAlgn="base" hangingPunct="0">
              <a:spcBef>
                <a:spcPct val="0"/>
              </a:spcBef>
              <a:spcAft>
                <a:spcPct val="0"/>
              </a:spcAft>
              <a:tabLst>
                <a:tab pos="685800" algn="l"/>
                <a:tab pos="914400" algn="l"/>
              </a:tabLst>
              <a:defRPr>
                <a:solidFill>
                  <a:schemeClr val="tx1"/>
                </a:solidFill>
                <a:latin typeface="Arial" panose="020B0604020202020204" pitchFamily="34" charset="0"/>
              </a:defRPr>
            </a:lvl5pPr>
            <a:lvl6pPr eaLnBrk="0" fontAlgn="base" hangingPunct="0">
              <a:spcBef>
                <a:spcPct val="0"/>
              </a:spcBef>
              <a:spcAft>
                <a:spcPct val="0"/>
              </a:spcAft>
              <a:tabLst>
                <a:tab pos="685800" algn="l"/>
                <a:tab pos="914400" algn="l"/>
              </a:tabLst>
              <a:defRPr>
                <a:solidFill>
                  <a:schemeClr val="tx1"/>
                </a:solidFill>
                <a:latin typeface="Arial" panose="020B0604020202020204" pitchFamily="34" charset="0"/>
              </a:defRPr>
            </a:lvl6pPr>
            <a:lvl7pPr eaLnBrk="0" fontAlgn="base" hangingPunct="0">
              <a:spcBef>
                <a:spcPct val="0"/>
              </a:spcBef>
              <a:spcAft>
                <a:spcPct val="0"/>
              </a:spcAft>
              <a:tabLst>
                <a:tab pos="685800" algn="l"/>
                <a:tab pos="914400" algn="l"/>
              </a:tabLst>
              <a:defRPr>
                <a:solidFill>
                  <a:schemeClr val="tx1"/>
                </a:solidFill>
                <a:latin typeface="Arial" panose="020B0604020202020204" pitchFamily="34" charset="0"/>
              </a:defRPr>
            </a:lvl7pPr>
            <a:lvl8pPr eaLnBrk="0" fontAlgn="base" hangingPunct="0">
              <a:spcBef>
                <a:spcPct val="0"/>
              </a:spcBef>
              <a:spcAft>
                <a:spcPct val="0"/>
              </a:spcAft>
              <a:tabLst>
                <a:tab pos="685800" algn="l"/>
                <a:tab pos="914400" algn="l"/>
              </a:tabLst>
              <a:defRPr>
                <a:solidFill>
                  <a:schemeClr val="tx1"/>
                </a:solidFill>
                <a:latin typeface="Arial" panose="020B0604020202020204" pitchFamily="34" charset="0"/>
              </a:defRPr>
            </a:lvl8pPr>
            <a:lvl9pPr eaLnBrk="0" fontAlgn="base" hangingPunct="0">
              <a:spcBef>
                <a:spcPct val="0"/>
              </a:spcBef>
              <a:spcAft>
                <a:spcPct val="0"/>
              </a:spcAft>
              <a:tabLst>
                <a:tab pos="685800" algn="l"/>
                <a:tab pos="9144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Char char="•"/>
              <a:tabLst>
                <a:tab pos="685800" algn="l"/>
                <a:tab pos="914400" algn="l"/>
              </a:tabLst>
            </a:pPr>
            <a:r>
              <a:rPr kumimoji="0" lang="es-PE" altLang="es-PE" sz="1100" b="1" i="0" u="none" strike="noStrike" cap="none" normalizeH="0" baseline="0" dirty="0">
                <a:ln>
                  <a:noFill/>
                </a:ln>
                <a:solidFill>
                  <a:schemeClr val="tx1"/>
                </a:solidFill>
                <a:effectLst/>
                <a:latin typeface="Helvetica Condensed" panose="020B0606020202030204"/>
                <a:ea typeface="Times New Roman" panose="02020603050405020304" pitchFamily="18" charset="0"/>
                <a:cs typeface="Arial" panose="020B0604020202020204" pitchFamily="34" charset="0"/>
              </a:rPr>
              <a:t>Nuevos locales y módulos comerciales:</a:t>
            </a:r>
            <a:endParaRPr kumimoji="0" lang="es-PE" altLang="es-PE" sz="800" b="0" i="0" u="none" strike="noStrike" cap="none" normalizeH="0" baseline="0" dirty="0">
              <a:ln>
                <a:noFill/>
              </a:ln>
              <a:solidFill>
                <a:schemeClr val="tx1"/>
              </a:solidFill>
              <a:effectLst/>
            </a:endParaRPr>
          </a:p>
        </p:txBody>
      </p:sp>
      <p:sp>
        <p:nvSpPr>
          <p:cNvPr id="16" name="Rectangle 3"/>
          <p:cNvSpPr>
            <a:spLocks noChangeArrowheads="1"/>
          </p:cNvSpPr>
          <p:nvPr/>
        </p:nvSpPr>
        <p:spPr bwMode="auto">
          <a:xfrm>
            <a:off x="449263" y="2562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20" name="Rectangle 6"/>
          <p:cNvSpPr>
            <a:spLocks noChangeArrowheads="1"/>
          </p:cNvSpPr>
          <p:nvPr/>
        </p:nvSpPr>
        <p:spPr bwMode="auto">
          <a:xfrm>
            <a:off x="0" y="2971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pic>
        <p:nvPicPr>
          <p:cNvPr id="11" name="Imagen 10">
            <a:extLst>
              <a:ext uri="{FF2B5EF4-FFF2-40B4-BE49-F238E27FC236}">
                <a16:creationId xmlns:a16="http://schemas.microsoft.com/office/drawing/2014/main" id="{B83D76BB-ADB4-4AE1-83D2-0F5D285A06F9}"/>
              </a:ext>
            </a:extLst>
          </p:cNvPr>
          <p:cNvPicPr>
            <a:picLocks noChangeAspect="1"/>
          </p:cNvPicPr>
          <p:nvPr/>
        </p:nvPicPr>
        <p:blipFill>
          <a:blip r:embed="rId5"/>
          <a:stretch>
            <a:fillRect/>
          </a:stretch>
        </p:blipFill>
        <p:spPr>
          <a:xfrm>
            <a:off x="2841712" y="845106"/>
            <a:ext cx="5978821" cy="3094880"/>
          </a:xfrm>
          <a:prstGeom prst="rect">
            <a:avLst/>
          </a:prstGeom>
        </p:spPr>
      </p:pic>
    </p:spTree>
    <p:extLst>
      <p:ext uri="{BB962C8B-B14F-4D97-AF65-F5344CB8AC3E}">
        <p14:creationId xmlns:p14="http://schemas.microsoft.com/office/powerpoint/2010/main" val="3245688592"/>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Agrupar 28"/>
          <p:cNvGrpSpPr/>
          <p:nvPr/>
        </p:nvGrpSpPr>
        <p:grpSpPr>
          <a:xfrm>
            <a:off x="0" y="0"/>
            <a:ext cx="9144000" cy="5143500"/>
            <a:chOff x="0" y="0"/>
            <a:chExt cx="9144000" cy="5143500"/>
          </a:xfrm>
        </p:grpSpPr>
        <p:pic>
          <p:nvPicPr>
            <p:cNvPr id="30" name="Imagen 29" descr="IMG_4885-fondo.jpg"/>
            <p:cNvPicPr>
              <a:picLocks noChangeAspect="1"/>
            </p:cNvPicPr>
            <p:nvPr/>
          </p:nvPicPr>
          <p:blipFill rotWithShape="1">
            <a:blip r:embed="rId2">
              <a:extLst>
                <a:ext uri="{28A0092B-C50C-407E-A947-70E740481C1C}">
                  <a14:useLocalDpi xmlns:a14="http://schemas.microsoft.com/office/drawing/2010/main" val="0"/>
                </a:ext>
              </a:extLst>
            </a:blip>
            <a:srcRect t="13577" r="1055" b="2980"/>
            <a:stretch/>
          </p:blipFill>
          <p:spPr>
            <a:xfrm>
              <a:off x="0" y="0"/>
              <a:ext cx="9144000" cy="5143500"/>
            </a:xfrm>
            <a:prstGeom prst="rect">
              <a:avLst/>
            </a:prstGeom>
          </p:spPr>
        </p:pic>
        <p:sp>
          <p:nvSpPr>
            <p:cNvPr id="31" name="Rectángulo 30"/>
            <p:cNvSpPr/>
            <p:nvPr/>
          </p:nvSpPr>
          <p:spPr>
            <a:xfrm>
              <a:off x="109214" y="103489"/>
              <a:ext cx="8925572" cy="49365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s-ES" dirty="0">
                <a:solidFill>
                  <a:prstClr val="white"/>
                </a:solidFill>
              </a:endParaRPr>
            </a:p>
          </p:txBody>
        </p:sp>
      </p:grpSp>
      <p:pic>
        <p:nvPicPr>
          <p:cNvPr id="28" name="Imagen 27"/>
          <p:cNvPicPr>
            <a:picLocks noChangeAspect="1"/>
          </p:cNvPicPr>
          <p:nvPr/>
        </p:nvPicPr>
        <p:blipFill>
          <a:blip r:embed="rId3"/>
          <a:stretch>
            <a:fillRect/>
          </a:stretch>
        </p:blipFill>
        <p:spPr>
          <a:xfrm>
            <a:off x="403914" y="286008"/>
            <a:ext cx="431292" cy="252984"/>
          </a:xfrm>
          <a:prstGeom prst="rect">
            <a:avLst/>
          </a:prstGeom>
        </p:spPr>
      </p:pic>
      <p:pic>
        <p:nvPicPr>
          <p:cNvPr id="13" name="Imagen 12"/>
          <p:cNvPicPr>
            <a:picLocks noChangeAspect="1"/>
          </p:cNvPicPr>
          <p:nvPr/>
        </p:nvPicPr>
        <p:blipFill>
          <a:blip r:embed="rId4"/>
          <a:stretch>
            <a:fillRect/>
          </a:stretch>
        </p:blipFill>
        <p:spPr>
          <a:xfrm>
            <a:off x="403914" y="4750133"/>
            <a:ext cx="526492" cy="107998"/>
          </a:xfrm>
          <a:prstGeom prst="rect">
            <a:avLst/>
          </a:prstGeom>
        </p:spPr>
      </p:pic>
      <p:cxnSp>
        <p:nvCxnSpPr>
          <p:cNvPr id="18" name="Conector recto 17"/>
          <p:cNvCxnSpPr/>
          <p:nvPr/>
        </p:nvCxnSpPr>
        <p:spPr>
          <a:xfrm>
            <a:off x="403914" y="2859312"/>
            <a:ext cx="2392449"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uadroTexto 16"/>
          <p:cNvSpPr txBox="1"/>
          <p:nvPr/>
        </p:nvSpPr>
        <p:spPr>
          <a:xfrm>
            <a:off x="258182" y="1999497"/>
            <a:ext cx="2812333" cy="363176"/>
          </a:xfrm>
          <a:prstGeom prst="rect">
            <a:avLst/>
          </a:prstGeom>
          <a:noFill/>
        </p:spPr>
        <p:txBody>
          <a:bodyPr wrap="square" rtlCol="0">
            <a:spAutoFit/>
          </a:bodyPr>
          <a:lstStyle/>
          <a:p>
            <a:pPr>
              <a:lnSpc>
                <a:spcPct val="80000"/>
              </a:lnSpc>
              <a:defRPr/>
            </a:pPr>
            <a:r>
              <a:rPr lang="es-PE" sz="2200" b="1" dirty="0">
                <a:cs typeface="Arial" pitchFamily="34" charset="0"/>
              </a:rPr>
              <a:t>1.1. Lado Tierra</a:t>
            </a:r>
            <a:endParaRPr lang="es-ES" sz="2200" b="1" dirty="0">
              <a:solidFill>
                <a:srgbClr val="679633"/>
              </a:solidFill>
              <a:latin typeface="Helvetica Condensed" panose="020B0606020202030204" pitchFamily="34" charset="0"/>
              <a:cs typeface="HelveticaNeueLT Std Hvy Cn"/>
            </a:endParaRPr>
          </a:p>
        </p:txBody>
      </p:sp>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3" name="Rectangle 4"/>
          <p:cNvSpPr>
            <a:spLocks noChangeArrowheads="1"/>
          </p:cNvSpPr>
          <p:nvPr/>
        </p:nvSpPr>
        <p:spPr bwMode="auto">
          <a:xfrm>
            <a:off x="449263" y="2438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PE" altLang="es-PE" sz="1100" b="0" i="1" u="none" strike="noStrike" cap="none" normalizeH="0" baseline="0">
                <a:ln>
                  <a:noFill/>
                </a:ln>
                <a:solidFill>
                  <a:schemeClr val="tx1"/>
                </a:solidFill>
                <a:effectLst/>
                <a:latin typeface="Helvetica Condensed" panose="020B0606020202030204" charset="0"/>
                <a:ea typeface="Times New Roman" panose="02020603050405020304" pitchFamily="18" charset="0"/>
                <a:cs typeface="Arial" panose="020B0604020202020204" pitchFamily="34"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4" name="Rectangle 5"/>
          <p:cNvSpPr>
            <a:spLocks noChangeArrowheads="1"/>
          </p:cNvSpPr>
          <p:nvPr/>
        </p:nvSpPr>
        <p:spPr bwMode="auto">
          <a:xfrm>
            <a:off x="449263" y="48672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5"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6" name="Rectangle 4"/>
          <p:cNvSpPr>
            <a:spLocks noChangeArrowheads="1"/>
          </p:cNvSpPr>
          <p:nvPr/>
        </p:nvSpPr>
        <p:spPr bwMode="auto">
          <a:xfrm>
            <a:off x="449263" y="2400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PE" sz="1100" b="0" i="0" u="none" strike="noStrike" cap="none" normalizeH="0" baseline="0">
                <a:ln>
                  <a:noFill/>
                </a:ln>
                <a:solidFill>
                  <a:schemeClr val="tx1"/>
                </a:solidFill>
                <a:effectLst/>
                <a:latin typeface="Helvetica Condensed" panose="020B0606020202030204"/>
                <a:ea typeface="Times New Roman" panose="02020603050405020304" pitchFamily="18" charset="0"/>
                <a:cs typeface="Arial" panose="020B0604020202020204" pitchFamily="34" charset="0"/>
              </a:rPr>
              <a:t>  </a:t>
            </a:r>
            <a:endParaRPr kumimoji="0" lang="es-MX" altLang="es-PE" sz="1800" b="0" i="0" u="none" strike="noStrike" cap="none" normalizeH="0" baseline="0">
              <a:ln>
                <a:noFill/>
              </a:ln>
              <a:solidFill>
                <a:schemeClr val="tx1"/>
              </a:solidFill>
              <a:effectLst/>
              <a:latin typeface="Arial" panose="020B0604020202020204" pitchFamily="34" charset="0"/>
            </a:endParaRPr>
          </a:p>
        </p:txBody>
      </p:sp>
      <p:sp>
        <p:nvSpPr>
          <p:cNvPr id="7" name="Rectangle 5"/>
          <p:cNvSpPr>
            <a:spLocks noChangeArrowheads="1"/>
          </p:cNvSpPr>
          <p:nvPr/>
        </p:nvSpPr>
        <p:spPr bwMode="auto">
          <a:xfrm>
            <a:off x="449263" y="4333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8"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9" name="Rectangle 4"/>
          <p:cNvSpPr>
            <a:spLocks noChangeArrowheads="1"/>
          </p:cNvSpPr>
          <p:nvPr/>
        </p:nvSpPr>
        <p:spPr bwMode="auto">
          <a:xfrm>
            <a:off x="449263" y="25717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PE" sz="1100" b="1" i="1" u="none" strike="noStrike" cap="none" normalizeH="0" baseline="0">
                <a:ln>
                  <a:noFill/>
                </a:ln>
                <a:solidFill>
                  <a:schemeClr val="tx1"/>
                </a:solidFill>
                <a:effectLst/>
                <a:latin typeface="Helvetica Condensed" panose="020B0606020202030204"/>
                <a:ea typeface="Times New Roman" panose="02020603050405020304" pitchFamily="18" charset="0"/>
                <a:cs typeface="Arial" panose="020B0604020202020204" pitchFamily="34" charset="0"/>
              </a:rPr>
              <a:t> </a:t>
            </a:r>
            <a:r>
              <a:rPr kumimoji="0" lang="es-PE" altLang="es-PE" sz="1200" b="0" i="1" u="none" strike="noStrike" cap="none" normalizeH="0" baseline="0">
                <a:ln>
                  <a:noFill/>
                </a:ln>
                <a:solidFill>
                  <a:schemeClr val="tx1"/>
                </a:solidFill>
                <a:effectLst/>
                <a:latin typeface="Univers"/>
                <a:ea typeface="Times New Roman" panose="02020603050405020304" pitchFamily="18" charset="0"/>
                <a:cs typeface="Arial" panose="020B0604020202020204" pitchFamily="34"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4" name="Rectangle 4"/>
          <p:cNvSpPr>
            <a:spLocks noChangeArrowheads="1"/>
          </p:cNvSpPr>
          <p:nvPr/>
        </p:nvSpPr>
        <p:spPr bwMode="auto">
          <a:xfrm>
            <a:off x="449263" y="31432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0"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15" name="Rectangle 4"/>
          <p:cNvSpPr>
            <a:spLocks noChangeArrowheads="1"/>
          </p:cNvSpPr>
          <p:nvPr/>
        </p:nvSpPr>
        <p:spPr bwMode="auto">
          <a:xfrm>
            <a:off x="0" y="3362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1" i="1" u="none" strike="noStrike" cap="none" normalizeH="0" baseline="0">
                <a:ln>
                  <a:noFill/>
                </a:ln>
                <a:solidFill>
                  <a:schemeClr val="tx1"/>
                </a:solidFill>
                <a:effectLst/>
                <a:latin typeface="Helvetica Condensed" panose="020B0606020202030204"/>
                <a:ea typeface="Calibri" panose="020F0502020204030204" pitchFamily="34" charset="0"/>
                <a:cs typeface="Arial" panose="020B0604020202020204" pitchFamily="34"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2" name="Rectangle 2"/>
          <p:cNvSpPr>
            <a:spLocks noChangeArrowheads="1"/>
          </p:cNvSpPr>
          <p:nvPr/>
        </p:nvSpPr>
        <p:spPr bwMode="auto">
          <a:xfrm>
            <a:off x="2796363" y="293325"/>
            <a:ext cx="613188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85800" algn="l"/>
                <a:tab pos="914400" algn="l"/>
              </a:tabLst>
              <a:defRPr>
                <a:solidFill>
                  <a:schemeClr val="tx1"/>
                </a:solidFill>
                <a:latin typeface="Arial" panose="020B0604020202020204" pitchFamily="34" charset="0"/>
              </a:defRPr>
            </a:lvl1pPr>
            <a:lvl2pPr eaLnBrk="0" fontAlgn="base" hangingPunct="0">
              <a:spcBef>
                <a:spcPct val="0"/>
              </a:spcBef>
              <a:spcAft>
                <a:spcPct val="0"/>
              </a:spcAft>
              <a:tabLst>
                <a:tab pos="685800" algn="l"/>
                <a:tab pos="914400" algn="l"/>
              </a:tabLst>
              <a:defRPr>
                <a:solidFill>
                  <a:schemeClr val="tx1"/>
                </a:solidFill>
                <a:latin typeface="Arial" panose="020B0604020202020204" pitchFamily="34" charset="0"/>
              </a:defRPr>
            </a:lvl2pPr>
            <a:lvl3pPr eaLnBrk="0" fontAlgn="base" hangingPunct="0">
              <a:spcBef>
                <a:spcPct val="0"/>
              </a:spcBef>
              <a:spcAft>
                <a:spcPct val="0"/>
              </a:spcAft>
              <a:tabLst>
                <a:tab pos="685800" algn="l"/>
                <a:tab pos="914400" algn="l"/>
              </a:tabLst>
              <a:defRPr>
                <a:solidFill>
                  <a:schemeClr val="tx1"/>
                </a:solidFill>
                <a:latin typeface="Arial" panose="020B0604020202020204" pitchFamily="34" charset="0"/>
              </a:defRPr>
            </a:lvl3pPr>
            <a:lvl4pPr eaLnBrk="0" fontAlgn="base" hangingPunct="0">
              <a:spcBef>
                <a:spcPct val="0"/>
              </a:spcBef>
              <a:spcAft>
                <a:spcPct val="0"/>
              </a:spcAft>
              <a:tabLst>
                <a:tab pos="685800" algn="l"/>
                <a:tab pos="914400" algn="l"/>
              </a:tabLst>
              <a:defRPr>
                <a:solidFill>
                  <a:schemeClr val="tx1"/>
                </a:solidFill>
                <a:latin typeface="Arial" panose="020B0604020202020204" pitchFamily="34" charset="0"/>
              </a:defRPr>
            </a:lvl4pPr>
            <a:lvl5pPr eaLnBrk="0" fontAlgn="base" hangingPunct="0">
              <a:spcBef>
                <a:spcPct val="0"/>
              </a:spcBef>
              <a:spcAft>
                <a:spcPct val="0"/>
              </a:spcAft>
              <a:tabLst>
                <a:tab pos="685800" algn="l"/>
                <a:tab pos="914400" algn="l"/>
              </a:tabLst>
              <a:defRPr>
                <a:solidFill>
                  <a:schemeClr val="tx1"/>
                </a:solidFill>
                <a:latin typeface="Arial" panose="020B0604020202020204" pitchFamily="34" charset="0"/>
              </a:defRPr>
            </a:lvl5pPr>
            <a:lvl6pPr eaLnBrk="0" fontAlgn="base" hangingPunct="0">
              <a:spcBef>
                <a:spcPct val="0"/>
              </a:spcBef>
              <a:spcAft>
                <a:spcPct val="0"/>
              </a:spcAft>
              <a:tabLst>
                <a:tab pos="685800" algn="l"/>
                <a:tab pos="914400" algn="l"/>
              </a:tabLst>
              <a:defRPr>
                <a:solidFill>
                  <a:schemeClr val="tx1"/>
                </a:solidFill>
                <a:latin typeface="Arial" panose="020B0604020202020204" pitchFamily="34" charset="0"/>
              </a:defRPr>
            </a:lvl6pPr>
            <a:lvl7pPr eaLnBrk="0" fontAlgn="base" hangingPunct="0">
              <a:spcBef>
                <a:spcPct val="0"/>
              </a:spcBef>
              <a:spcAft>
                <a:spcPct val="0"/>
              </a:spcAft>
              <a:tabLst>
                <a:tab pos="685800" algn="l"/>
                <a:tab pos="914400" algn="l"/>
              </a:tabLst>
              <a:defRPr>
                <a:solidFill>
                  <a:schemeClr val="tx1"/>
                </a:solidFill>
                <a:latin typeface="Arial" panose="020B0604020202020204" pitchFamily="34" charset="0"/>
              </a:defRPr>
            </a:lvl7pPr>
            <a:lvl8pPr eaLnBrk="0" fontAlgn="base" hangingPunct="0">
              <a:spcBef>
                <a:spcPct val="0"/>
              </a:spcBef>
              <a:spcAft>
                <a:spcPct val="0"/>
              </a:spcAft>
              <a:tabLst>
                <a:tab pos="685800" algn="l"/>
                <a:tab pos="914400" algn="l"/>
              </a:tabLst>
              <a:defRPr>
                <a:solidFill>
                  <a:schemeClr val="tx1"/>
                </a:solidFill>
                <a:latin typeface="Arial" panose="020B0604020202020204" pitchFamily="34" charset="0"/>
              </a:defRPr>
            </a:lvl8pPr>
            <a:lvl9pPr eaLnBrk="0" fontAlgn="base" hangingPunct="0">
              <a:spcBef>
                <a:spcPct val="0"/>
              </a:spcBef>
              <a:spcAft>
                <a:spcPct val="0"/>
              </a:spcAft>
              <a:tabLst>
                <a:tab pos="685800" algn="l"/>
                <a:tab pos="9144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Char char="•"/>
              <a:tabLst>
                <a:tab pos="685800" algn="l"/>
                <a:tab pos="914400" algn="l"/>
              </a:tabLst>
            </a:pPr>
            <a:r>
              <a:rPr kumimoji="0" lang="es-PE" altLang="es-PE" sz="1100" b="1" i="0" u="none" strike="noStrike" cap="none" normalizeH="0" baseline="0" dirty="0">
                <a:ln>
                  <a:noFill/>
                </a:ln>
                <a:solidFill>
                  <a:schemeClr val="tx1"/>
                </a:solidFill>
                <a:effectLst/>
                <a:latin typeface="Helvetica Condensed" panose="020B0606020202030204"/>
                <a:ea typeface="Times New Roman" panose="02020603050405020304" pitchFamily="18" charset="0"/>
                <a:cs typeface="Arial" panose="020B0604020202020204" pitchFamily="34" charset="0"/>
              </a:rPr>
              <a:t>Nuevos locales y módulos comerciales:</a:t>
            </a:r>
            <a:endParaRPr kumimoji="0" lang="es-PE" altLang="es-PE" sz="800" b="0" i="0" u="none" strike="noStrike" cap="none" normalizeH="0" baseline="0" dirty="0">
              <a:ln>
                <a:noFill/>
              </a:ln>
              <a:solidFill>
                <a:schemeClr val="tx1"/>
              </a:solidFill>
              <a:effectLst/>
            </a:endParaRPr>
          </a:p>
        </p:txBody>
      </p:sp>
      <p:sp>
        <p:nvSpPr>
          <p:cNvPr id="16" name="Rectangle 3"/>
          <p:cNvSpPr>
            <a:spLocks noChangeArrowheads="1"/>
          </p:cNvSpPr>
          <p:nvPr/>
        </p:nvSpPr>
        <p:spPr bwMode="auto">
          <a:xfrm>
            <a:off x="449263" y="2562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20" name="Rectangle 6"/>
          <p:cNvSpPr>
            <a:spLocks noChangeArrowheads="1"/>
          </p:cNvSpPr>
          <p:nvPr/>
        </p:nvSpPr>
        <p:spPr bwMode="auto">
          <a:xfrm>
            <a:off x="0" y="2971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pic>
        <p:nvPicPr>
          <p:cNvPr id="10242" name="Imagen 3">
            <a:extLst>
              <a:ext uri="{FF2B5EF4-FFF2-40B4-BE49-F238E27FC236}">
                <a16:creationId xmlns:a16="http://schemas.microsoft.com/office/drawing/2014/main" id="{6A3CC2C6-D37A-4C5C-A17A-89FD6C3B3D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5630" y="662504"/>
            <a:ext cx="1983328" cy="2025360"/>
          </a:xfrm>
          <a:prstGeom prst="rect">
            <a:avLst/>
          </a:prstGeom>
          <a:noFill/>
          <a:extLst>
            <a:ext uri="{909E8E84-426E-40DD-AFC4-6F175D3DCCD1}">
              <a14:hiddenFill xmlns:a14="http://schemas.microsoft.com/office/drawing/2010/main">
                <a:solidFill>
                  <a:srgbClr val="FFFFFF"/>
                </a:solidFill>
              </a14:hiddenFill>
            </a:ext>
          </a:extLst>
        </p:spPr>
      </p:pic>
      <p:pic>
        <p:nvPicPr>
          <p:cNvPr id="10241" name="Imagen 65">
            <a:extLst>
              <a:ext uri="{FF2B5EF4-FFF2-40B4-BE49-F238E27FC236}">
                <a16:creationId xmlns:a16="http://schemas.microsoft.com/office/drawing/2014/main" id="{EB7B7B33-1EEB-4CE9-875E-2EA968B02A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3782" y="676274"/>
            <a:ext cx="2147153" cy="2021559"/>
          </a:xfrm>
          <a:prstGeom prst="rect">
            <a:avLst/>
          </a:prstGeom>
          <a:noFill/>
          <a:extLst>
            <a:ext uri="{909E8E84-426E-40DD-AFC4-6F175D3DCCD1}">
              <a14:hiddenFill xmlns:a14="http://schemas.microsoft.com/office/drawing/2010/main">
                <a:solidFill>
                  <a:srgbClr val="FFFFFF"/>
                </a:solidFill>
              </a14:hiddenFill>
            </a:ext>
          </a:extLst>
        </p:spPr>
      </p:pic>
      <p:pic>
        <p:nvPicPr>
          <p:cNvPr id="27" name="Imagen 26">
            <a:extLst>
              <a:ext uri="{FF2B5EF4-FFF2-40B4-BE49-F238E27FC236}">
                <a16:creationId xmlns:a16="http://schemas.microsoft.com/office/drawing/2014/main" id="{B5F85ADB-D856-4A9F-8BD8-7D283155796F}"/>
              </a:ext>
            </a:extLst>
          </p:cNvPr>
          <p:cNvPicPr/>
          <p:nvPr/>
        </p:nvPicPr>
        <p:blipFill rotWithShape="1">
          <a:blip r:embed="rId7" cstate="email">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a:ext>
            </a:extLst>
          </a:blip>
          <a:srcRect/>
          <a:stretch/>
        </p:blipFill>
        <p:spPr bwMode="auto">
          <a:xfrm>
            <a:off x="7136406" y="683541"/>
            <a:ext cx="1849025" cy="2021559"/>
          </a:xfrm>
          <a:prstGeom prst="rect">
            <a:avLst/>
          </a:prstGeom>
          <a:ln>
            <a:noFill/>
          </a:ln>
          <a:extLst>
            <a:ext uri="{53640926-AAD7-44D8-BBD7-CCE9431645EC}">
              <a14:shadowObscured xmlns:a14="http://schemas.microsoft.com/office/drawing/2010/main"/>
            </a:ext>
          </a:extLst>
        </p:spPr>
      </p:pic>
      <p:pic>
        <p:nvPicPr>
          <p:cNvPr id="32" name="Imagen 31">
            <a:extLst>
              <a:ext uri="{FF2B5EF4-FFF2-40B4-BE49-F238E27FC236}">
                <a16:creationId xmlns:a16="http://schemas.microsoft.com/office/drawing/2014/main" id="{6E04C902-0891-4613-B950-4EDC1E82D2E3}"/>
              </a:ext>
            </a:extLst>
          </p:cNvPr>
          <p:cNvPicPr/>
          <p:nvPr/>
        </p:nvPicPr>
        <p:blipFill rotWithShape="1">
          <a:blip r:embed="rId9" cstate="email">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a:ext>
            </a:extLst>
          </a:blip>
          <a:srcRect/>
          <a:stretch/>
        </p:blipFill>
        <p:spPr bwMode="auto">
          <a:xfrm>
            <a:off x="2675740" y="2870239"/>
            <a:ext cx="2087646" cy="1930362"/>
          </a:xfrm>
          <a:prstGeom prst="rect">
            <a:avLst/>
          </a:prstGeom>
          <a:ln>
            <a:noFill/>
          </a:ln>
          <a:extLst>
            <a:ext uri="{53640926-AAD7-44D8-BBD7-CCE9431645EC}">
              <a14:shadowObscured xmlns:a14="http://schemas.microsoft.com/office/drawing/2010/main"/>
            </a:ext>
          </a:extLst>
        </p:spPr>
      </p:pic>
      <p:pic>
        <p:nvPicPr>
          <p:cNvPr id="33" name="Imagen 32" descr="cid:image004.png@01D3A19B.7FE51A00">
            <a:extLst>
              <a:ext uri="{FF2B5EF4-FFF2-40B4-BE49-F238E27FC236}">
                <a16:creationId xmlns:a16="http://schemas.microsoft.com/office/drawing/2014/main" id="{7DC02577-59FB-4892-A4DE-DAF4862C5E88}"/>
              </a:ext>
            </a:extLst>
          </p:cNvPr>
          <p:cNvPicPr/>
          <p:nvPr/>
        </p:nvPicPr>
        <p:blipFill rotWithShape="1">
          <a:blip r:embed="rId11" r:link="rId12" cstate="email">
            <a:extLst>
              <a:ext uri="{28A0092B-C50C-407E-A947-70E740481C1C}">
                <a14:useLocalDpi xmlns:a14="http://schemas.microsoft.com/office/drawing/2010/main"/>
              </a:ext>
            </a:extLst>
          </a:blip>
          <a:srcRect l="3358" t="11797" r="8623"/>
          <a:stretch>
            <a:fillRect/>
          </a:stretch>
        </p:blipFill>
        <p:spPr bwMode="auto">
          <a:xfrm>
            <a:off x="4897688" y="2901911"/>
            <a:ext cx="2113248" cy="1784389"/>
          </a:xfrm>
          <a:prstGeom prst="rect">
            <a:avLst/>
          </a:prstGeom>
          <a:noFill/>
          <a:ln>
            <a:noFill/>
          </a:ln>
          <a:extLst>
            <a:ext uri="{53640926-AAD7-44D8-BBD7-CCE9431645EC}">
              <a14:shadowObscured xmlns:a14="http://schemas.microsoft.com/office/drawing/2010/main"/>
            </a:ext>
          </a:extLst>
        </p:spPr>
      </p:pic>
      <p:pic>
        <p:nvPicPr>
          <p:cNvPr id="34" name="Imagen 33">
            <a:extLst>
              <a:ext uri="{FF2B5EF4-FFF2-40B4-BE49-F238E27FC236}">
                <a16:creationId xmlns:a16="http://schemas.microsoft.com/office/drawing/2014/main" id="{0BC33E28-1C5E-43AC-8317-EE8A14BFCBBE}"/>
              </a:ext>
            </a:extLst>
          </p:cNvPr>
          <p:cNvPicPr/>
          <p:nvPr/>
        </p:nvPicPr>
        <p:blipFill>
          <a:blip r:embed="rId13" cstate="screen">
            <a:extLst>
              <a:ext uri="{BEBA8EAE-BF5A-486C-A8C5-ECC9F3942E4B}">
                <a14:imgProps xmlns:a14="http://schemas.microsoft.com/office/drawing/2010/main">
                  <a14:imgLayer r:embed="rId1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7156593" y="2895601"/>
            <a:ext cx="1771650" cy="1784390"/>
          </a:xfrm>
          <a:prstGeom prst="rect">
            <a:avLst/>
          </a:prstGeom>
        </p:spPr>
      </p:pic>
    </p:spTree>
    <p:extLst>
      <p:ext uri="{BB962C8B-B14F-4D97-AF65-F5344CB8AC3E}">
        <p14:creationId xmlns:p14="http://schemas.microsoft.com/office/powerpoint/2010/main" val="1432823002"/>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Agrupar 28"/>
          <p:cNvGrpSpPr/>
          <p:nvPr/>
        </p:nvGrpSpPr>
        <p:grpSpPr>
          <a:xfrm>
            <a:off x="0" y="0"/>
            <a:ext cx="9144000" cy="5143500"/>
            <a:chOff x="0" y="0"/>
            <a:chExt cx="9144000" cy="5143500"/>
          </a:xfrm>
        </p:grpSpPr>
        <p:pic>
          <p:nvPicPr>
            <p:cNvPr id="30" name="Imagen 29" descr="IMG_4885-fondo.jpg"/>
            <p:cNvPicPr>
              <a:picLocks noChangeAspect="1"/>
            </p:cNvPicPr>
            <p:nvPr/>
          </p:nvPicPr>
          <p:blipFill rotWithShape="1">
            <a:blip r:embed="rId2">
              <a:extLst>
                <a:ext uri="{28A0092B-C50C-407E-A947-70E740481C1C}">
                  <a14:useLocalDpi xmlns:a14="http://schemas.microsoft.com/office/drawing/2010/main" val="0"/>
                </a:ext>
              </a:extLst>
            </a:blip>
            <a:srcRect t="13577" r="1055" b="2980"/>
            <a:stretch/>
          </p:blipFill>
          <p:spPr>
            <a:xfrm>
              <a:off x="0" y="0"/>
              <a:ext cx="9144000" cy="5143500"/>
            </a:xfrm>
            <a:prstGeom prst="rect">
              <a:avLst/>
            </a:prstGeom>
          </p:spPr>
        </p:pic>
        <p:sp>
          <p:nvSpPr>
            <p:cNvPr id="31" name="Rectángulo 30"/>
            <p:cNvSpPr/>
            <p:nvPr/>
          </p:nvSpPr>
          <p:spPr>
            <a:xfrm>
              <a:off x="109214" y="103489"/>
              <a:ext cx="8925572" cy="49365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s-ES" dirty="0">
                <a:solidFill>
                  <a:prstClr val="white"/>
                </a:solidFill>
              </a:endParaRPr>
            </a:p>
          </p:txBody>
        </p:sp>
      </p:grpSp>
      <p:pic>
        <p:nvPicPr>
          <p:cNvPr id="28" name="Imagen 27"/>
          <p:cNvPicPr>
            <a:picLocks noChangeAspect="1"/>
          </p:cNvPicPr>
          <p:nvPr/>
        </p:nvPicPr>
        <p:blipFill>
          <a:blip r:embed="rId3"/>
          <a:stretch>
            <a:fillRect/>
          </a:stretch>
        </p:blipFill>
        <p:spPr>
          <a:xfrm>
            <a:off x="403914" y="286008"/>
            <a:ext cx="431292" cy="252984"/>
          </a:xfrm>
          <a:prstGeom prst="rect">
            <a:avLst/>
          </a:prstGeom>
        </p:spPr>
      </p:pic>
      <p:pic>
        <p:nvPicPr>
          <p:cNvPr id="13" name="Imagen 12"/>
          <p:cNvPicPr>
            <a:picLocks noChangeAspect="1"/>
          </p:cNvPicPr>
          <p:nvPr/>
        </p:nvPicPr>
        <p:blipFill>
          <a:blip r:embed="rId4"/>
          <a:stretch>
            <a:fillRect/>
          </a:stretch>
        </p:blipFill>
        <p:spPr>
          <a:xfrm>
            <a:off x="403914" y="4750133"/>
            <a:ext cx="526492" cy="107998"/>
          </a:xfrm>
          <a:prstGeom prst="rect">
            <a:avLst/>
          </a:prstGeom>
        </p:spPr>
      </p:pic>
      <p:cxnSp>
        <p:nvCxnSpPr>
          <p:cNvPr id="18" name="Conector recto 17"/>
          <p:cNvCxnSpPr/>
          <p:nvPr/>
        </p:nvCxnSpPr>
        <p:spPr>
          <a:xfrm>
            <a:off x="403914" y="2859312"/>
            <a:ext cx="2392449"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uadroTexto 16"/>
          <p:cNvSpPr txBox="1"/>
          <p:nvPr/>
        </p:nvSpPr>
        <p:spPr>
          <a:xfrm>
            <a:off x="258182" y="1999497"/>
            <a:ext cx="2812333" cy="363176"/>
          </a:xfrm>
          <a:prstGeom prst="rect">
            <a:avLst/>
          </a:prstGeom>
          <a:noFill/>
        </p:spPr>
        <p:txBody>
          <a:bodyPr wrap="square" rtlCol="0">
            <a:spAutoFit/>
          </a:bodyPr>
          <a:lstStyle/>
          <a:p>
            <a:pPr>
              <a:lnSpc>
                <a:spcPct val="80000"/>
              </a:lnSpc>
              <a:defRPr/>
            </a:pPr>
            <a:r>
              <a:rPr lang="es-PE" sz="2200" b="1" dirty="0">
                <a:cs typeface="Arial" pitchFamily="34" charset="0"/>
              </a:rPr>
              <a:t>1.1. Lado Tierra</a:t>
            </a:r>
            <a:endParaRPr lang="es-ES" sz="2200" b="1" dirty="0">
              <a:solidFill>
                <a:srgbClr val="679633"/>
              </a:solidFill>
              <a:latin typeface="Helvetica Condensed" panose="020B0606020202030204" pitchFamily="34" charset="0"/>
              <a:cs typeface="HelveticaNeueLT Std Hvy Cn"/>
            </a:endParaRPr>
          </a:p>
        </p:txBody>
      </p:sp>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3" name="Rectangle 4"/>
          <p:cNvSpPr>
            <a:spLocks noChangeArrowheads="1"/>
          </p:cNvSpPr>
          <p:nvPr/>
        </p:nvSpPr>
        <p:spPr bwMode="auto">
          <a:xfrm>
            <a:off x="449263" y="2438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PE" altLang="es-PE" sz="1100" b="0" i="1" u="none" strike="noStrike" cap="none" normalizeH="0" baseline="0">
                <a:ln>
                  <a:noFill/>
                </a:ln>
                <a:solidFill>
                  <a:schemeClr val="tx1"/>
                </a:solidFill>
                <a:effectLst/>
                <a:latin typeface="Helvetica Condensed" panose="020B0606020202030204" charset="0"/>
                <a:ea typeface="Times New Roman" panose="02020603050405020304" pitchFamily="18" charset="0"/>
                <a:cs typeface="Arial" panose="020B0604020202020204" pitchFamily="34"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4" name="Rectangle 5"/>
          <p:cNvSpPr>
            <a:spLocks noChangeArrowheads="1"/>
          </p:cNvSpPr>
          <p:nvPr/>
        </p:nvSpPr>
        <p:spPr bwMode="auto">
          <a:xfrm>
            <a:off x="449263" y="48672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5"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6" name="Rectangle 4"/>
          <p:cNvSpPr>
            <a:spLocks noChangeArrowheads="1"/>
          </p:cNvSpPr>
          <p:nvPr/>
        </p:nvSpPr>
        <p:spPr bwMode="auto">
          <a:xfrm>
            <a:off x="449263" y="2400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PE" sz="1100" b="0" i="0" u="none" strike="noStrike" cap="none" normalizeH="0" baseline="0">
                <a:ln>
                  <a:noFill/>
                </a:ln>
                <a:solidFill>
                  <a:schemeClr val="tx1"/>
                </a:solidFill>
                <a:effectLst/>
                <a:latin typeface="Helvetica Condensed" panose="020B0606020202030204"/>
                <a:ea typeface="Times New Roman" panose="02020603050405020304" pitchFamily="18" charset="0"/>
                <a:cs typeface="Arial" panose="020B0604020202020204" pitchFamily="34" charset="0"/>
              </a:rPr>
              <a:t>  </a:t>
            </a:r>
            <a:endParaRPr kumimoji="0" lang="es-MX" altLang="es-PE" sz="1800" b="0" i="0" u="none" strike="noStrike" cap="none" normalizeH="0" baseline="0">
              <a:ln>
                <a:noFill/>
              </a:ln>
              <a:solidFill>
                <a:schemeClr val="tx1"/>
              </a:solidFill>
              <a:effectLst/>
              <a:latin typeface="Arial" panose="020B0604020202020204" pitchFamily="34" charset="0"/>
            </a:endParaRPr>
          </a:p>
        </p:txBody>
      </p:sp>
      <p:sp>
        <p:nvSpPr>
          <p:cNvPr id="7" name="Rectangle 5"/>
          <p:cNvSpPr>
            <a:spLocks noChangeArrowheads="1"/>
          </p:cNvSpPr>
          <p:nvPr/>
        </p:nvSpPr>
        <p:spPr bwMode="auto">
          <a:xfrm>
            <a:off x="449263" y="4333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8"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9" name="Rectangle 4"/>
          <p:cNvSpPr>
            <a:spLocks noChangeArrowheads="1"/>
          </p:cNvSpPr>
          <p:nvPr/>
        </p:nvSpPr>
        <p:spPr bwMode="auto">
          <a:xfrm>
            <a:off x="449263" y="25717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PE" sz="1100" b="1" i="1" u="none" strike="noStrike" cap="none" normalizeH="0" baseline="0">
                <a:ln>
                  <a:noFill/>
                </a:ln>
                <a:solidFill>
                  <a:schemeClr val="tx1"/>
                </a:solidFill>
                <a:effectLst/>
                <a:latin typeface="Helvetica Condensed" panose="020B0606020202030204"/>
                <a:ea typeface="Times New Roman" panose="02020603050405020304" pitchFamily="18" charset="0"/>
                <a:cs typeface="Arial" panose="020B0604020202020204" pitchFamily="34" charset="0"/>
              </a:rPr>
              <a:t> </a:t>
            </a:r>
            <a:r>
              <a:rPr kumimoji="0" lang="es-PE" altLang="es-PE" sz="1200" b="0" i="1" u="none" strike="noStrike" cap="none" normalizeH="0" baseline="0">
                <a:ln>
                  <a:noFill/>
                </a:ln>
                <a:solidFill>
                  <a:schemeClr val="tx1"/>
                </a:solidFill>
                <a:effectLst/>
                <a:latin typeface="Univers"/>
                <a:ea typeface="Times New Roman" panose="02020603050405020304" pitchFamily="18" charset="0"/>
                <a:cs typeface="Arial" panose="020B0604020202020204" pitchFamily="34"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4" name="Rectangle 4"/>
          <p:cNvSpPr>
            <a:spLocks noChangeArrowheads="1"/>
          </p:cNvSpPr>
          <p:nvPr/>
        </p:nvSpPr>
        <p:spPr bwMode="auto">
          <a:xfrm>
            <a:off x="449263" y="31432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0"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15" name="Rectangle 4"/>
          <p:cNvSpPr>
            <a:spLocks noChangeArrowheads="1"/>
          </p:cNvSpPr>
          <p:nvPr/>
        </p:nvSpPr>
        <p:spPr bwMode="auto">
          <a:xfrm>
            <a:off x="0" y="3362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1" i="1" u="none" strike="noStrike" cap="none" normalizeH="0" baseline="0">
                <a:ln>
                  <a:noFill/>
                </a:ln>
                <a:solidFill>
                  <a:schemeClr val="tx1"/>
                </a:solidFill>
                <a:effectLst/>
                <a:latin typeface="Helvetica Condensed" panose="020B0606020202030204"/>
                <a:ea typeface="Calibri" panose="020F0502020204030204" pitchFamily="34" charset="0"/>
                <a:cs typeface="Arial" panose="020B0604020202020204" pitchFamily="34"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6" name="Rectangle 3"/>
          <p:cNvSpPr>
            <a:spLocks noChangeArrowheads="1"/>
          </p:cNvSpPr>
          <p:nvPr/>
        </p:nvSpPr>
        <p:spPr bwMode="auto">
          <a:xfrm>
            <a:off x="449263" y="2562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20" name="Rectangle 6"/>
          <p:cNvSpPr>
            <a:spLocks noChangeArrowheads="1"/>
          </p:cNvSpPr>
          <p:nvPr/>
        </p:nvSpPr>
        <p:spPr bwMode="auto">
          <a:xfrm>
            <a:off x="0" y="2971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35" name="Rectangle 5">
            <a:extLst>
              <a:ext uri="{FF2B5EF4-FFF2-40B4-BE49-F238E27FC236}">
                <a16:creationId xmlns:a16="http://schemas.microsoft.com/office/drawing/2014/main" id="{5A3F9134-61E8-405D-A2C9-2735D7D0370F}"/>
              </a:ext>
            </a:extLst>
          </p:cNvPr>
          <p:cNvSpPr>
            <a:spLocks noChangeArrowheads="1"/>
          </p:cNvSpPr>
          <p:nvPr/>
        </p:nvSpPr>
        <p:spPr bwMode="auto">
          <a:xfrm>
            <a:off x="2310005" y="3316423"/>
            <a:ext cx="3338623"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85800" algn="l"/>
                <a:tab pos="914400" algn="l"/>
              </a:tabLst>
              <a:defRPr>
                <a:solidFill>
                  <a:schemeClr val="tx1"/>
                </a:solidFill>
                <a:latin typeface="Arial" panose="020B0604020202020204" pitchFamily="34" charset="0"/>
              </a:defRPr>
            </a:lvl1pPr>
            <a:lvl2pPr eaLnBrk="0" fontAlgn="base" hangingPunct="0">
              <a:spcBef>
                <a:spcPct val="0"/>
              </a:spcBef>
              <a:spcAft>
                <a:spcPct val="0"/>
              </a:spcAft>
              <a:tabLst>
                <a:tab pos="685800" algn="l"/>
                <a:tab pos="914400" algn="l"/>
              </a:tabLst>
              <a:defRPr>
                <a:solidFill>
                  <a:schemeClr val="tx1"/>
                </a:solidFill>
                <a:latin typeface="Arial" panose="020B0604020202020204" pitchFamily="34" charset="0"/>
              </a:defRPr>
            </a:lvl2pPr>
            <a:lvl3pPr eaLnBrk="0" fontAlgn="base" hangingPunct="0">
              <a:spcBef>
                <a:spcPct val="0"/>
              </a:spcBef>
              <a:spcAft>
                <a:spcPct val="0"/>
              </a:spcAft>
              <a:tabLst>
                <a:tab pos="685800" algn="l"/>
                <a:tab pos="914400" algn="l"/>
              </a:tabLst>
              <a:defRPr>
                <a:solidFill>
                  <a:schemeClr val="tx1"/>
                </a:solidFill>
                <a:latin typeface="Arial" panose="020B0604020202020204" pitchFamily="34" charset="0"/>
              </a:defRPr>
            </a:lvl3pPr>
            <a:lvl4pPr eaLnBrk="0" fontAlgn="base" hangingPunct="0">
              <a:spcBef>
                <a:spcPct val="0"/>
              </a:spcBef>
              <a:spcAft>
                <a:spcPct val="0"/>
              </a:spcAft>
              <a:tabLst>
                <a:tab pos="685800" algn="l"/>
                <a:tab pos="914400" algn="l"/>
              </a:tabLst>
              <a:defRPr>
                <a:solidFill>
                  <a:schemeClr val="tx1"/>
                </a:solidFill>
                <a:latin typeface="Arial" panose="020B0604020202020204" pitchFamily="34" charset="0"/>
              </a:defRPr>
            </a:lvl4pPr>
            <a:lvl5pPr eaLnBrk="0" fontAlgn="base" hangingPunct="0">
              <a:spcBef>
                <a:spcPct val="0"/>
              </a:spcBef>
              <a:spcAft>
                <a:spcPct val="0"/>
              </a:spcAft>
              <a:tabLst>
                <a:tab pos="685800" algn="l"/>
                <a:tab pos="914400" algn="l"/>
              </a:tabLst>
              <a:defRPr>
                <a:solidFill>
                  <a:schemeClr val="tx1"/>
                </a:solidFill>
                <a:latin typeface="Arial" panose="020B0604020202020204" pitchFamily="34" charset="0"/>
              </a:defRPr>
            </a:lvl5pPr>
            <a:lvl6pPr eaLnBrk="0" fontAlgn="base" hangingPunct="0">
              <a:spcBef>
                <a:spcPct val="0"/>
              </a:spcBef>
              <a:spcAft>
                <a:spcPct val="0"/>
              </a:spcAft>
              <a:tabLst>
                <a:tab pos="685800" algn="l"/>
                <a:tab pos="914400" algn="l"/>
              </a:tabLst>
              <a:defRPr>
                <a:solidFill>
                  <a:schemeClr val="tx1"/>
                </a:solidFill>
                <a:latin typeface="Arial" panose="020B0604020202020204" pitchFamily="34" charset="0"/>
              </a:defRPr>
            </a:lvl6pPr>
            <a:lvl7pPr eaLnBrk="0" fontAlgn="base" hangingPunct="0">
              <a:spcBef>
                <a:spcPct val="0"/>
              </a:spcBef>
              <a:spcAft>
                <a:spcPct val="0"/>
              </a:spcAft>
              <a:tabLst>
                <a:tab pos="685800" algn="l"/>
                <a:tab pos="914400" algn="l"/>
              </a:tabLst>
              <a:defRPr>
                <a:solidFill>
                  <a:schemeClr val="tx1"/>
                </a:solidFill>
                <a:latin typeface="Arial" panose="020B0604020202020204" pitchFamily="34" charset="0"/>
              </a:defRPr>
            </a:lvl7pPr>
            <a:lvl8pPr eaLnBrk="0" fontAlgn="base" hangingPunct="0">
              <a:spcBef>
                <a:spcPct val="0"/>
              </a:spcBef>
              <a:spcAft>
                <a:spcPct val="0"/>
              </a:spcAft>
              <a:tabLst>
                <a:tab pos="685800" algn="l"/>
                <a:tab pos="914400" algn="l"/>
              </a:tabLst>
              <a:defRPr>
                <a:solidFill>
                  <a:schemeClr val="tx1"/>
                </a:solidFill>
                <a:latin typeface="Arial" panose="020B0604020202020204" pitchFamily="34" charset="0"/>
              </a:defRPr>
            </a:lvl8pPr>
            <a:lvl9pPr eaLnBrk="0" fontAlgn="base" hangingPunct="0">
              <a:spcBef>
                <a:spcPct val="0"/>
              </a:spcBef>
              <a:spcAft>
                <a:spcPct val="0"/>
              </a:spcAft>
              <a:tabLst>
                <a:tab pos="685800" algn="l"/>
                <a:tab pos="914400"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Char char="•"/>
              <a:tabLst>
                <a:tab pos="685800" algn="l"/>
                <a:tab pos="914400" algn="l"/>
              </a:tabLst>
            </a:pPr>
            <a:r>
              <a:rPr kumimoji="0" lang="es-PE" altLang="es-PE" sz="1100" b="1" i="0" u="none" strike="noStrike" cap="none" normalizeH="0" baseline="0" dirty="0">
                <a:ln>
                  <a:noFill/>
                </a:ln>
                <a:solidFill>
                  <a:schemeClr val="tx1"/>
                </a:solidFill>
                <a:effectLst/>
                <a:latin typeface="Helvetica Condensed" panose="020B0606020202030204"/>
                <a:ea typeface="Times New Roman" panose="02020603050405020304" pitchFamily="18" charset="0"/>
                <a:cs typeface="Arial" panose="020B0604020202020204" pitchFamily="34" charset="0"/>
              </a:rPr>
              <a:t>Playa de Estacionamiento:</a:t>
            </a:r>
          </a:p>
          <a:p>
            <a:pPr marL="0" marR="0" lvl="0" indent="0" algn="just" defTabSz="914400" rtl="0" eaLnBrk="0" fontAlgn="base" latinLnBrk="0" hangingPunct="0">
              <a:lnSpc>
                <a:spcPct val="100000"/>
              </a:lnSpc>
              <a:spcBef>
                <a:spcPct val="0"/>
              </a:spcBef>
              <a:spcAft>
                <a:spcPct val="0"/>
              </a:spcAft>
              <a:buClrTx/>
              <a:buSzTx/>
              <a:tabLst>
                <a:tab pos="685800" algn="l"/>
                <a:tab pos="914400" algn="l"/>
              </a:tabLst>
            </a:pPr>
            <a:endParaRPr kumimoji="0" lang="es-PE" altLang="es-PE" sz="1100" b="0" i="0" u="none" strike="noStrike" cap="none" normalizeH="0" baseline="0" dirty="0">
              <a:ln>
                <a:noFill/>
              </a:ln>
              <a:solidFill>
                <a:schemeClr val="tx1"/>
              </a:solidFill>
              <a:effectLst/>
              <a:latin typeface="Helvetica Condensed" panose="020B0606020202030204"/>
            </a:endParaRPr>
          </a:p>
          <a:p>
            <a:pPr lvl="0" algn="just" defTabSz="914400"/>
            <a:r>
              <a:rPr lang="es-PE" altLang="es-PE" sz="1100" dirty="0">
                <a:solidFill>
                  <a:schemeClr val="tx2"/>
                </a:solidFill>
                <a:latin typeface="Helvetica Condensed" panose="020B0606020202030204"/>
                <a:ea typeface="Calibri" panose="020F0502020204030204" pitchFamily="34" charset="0"/>
                <a:cs typeface="Arial" panose="020B0604020202020204" pitchFamily="34" charset="0"/>
              </a:rPr>
              <a:t>Desde enero del 2017</a:t>
            </a:r>
            <a:r>
              <a:rPr lang="es-PE" altLang="es-PE" sz="1100" dirty="0">
                <a:solidFill>
                  <a:srgbClr val="000000"/>
                </a:solidFill>
                <a:latin typeface="Helvetica Condensed" panose="020B0606020202030204"/>
                <a:ea typeface="Calibri" panose="020F0502020204030204" pitchFamily="34" charset="0"/>
                <a:cs typeface="Arial" panose="020B0604020202020204" pitchFamily="34" charset="0"/>
              </a:rPr>
              <a:t>, adicionalmente a la operación de las playas de Trujillo y Chiclayo, </a:t>
            </a:r>
            <a:r>
              <a:rPr lang="es-PE" altLang="es-PE" sz="1100" dirty="0">
                <a:solidFill>
                  <a:schemeClr val="tx2"/>
                </a:solidFill>
                <a:latin typeface="Helvetica Condensed" panose="020B0606020202030204"/>
                <a:ea typeface="Calibri" panose="020F0502020204030204" pitchFamily="34" charset="0"/>
                <a:cs typeface="Arial" panose="020B0604020202020204" pitchFamily="34" charset="0"/>
              </a:rPr>
              <a:t>Control Parking tomó la operación de las playas de los aeropuertos de Tumbes, Piura y Pucallpa. </a:t>
            </a:r>
            <a:r>
              <a:rPr lang="es-PE" altLang="es-PE" sz="1100" dirty="0">
                <a:solidFill>
                  <a:srgbClr val="000000"/>
                </a:solidFill>
                <a:latin typeface="Helvetica Condensed" panose="020B0606020202030204"/>
                <a:ea typeface="Calibri" panose="020F0502020204030204" pitchFamily="34" charset="0"/>
                <a:cs typeface="Arial" panose="020B0604020202020204" pitchFamily="34" charset="0"/>
              </a:rPr>
              <a:t>Esto </a:t>
            </a:r>
            <a:r>
              <a:rPr lang="es-PE" altLang="es-PE" sz="1100" dirty="0">
                <a:solidFill>
                  <a:schemeClr val="tx2"/>
                </a:solidFill>
                <a:latin typeface="Helvetica Condensed" panose="020B0606020202030204"/>
                <a:ea typeface="Calibri" panose="020F0502020204030204" pitchFamily="34" charset="0"/>
                <a:cs typeface="Arial" panose="020B0604020202020204" pitchFamily="34" charset="0"/>
              </a:rPr>
              <a:t>permite tener más control sobre la operación, recaudación y orden en las playas</a:t>
            </a:r>
            <a:r>
              <a:rPr lang="es-PE" altLang="es-PE" sz="1100" dirty="0">
                <a:solidFill>
                  <a:srgbClr val="000000"/>
                </a:solidFill>
                <a:latin typeface="Helvetica Condensed" panose="020B0606020202030204"/>
                <a:ea typeface="Calibri" panose="020F0502020204030204" pitchFamily="34" charset="0"/>
                <a:cs typeface="Arial" panose="020B0604020202020204" pitchFamily="34" charset="0"/>
              </a:rPr>
              <a:t>.</a:t>
            </a:r>
            <a:endParaRPr kumimoji="0" lang="es-PE" altLang="es-PE" sz="1100" b="0" i="0" u="none" strike="noStrike" cap="none" normalizeH="0" baseline="0" dirty="0">
              <a:ln>
                <a:noFill/>
              </a:ln>
              <a:solidFill>
                <a:schemeClr val="tx1"/>
              </a:solidFill>
              <a:effectLst/>
              <a:latin typeface="Helvetica Condensed" panose="020B0606020202030204"/>
            </a:endParaRPr>
          </a:p>
        </p:txBody>
      </p:sp>
      <p:pic>
        <p:nvPicPr>
          <p:cNvPr id="36" name="Imagen 35">
            <a:extLst>
              <a:ext uri="{FF2B5EF4-FFF2-40B4-BE49-F238E27FC236}">
                <a16:creationId xmlns:a16="http://schemas.microsoft.com/office/drawing/2014/main" id="{C5260C3B-D0CE-4FB6-B3D3-D8BF479256FA}"/>
              </a:ext>
            </a:extLst>
          </p:cNvPr>
          <p:cNvPicPr/>
          <p:nvPr/>
        </p:nvPicPr>
        <p:blipFill rotWithShape="1">
          <a:blip r:embed="rId5" cstate="screen">
            <a:extLst>
              <a:ext uri="{28A0092B-C50C-407E-A947-70E740481C1C}">
                <a14:useLocalDpi xmlns:a14="http://schemas.microsoft.com/office/drawing/2010/main"/>
              </a:ext>
            </a:extLst>
          </a:blip>
          <a:srcRect/>
          <a:stretch/>
        </p:blipFill>
        <p:spPr bwMode="auto">
          <a:xfrm>
            <a:off x="5703235" y="3249797"/>
            <a:ext cx="3264651" cy="1568791"/>
          </a:xfrm>
          <a:prstGeom prst="rect">
            <a:avLst/>
          </a:prstGeom>
          <a:noFill/>
          <a:ln>
            <a:noFill/>
          </a:ln>
          <a:extLst>
            <a:ext uri="{53640926-AAD7-44D8-BBD7-CCE9431645EC}">
              <a14:shadowObscured xmlns:a14="http://schemas.microsoft.com/office/drawing/2010/main"/>
            </a:ext>
          </a:extLst>
        </p:spPr>
      </p:pic>
      <p:pic>
        <p:nvPicPr>
          <p:cNvPr id="37" name="Imagen 36">
            <a:extLst>
              <a:ext uri="{FF2B5EF4-FFF2-40B4-BE49-F238E27FC236}">
                <a16:creationId xmlns:a16="http://schemas.microsoft.com/office/drawing/2014/main" id="{97A1528F-CBA5-477A-9A9F-0E4B48B0B044}"/>
              </a:ext>
            </a:extLst>
          </p:cNvPr>
          <p:cNvPicPr/>
          <p:nvPr/>
        </p:nvPicPr>
        <p:blipFill rotWithShape="1">
          <a:blip r:embed="rId6" cstate="screen">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a:ext>
            </a:extLst>
          </a:blip>
          <a:srcRect/>
          <a:stretch/>
        </p:blipFill>
        <p:spPr bwMode="auto">
          <a:xfrm>
            <a:off x="2357788" y="242888"/>
            <a:ext cx="1723390" cy="2790825"/>
          </a:xfrm>
          <a:prstGeom prst="rect">
            <a:avLst/>
          </a:prstGeom>
          <a:ln>
            <a:noFill/>
          </a:ln>
          <a:extLst>
            <a:ext uri="{53640926-AAD7-44D8-BBD7-CCE9431645EC}">
              <a14:shadowObscured xmlns:a14="http://schemas.microsoft.com/office/drawing/2010/main"/>
            </a:ext>
          </a:extLst>
        </p:spPr>
      </p:pic>
      <p:pic>
        <p:nvPicPr>
          <p:cNvPr id="38" name="Imagen 37">
            <a:extLst>
              <a:ext uri="{FF2B5EF4-FFF2-40B4-BE49-F238E27FC236}">
                <a16:creationId xmlns:a16="http://schemas.microsoft.com/office/drawing/2014/main" id="{D0BCB6B9-5B19-4790-B5F6-37ED53076CD8}"/>
              </a:ext>
            </a:extLst>
          </p:cNvPr>
          <p:cNvPicPr/>
          <p:nvPr/>
        </p:nvPicPr>
        <p:blipFill rotWithShape="1">
          <a:blip r:embed="rId8" cstate="email">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a:ext>
            </a:extLst>
          </a:blip>
          <a:srcRect/>
          <a:stretch/>
        </p:blipFill>
        <p:spPr bwMode="auto">
          <a:xfrm>
            <a:off x="4158031" y="237421"/>
            <a:ext cx="2583011" cy="2790825"/>
          </a:xfrm>
          <a:prstGeom prst="rect">
            <a:avLst/>
          </a:prstGeom>
          <a:ln>
            <a:noFill/>
          </a:ln>
          <a:extLst>
            <a:ext uri="{53640926-AAD7-44D8-BBD7-CCE9431645EC}">
              <a14:shadowObscured xmlns:a14="http://schemas.microsoft.com/office/drawing/2010/main"/>
            </a:ext>
          </a:extLst>
        </p:spPr>
      </p:pic>
      <p:pic>
        <p:nvPicPr>
          <p:cNvPr id="39" name="Imagen 38">
            <a:extLst>
              <a:ext uri="{FF2B5EF4-FFF2-40B4-BE49-F238E27FC236}">
                <a16:creationId xmlns:a16="http://schemas.microsoft.com/office/drawing/2014/main" id="{6C900083-92E5-447B-88B2-B88BC1B32053}"/>
              </a:ext>
            </a:extLst>
          </p:cNvPr>
          <p:cNvPicPr/>
          <p:nvPr/>
        </p:nvPicPr>
        <p:blipFill rotWithShape="1">
          <a:blip r:embed="rId10" cstate="screen">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a:ext>
            </a:extLst>
          </a:blip>
          <a:srcRect/>
          <a:stretch/>
        </p:blipFill>
        <p:spPr bwMode="auto">
          <a:xfrm>
            <a:off x="6868739" y="228601"/>
            <a:ext cx="2038350" cy="277752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85650377"/>
      </p:ext>
    </p:extLst>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Agrupar 28"/>
          <p:cNvGrpSpPr/>
          <p:nvPr/>
        </p:nvGrpSpPr>
        <p:grpSpPr>
          <a:xfrm>
            <a:off x="0" y="-3141"/>
            <a:ext cx="9144000" cy="5143500"/>
            <a:chOff x="0" y="42532"/>
            <a:chExt cx="9144000" cy="5143500"/>
          </a:xfrm>
        </p:grpSpPr>
        <p:pic>
          <p:nvPicPr>
            <p:cNvPr id="30" name="Imagen 29" descr="IMG_4885-fondo.jpg"/>
            <p:cNvPicPr>
              <a:picLocks noChangeAspect="1"/>
            </p:cNvPicPr>
            <p:nvPr/>
          </p:nvPicPr>
          <p:blipFill rotWithShape="1">
            <a:blip r:embed="rId2">
              <a:extLst>
                <a:ext uri="{28A0092B-C50C-407E-A947-70E740481C1C}">
                  <a14:useLocalDpi xmlns:a14="http://schemas.microsoft.com/office/drawing/2010/main" val="0"/>
                </a:ext>
              </a:extLst>
            </a:blip>
            <a:srcRect t="13577" r="1055" b="2980"/>
            <a:stretch/>
          </p:blipFill>
          <p:spPr>
            <a:xfrm>
              <a:off x="0" y="42532"/>
              <a:ext cx="9144000" cy="5143500"/>
            </a:xfrm>
            <a:prstGeom prst="rect">
              <a:avLst/>
            </a:prstGeom>
          </p:spPr>
        </p:pic>
        <p:sp>
          <p:nvSpPr>
            <p:cNvPr id="31" name="Rectángulo 30"/>
            <p:cNvSpPr/>
            <p:nvPr/>
          </p:nvSpPr>
          <p:spPr>
            <a:xfrm>
              <a:off x="109214" y="103489"/>
              <a:ext cx="8925572" cy="49365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s-ES" dirty="0">
                <a:solidFill>
                  <a:prstClr val="white"/>
                </a:solidFill>
              </a:endParaRPr>
            </a:p>
          </p:txBody>
        </p:sp>
      </p:grpSp>
      <p:pic>
        <p:nvPicPr>
          <p:cNvPr id="28" name="Imagen 27"/>
          <p:cNvPicPr>
            <a:picLocks noChangeAspect="1"/>
          </p:cNvPicPr>
          <p:nvPr/>
        </p:nvPicPr>
        <p:blipFill>
          <a:blip r:embed="rId3"/>
          <a:stretch>
            <a:fillRect/>
          </a:stretch>
        </p:blipFill>
        <p:spPr>
          <a:xfrm>
            <a:off x="403914" y="286008"/>
            <a:ext cx="431292" cy="252984"/>
          </a:xfrm>
          <a:prstGeom prst="rect">
            <a:avLst/>
          </a:prstGeom>
        </p:spPr>
      </p:pic>
      <p:pic>
        <p:nvPicPr>
          <p:cNvPr id="13" name="Imagen 12"/>
          <p:cNvPicPr>
            <a:picLocks noChangeAspect="1"/>
          </p:cNvPicPr>
          <p:nvPr/>
        </p:nvPicPr>
        <p:blipFill>
          <a:blip r:embed="rId4"/>
          <a:stretch>
            <a:fillRect/>
          </a:stretch>
        </p:blipFill>
        <p:spPr>
          <a:xfrm>
            <a:off x="403914" y="4750133"/>
            <a:ext cx="526492" cy="107998"/>
          </a:xfrm>
          <a:prstGeom prst="rect">
            <a:avLst/>
          </a:prstGeom>
        </p:spPr>
      </p:pic>
      <p:cxnSp>
        <p:nvCxnSpPr>
          <p:cNvPr id="18" name="Conector recto 17"/>
          <p:cNvCxnSpPr/>
          <p:nvPr/>
        </p:nvCxnSpPr>
        <p:spPr>
          <a:xfrm>
            <a:off x="403914" y="2859312"/>
            <a:ext cx="2392449"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uadroTexto 16"/>
          <p:cNvSpPr txBox="1"/>
          <p:nvPr/>
        </p:nvSpPr>
        <p:spPr>
          <a:xfrm>
            <a:off x="258182" y="1999497"/>
            <a:ext cx="2812333" cy="363176"/>
          </a:xfrm>
          <a:prstGeom prst="rect">
            <a:avLst/>
          </a:prstGeom>
          <a:noFill/>
        </p:spPr>
        <p:txBody>
          <a:bodyPr wrap="square" rtlCol="0">
            <a:spAutoFit/>
          </a:bodyPr>
          <a:lstStyle/>
          <a:p>
            <a:pPr>
              <a:lnSpc>
                <a:spcPct val="80000"/>
              </a:lnSpc>
              <a:defRPr/>
            </a:pPr>
            <a:r>
              <a:rPr lang="es-PE" sz="2200" b="1" dirty="0">
                <a:cs typeface="Arial" pitchFamily="34" charset="0"/>
              </a:rPr>
              <a:t>1.2. Lado Aire</a:t>
            </a:r>
            <a:endParaRPr lang="es-ES" sz="2200" b="1" dirty="0">
              <a:solidFill>
                <a:srgbClr val="679633"/>
              </a:solidFill>
              <a:latin typeface="Helvetica Condensed" panose="020B0606020202030204" pitchFamily="34" charset="0"/>
              <a:cs typeface="HelveticaNeueLT Std Hvy Cn"/>
            </a:endParaRPr>
          </a:p>
        </p:txBody>
      </p:sp>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3" name="Rectangle 4"/>
          <p:cNvSpPr>
            <a:spLocks noChangeArrowheads="1"/>
          </p:cNvSpPr>
          <p:nvPr/>
        </p:nvSpPr>
        <p:spPr bwMode="auto">
          <a:xfrm>
            <a:off x="449263" y="2438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PE" altLang="es-PE" sz="1100" b="0" i="1" u="none" strike="noStrike" cap="none" normalizeH="0" baseline="0">
                <a:ln>
                  <a:noFill/>
                </a:ln>
                <a:solidFill>
                  <a:schemeClr val="tx1"/>
                </a:solidFill>
                <a:effectLst/>
                <a:latin typeface="Helvetica Condensed" panose="020B0606020202030204" charset="0"/>
                <a:ea typeface="Times New Roman" panose="02020603050405020304" pitchFamily="18" charset="0"/>
                <a:cs typeface="Arial" panose="020B0604020202020204" pitchFamily="34"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4" name="Rectangle 5"/>
          <p:cNvSpPr>
            <a:spLocks noChangeArrowheads="1"/>
          </p:cNvSpPr>
          <p:nvPr/>
        </p:nvSpPr>
        <p:spPr bwMode="auto">
          <a:xfrm>
            <a:off x="449263" y="48672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5"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6" name="Rectangle 4"/>
          <p:cNvSpPr>
            <a:spLocks noChangeArrowheads="1"/>
          </p:cNvSpPr>
          <p:nvPr/>
        </p:nvSpPr>
        <p:spPr bwMode="auto">
          <a:xfrm>
            <a:off x="449263" y="2400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PE" sz="1100" b="0" i="0" u="none" strike="noStrike" cap="none" normalizeH="0" baseline="0">
                <a:ln>
                  <a:noFill/>
                </a:ln>
                <a:solidFill>
                  <a:schemeClr val="tx1"/>
                </a:solidFill>
                <a:effectLst/>
                <a:latin typeface="Helvetica Condensed" panose="020B0606020202030204"/>
                <a:ea typeface="Times New Roman" panose="02020603050405020304" pitchFamily="18" charset="0"/>
                <a:cs typeface="Arial" panose="020B0604020202020204" pitchFamily="34" charset="0"/>
              </a:rPr>
              <a:t>  </a:t>
            </a:r>
            <a:endParaRPr kumimoji="0" lang="es-MX" altLang="es-PE" sz="1800" b="0" i="0" u="none" strike="noStrike" cap="none" normalizeH="0" baseline="0">
              <a:ln>
                <a:noFill/>
              </a:ln>
              <a:solidFill>
                <a:schemeClr val="tx1"/>
              </a:solidFill>
              <a:effectLst/>
              <a:latin typeface="Arial" panose="020B0604020202020204" pitchFamily="34" charset="0"/>
            </a:endParaRPr>
          </a:p>
        </p:txBody>
      </p:sp>
      <p:sp>
        <p:nvSpPr>
          <p:cNvPr id="7" name="Rectangle 5"/>
          <p:cNvSpPr>
            <a:spLocks noChangeArrowheads="1"/>
          </p:cNvSpPr>
          <p:nvPr/>
        </p:nvSpPr>
        <p:spPr bwMode="auto">
          <a:xfrm>
            <a:off x="449263" y="4333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8"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9" name="Rectangle 4"/>
          <p:cNvSpPr>
            <a:spLocks noChangeArrowheads="1"/>
          </p:cNvSpPr>
          <p:nvPr/>
        </p:nvSpPr>
        <p:spPr bwMode="auto">
          <a:xfrm>
            <a:off x="449263" y="25717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PE" sz="1100" b="1" i="1" u="none" strike="noStrike" cap="none" normalizeH="0" baseline="0">
                <a:ln>
                  <a:noFill/>
                </a:ln>
                <a:solidFill>
                  <a:schemeClr val="tx1"/>
                </a:solidFill>
                <a:effectLst/>
                <a:latin typeface="Helvetica Condensed" panose="020B0606020202030204"/>
                <a:ea typeface="Times New Roman" panose="02020603050405020304" pitchFamily="18" charset="0"/>
                <a:cs typeface="Arial" panose="020B0604020202020204" pitchFamily="34" charset="0"/>
              </a:rPr>
              <a:t> </a:t>
            </a:r>
            <a:r>
              <a:rPr kumimoji="0" lang="es-PE" altLang="es-PE" sz="1200" b="0" i="1" u="none" strike="noStrike" cap="none" normalizeH="0" baseline="0">
                <a:ln>
                  <a:noFill/>
                </a:ln>
                <a:solidFill>
                  <a:schemeClr val="tx1"/>
                </a:solidFill>
                <a:effectLst/>
                <a:latin typeface="Univers"/>
                <a:ea typeface="Times New Roman" panose="02020603050405020304" pitchFamily="18" charset="0"/>
                <a:cs typeface="Arial" panose="020B0604020202020204" pitchFamily="34"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4" name="Rectangle 4"/>
          <p:cNvSpPr>
            <a:spLocks noChangeArrowheads="1"/>
          </p:cNvSpPr>
          <p:nvPr/>
        </p:nvSpPr>
        <p:spPr bwMode="auto">
          <a:xfrm>
            <a:off x="449263" y="31432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0"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15" name="Rectangle 4"/>
          <p:cNvSpPr>
            <a:spLocks noChangeArrowheads="1"/>
          </p:cNvSpPr>
          <p:nvPr/>
        </p:nvSpPr>
        <p:spPr bwMode="auto">
          <a:xfrm>
            <a:off x="0" y="3362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1" i="1" u="none" strike="noStrike" cap="none" normalizeH="0" baseline="0">
                <a:ln>
                  <a:noFill/>
                </a:ln>
                <a:solidFill>
                  <a:schemeClr val="tx1"/>
                </a:solidFill>
                <a:effectLst/>
                <a:latin typeface="Helvetica Condensed" panose="020B0606020202030204"/>
                <a:ea typeface="Calibri" panose="020F0502020204030204" pitchFamily="34" charset="0"/>
                <a:cs typeface="Arial" panose="020B0604020202020204" pitchFamily="34"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2" name="Rectangle 2"/>
          <p:cNvSpPr>
            <a:spLocks noChangeArrowheads="1"/>
          </p:cNvSpPr>
          <p:nvPr/>
        </p:nvSpPr>
        <p:spPr bwMode="auto">
          <a:xfrm>
            <a:off x="2764465" y="369348"/>
            <a:ext cx="613188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85800" algn="l"/>
                <a:tab pos="914400" algn="l"/>
              </a:tabLst>
              <a:defRPr>
                <a:solidFill>
                  <a:schemeClr val="tx1"/>
                </a:solidFill>
                <a:latin typeface="Arial" panose="020B0604020202020204" pitchFamily="34" charset="0"/>
              </a:defRPr>
            </a:lvl1pPr>
            <a:lvl2pPr eaLnBrk="0" fontAlgn="base" hangingPunct="0">
              <a:spcBef>
                <a:spcPct val="0"/>
              </a:spcBef>
              <a:spcAft>
                <a:spcPct val="0"/>
              </a:spcAft>
              <a:tabLst>
                <a:tab pos="685800" algn="l"/>
                <a:tab pos="914400" algn="l"/>
              </a:tabLst>
              <a:defRPr>
                <a:solidFill>
                  <a:schemeClr val="tx1"/>
                </a:solidFill>
                <a:latin typeface="Arial" panose="020B0604020202020204" pitchFamily="34" charset="0"/>
              </a:defRPr>
            </a:lvl2pPr>
            <a:lvl3pPr eaLnBrk="0" fontAlgn="base" hangingPunct="0">
              <a:spcBef>
                <a:spcPct val="0"/>
              </a:spcBef>
              <a:spcAft>
                <a:spcPct val="0"/>
              </a:spcAft>
              <a:tabLst>
                <a:tab pos="685800" algn="l"/>
                <a:tab pos="914400" algn="l"/>
              </a:tabLst>
              <a:defRPr>
                <a:solidFill>
                  <a:schemeClr val="tx1"/>
                </a:solidFill>
                <a:latin typeface="Arial" panose="020B0604020202020204" pitchFamily="34" charset="0"/>
              </a:defRPr>
            </a:lvl3pPr>
            <a:lvl4pPr eaLnBrk="0" fontAlgn="base" hangingPunct="0">
              <a:spcBef>
                <a:spcPct val="0"/>
              </a:spcBef>
              <a:spcAft>
                <a:spcPct val="0"/>
              </a:spcAft>
              <a:tabLst>
                <a:tab pos="685800" algn="l"/>
                <a:tab pos="914400" algn="l"/>
              </a:tabLst>
              <a:defRPr>
                <a:solidFill>
                  <a:schemeClr val="tx1"/>
                </a:solidFill>
                <a:latin typeface="Arial" panose="020B0604020202020204" pitchFamily="34" charset="0"/>
              </a:defRPr>
            </a:lvl4pPr>
            <a:lvl5pPr eaLnBrk="0" fontAlgn="base" hangingPunct="0">
              <a:spcBef>
                <a:spcPct val="0"/>
              </a:spcBef>
              <a:spcAft>
                <a:spcPct val="0"/>
              </a:spcAft>
              <a:tabLst>
                <a:tab pos="685800" algn="l"/>
                <a:tab pos="914400" algn="l"/>
              </a:tabLst>
              <a:defRPr>
                <a:solidFill>
                  <a:schemeClr val="tx1"/>
                </a:solidFill>
                <a:latin typeface="Arial" panose="020B0604020202020204" pitchFamily="34" charset="0"/>
              </a:defRPr>
            </a:lvl5pPr>
            <a:lvl6pPr eaLnBrk="0" fontAlgn="base" hangingPunct="0">
              <a:spcBef>
                <a:spcPct val="0"/>
              </a:spcBef>
              <a:spcAft>
                <a:spcPct val="0"/>
              </a:spcAft>
              <a:tabLst>
                <a:tab pos="685800" algn="l"/>
                <a:tab pos="914400" algn="l"/>
              </a:tabLst>
              <a:defRPr>
                <a:solidFill>
                  <a:schemeClr val="tx1"/>
                </a:solidFill>
                <a:latin typeface="Arial" panose="020B0604020202020204" pitchFamily="34" charset="0"/>
              </a:defRPr>
            </a:lvl6pPr>
            <a:lvl7pPr eaLnBrk="0" fontAlgn="base" hangingPunct="0">
              <a:spcBef>
                <a:spcPct val="0"/>
              </a:spcBef>
              <a:spcAft>
                <a:spcPct val="0"/>
              </a:spcAft>
              <a:tabLst>
                <a:tab pos="685800" algn="l"/>
                <a:tab pos="914400" algn="l"/>
              </a:tabLst>
              <a:defRPr>
                <a:solidFill>
                  <a:schemeClr val="tx1"/>
                </a:solidFill>
                <a:latin typeface="Arial" panose="020B0604020202020204" pitchFamily="34" charset="0"/>
              </a:defRPr>
            </a:lvl7pPr>
            <a:lvl8pPr eaLnBrk="0" fontAlgn="base" hangingPunct="0">
              <a:spcBef>
                <a:spcPct val="0"/>
              </a:spcBef>
              <a:spcAft>
                <a:spcPct val="0"/>
              </a:spcAft>
              <a:tabLst>
                <a:tab pos="685800" algn="l"/>
                <a:tab pos="914400" algn="l"/>
              </a:tabLst>
              <a:defRPr>
                <a:solidFill>
                  <a:schemeClr val="tx1"/>
                </a:solidFill>
                <a:latin typeface="Arial" panose="020B0604020202020204" pitchFamily="34" charset="0"/>
              </a:defRPr>
            </a:lvl8pPr>
            <a:lvl9pPr eaLnBrk="0" fontAlgn="base" hangingPunct="0">
              <a:spcBef>
                <a:spcPct val="0"/>
              </a:spcBef>
              <a:spcAft>
                <a:spcPct val="0"/>
              </a:spcAft>
              <a:tabLst>
                <a:tab pos="685800" algn="l"/>
                <a:tab pos="9144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Char char="•"/>
              <a:tabLst>
                <a:tab pos="685800" algn="l"/>
                <a:tab pos="914400" algn="l"/>
              </a:tabLst>
            </a:pPr>
            <a:r>
              <a:rPr kumimoji="0" lang="es-PE" altLang="es-PE" sz="1100" b="1" i="0" u="none" strike="noStrike" cap="none" normalizeH="0" baseline="0" dirty="0">
                <a:ln>
                  <a:noFill/>
                </a:ln>
                <a:solidFill>
                  <a:schemeClr val="tx1"/>
                </a:solidFill>
                <a:effectLst/>
                <a:latin typeface="Helvetica Condensed" panose="020B0606020202030204"/>
                <a:ea typeface="Times New Roman" panose="02020603050405020304" pitchFamily="18" charset="0"/>
                <a:cs typeface="Arial" panose="020B0604020202020204" pitchFamily="34" charset="0"/>
              </a:rPr>
              <a:t>Acuerdos Comerciales:</a:t>
            </a:r>
            <a:endParaRPr kumimoji="0" lang="es-PE" altLang="es-PE" sz="800" b="0" i="0" u="none" strike="noStrike" cap="none" normalizeH="0" baseline="0" dirty="0">
              <a:ln>
                <a:noFill/>
              </a:ln>
              <a:solidFill>
                <a:schemeClr val="tx1"/>
              </a:solidFill>
              <a:effectLst/>
            </a:endParaRPr>
          </a:p>
        </p:txBody>
      </p:sp>
      <p:sp>
        <p:nvSpPr>
          <p:cNvPr id="16" name="Rectangle 3"/>
          <p:cNvSpPr>
            <a:spLocks noChangeArrowheads="1"/>
          </p:cNvSpPr>
          <p:nvPr/>
        </p:nvSpPr>
        <p:spPr bwMode="auto">
          <a:xfrm>
            <a:off x="449263" y="2562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20" name="Rectangle 6"/>
          <p:cNvSpPr>
            <a:spLocks noChangeArrowheads="1"/>
          </p:cNvSpPr>
          <p:nvPr/>
        </p:nvSpPr>
        <p:spPr bwMode="auto">
          <a:xfrm>
            <a:off x="0" y="2971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21" name="Rectangle 3"/>
          <p:cNvSpPr>
            <a:spLocks noChangeArrowheads="1"/>
          </p:cNvSpPr>
          <p:nvPr/>
        </p:nvSpPr>
        <p:spPr bwMode="auto">
          <a:xfrm>
            <a:off x="898525" y="1295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graphicFrame>
        <p:nvGraphicFramePr>
          <p:cNvPr id="27" name="Diagrama 26">
            <a:extLst>
              <a:ext uri="{FF2B5EF4-FFF2-40B4-BE49-F238E27FC236}">
                <a16:creationId xmlns:a16="http://schemas.microsoft.com/office/drawing/2014/main" id="{84E1FEAD-A5B6-4B3E-8D96-FD2899CA1230}"/>
              </a:ext>
            </a:extLst>
          </p:cNvPr>
          <p:cNvGraphicFramePr/>
          <p:nvPr>
            <p:extLst>
              <p:ext uri="{D42A27DB-BD31-4B8C-83A1-F6EECF244321}">
                <p14:modId xmlns:p14="http://schemas.microsoft.com/office/powerpoint/2010/main" val="549324893"/>
              </p:ext>
            </p:extLst>
          </p:nvPr>
        </p:nvGraphicFramePr>
        <p:xfrm>
          <a:off x="3070515" y="737374"/>
          <a:ext cx="5384863" cy="27659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9" name="Rectángulo 18">
            <a:extLst>
              <a:ext uri="{FF2B5EF4-FFF2-40B4-BE49-F238E27FC236}">
                <a16:creationId xmlns:a16="http://schemas.microsoft.com/office/drawing/2014/main" id="{616E9678-DD99-40AF-A48C-958B85212577}"/>
              </a:ext>
            </a:extLst>
          </p:cNvPr>
          <p:cNvSpPr/>
          <p:nvPr/>
        </p:nvSpPr>
        <p:spPr>
          <a:xfrm>
            <a:off x="1595673" y="3627242"/>
            <a:ext cx="7300672" cy="1107996"/>
          </a:xfrm>
          <a:prstGeom prst="rect">
            <a:avLst/>
          </a:prstGeom>
        </p:spPr>
        <p:txBody>
          <a:bodyPr wrap="square">
            <a:spAutoFit/>
          </a:bodyPr>
          <a:lstStyle/>
          <a:p>
            <a:pPr marL="171450" indent="-171450" algn="just">
              <a:buFont typeface="Wingdings" panose="05000000000000000000" pitchFamily="2" charset="2"/>
              <a:buChar char="§"/>
            </a:pPr>
            <a:r>
              <a:rPr lang="es-PE" sz="1100" b="1" dirty="0">
                <a:latin typeface="HelveticaNeueLT Pro 97 BlkCn" panose="020B0806030702040204" pitchFamily="34" charset="0"/>
              </a:rPr>
              <a:t>Nuevo operador de telecomunicaciones en nuestros aeropuertos</a:t>
            </a:r>
            <a:r>
              <a:rPr lang="es-PE" sz="1100" dirty="0">
                <a:latin typeface="HelveticaNeueLT Pro 97 BlkCn" panose="020B0806030702040204" pitchFamily="34" charset="0"/>
              </a:rPr>
              <a:t>: </a:t>
            </a:r>
            <a:r>
              <a:rPr lang="es-PE" sz="1100" dirty="0">
                <a:latin typeface="HelveticaNeueLT Std Lt Cn"/>
              </a:rPr>
              <a:t>Americatel ingresó a brindar sus servicios de datos en 6 aeropuertos: Pucallpa, Iquitos, Trujillo, Piura, Chiclayo y Tarapoto.</a:t>
            </a:r>
          </a:p>
          <a:p>
            <a:pPr marL="171450" indent="-171450" algn="just">
              <a:buFont typeface="Wingdings" panose="05000000000000000000" pitchFamily="2" charset="2"/>
              <a:buChar char="§"/>
            </a:pPr>
            <a:r>
              <a:rPr lang="es-PE" sz="1100" b="1" dirty="0">
                <a:latin typeface="HelveticaNeueLT Std Lt Cn"/>
              </a:rPr>
              <a:t>Servicio de revisión de equipaje facturado en los aeropuertos </a:t>
            </a:r>
            <a:r>
              <a:rPr lang="es-PE" sz="1100" dirty="0">
                <a:latin typeface="HelveticaNeueLT Std Lt Cn"/>
              </a:rPr>
              <a:t>- Rayos X: a cargo de Securitas.</a:t>
            </a:r>
          </a:p>
          <a:p>
            <a:pPr marL="171450" indent="-171450" algn="just">
              <a:buFont typeface="Wingdings" panose="05000000000000000000" pitchFamily="2" charset="2"/>
              <a:buChar char="§"/>
            </a:pPr>
            <a:r>
              <a:rPr lang="es-PE" sz="1100" b="1" dirty="0">
                <a:latin typeface="HelveticaNeueLT Pro 97 BlkCn" panose="020B0806030702040204" pitchFamily="34" charset="0"/>
              </a:rPr>
              <a:t>Construcción de nuevos almacenes en el aeropuerto de Pucallpa</a:t>
            </a:r>
            <a:r>
              <a:rPr lang="es-PE" sz="1100" dirty="0">
                <a:latin typeface="HelveticaNeueLT Pro 97 BlkCn" panose="020B0806030702040204" pitchFamily="34" charset="0"/>
              </a:rPr>
              <a:t>: </a:t>
            </a:r>
            <a:r>
              <a:rPr lang="es-PE" sz="1100" dirty="0">
                <a:latin typeface="HelveticaNeueLT Std Lt Cn"/>
              </a:rPr>
              <a:t>En el 2017, se construyeron siete nuevos almacenes en el Aeropuerto de Pucallpa; reemplazando a los almacenes recibidos con la Concesión, que estaban deteriorados.</a:t>
            </a:r>
            <a:endParaRPr lang="es-MX" sz="1100" dirty="0">
              <a:latin typeface="HelveticaNeueLT Std Lt Cn"/>
            </a:endParaRPr>
          </a:p>
        </p:txBody>
      </p:sp>
    </p:spTree>
    <p:extLst>
      <p:ext uri="{BB962C8B-B14F-4D97-AF65-F5344CB8AC3E}">
        <p14:creationId xmlns:p14="http://schemas.microsoft.com/office/powerpoint/2010/main" val="2471337955"/>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Agrupar 28"/>
          <p:cNvGrpSpPr/>
          <p:nvPr/>
        </p:nvGrpSpPr>
        <p:grpSpPr>
          <a:xfrm>
            <a:off x="0" y="0"/>
            <a:ext cx="9144000" cy="5143500"/>
            <a:chOff x="0" y="0"/>
            <a:chExt cx="9144000" cy="5143500"/>
          </a:xfrm>
        </p:grpSpPr>
        <p:pic>
          <p:nvPicPr>
            <p:cNvPr id="30" name="Imagen 29" descr="IMG_4885-fondo.jpg"/>
            <p:cNvPicPr>
              <a:picLocks noChangeAspect="1"/>
            </p:cNvPicPr>
            <p:nvPr/>
          </p:nvPicPr>
          <p:blipFill rotWithShape="1">
            <a:blip r:embed="rId2">
              <a:extLst>
                <a:ext uri="{28A0092B-C50C-407E-A947-70E740481C1C}">
                  <a14:useLocalDpi xmlns:a14="http://schemas.microsoft.com/office/drawing/2010/main" val="0"/>
                </a:ext>
              </a:extLst>
            </a:blip>
            <a:srcRect t="13577" r="1055" b="2980"/>
            <a:stretch/>
          </p:blipFill>
          <p:spPr>
            <a:xfrm>
              <a:off x="0" y="0"/>
              <a:ext cx="9144000" cy="5143500"/>
            </a:xfrm>
            <a:prstGeom prst="rect">
              <a:avLst/>
            </a:prstGeom>
          </p:spPr>
        </p:pic>
        <p:sp>
          <p:nvSpPr>
            <p:cNvPr id="31" name="Rectángulo 30"/>
            <p:cNvSpPr/>
            <p:nvPr/>
          </p:nvSpPr>
          <p:spPr>
            <a:xfrm>
              <a:off x="109214" y="103489"/>
              <a:ext cx="8925572" cy="49365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s-ES" dirty="0">
                <a:solidFill>
                  <a:prstClr val="white"/>
                </a:solidFill>
              </a:endParaRPr>
            </a:p>
          </p:txBody>
        </p:sp>
      </p:grpSp>
      <p:pic>
        <p:nvPicPr>
          <p:cNvPr id="28" name="Imagen 27"/>
          <p:cNvPicPr>
            <a:picLocks noChangeAspect="1"/>
          </p:cNvPicPr>
          <p:nvPr/>
        </p:nvPicPr>
        <p:blipFill>
          <a:blip r:embed="rId3"/>
          <a:stretch>
            <a:fillRect/>
          </a:stretch>
        </p:blipFill>
        <p:spPr>
          <a:xfrm>
            <a:off x="403914" y="286008"/>
            <a:ext cx="431292" cy="252984"/>
          </a:xfrm>
          <a:prstGeom prst="rect">
            <a:avLst/>
          </a:prstGeom>
        </p:spPr>
      </p:pic>
      <p:pic>
        <p:nvPicPr>
          <p:cNvPr id="13" name="Imagen 12"/>
          <p:cNvPicPr>
            <a:picLocks noChangeAspect="1"/>
          </p:cNvPicPr>
          <p:nvPr/>
        </p:nvPicPr>
        <p:blipFill>
          <a:blip r:embed="rId4"/>
          <a:stretch>
            <a:fillRect/>
          </a:stretch>
        </p:blipFill>
        <p:spPr>
          <a:xfrm>
            <a:off x="403914" y="4750133"/>
            <a:ext cx="526492" cy="107998"/>
          </a:xfrm>
          <a:prstGeom prst="rect">
            <a:avLst/>
          </a:prstGeom>
        </p:spPr>
      </p:pic>
      <p:cxnSp>
        <p:nvCxnSpPr>
          <p:cNvPr id="18" name="Conector recto 17"/>
          <p:cNvCxnSpPr/>
          <p:nvPr/>
        </p:nvCxnSpPr>
        <p:spPr>
          <a:xfrm>
            <a:off x="403914" y="2859312"/>
            <a:ext cx="2392449"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uadroTexto 16"/>
          <p:cNvSpPr txBox="1"/>
          <p:nvPr/>
        </p:nvSpPr>
        <p:spPr>
          <a:xfrm>
            <a:off x="258182" y="1999497"/>
            <a:ext cx="2684781" cy="904863"/>
          </a:xfrm>
          <a:prstGeom prst="rect">
            <a:avLst/>
          </a:prstGeom>
          <a:noFill/>
        </p:spPr>
        <p:txBody>
          <a:bodyPr wrap="square" rtlCol="0">
            <a:spAutoFit/>
          </a:bodyPr>
          <a:lstStyle/>
          <a:p>
            <a:pPr>
              <a:lnSpc>
                <a:spcPct val="80000"/>
              </a:lnSpc>
              <a:defRPr/>
            </a:pPr>
            <a:r>
              <a:rPr lang="es-PE" sz="2200" b="1" dirty="0">
                <a:cs typeface="Arial" pitchFamily="34" charset="0"/>
              </a:rPr>
              <a:t>1.3. Sistema multimodal y promoción de rutas</a:t>
            </a:r>
            <a:endParaRPr lang="es-ES" sz="2200" b="1" dirty="0">
              <a:solidFill>
                <a:srgbClr val="679633"/>
              </a:solidFill>
              <a:latin typeface="Helvetica Condensed" panose="020B0606020202030204" pitchFamily="34" charset="0"/>
              <a:cs typeface="HelveticaNeueLT Std Hvy Cn"/>
            </a:endParaRPr>
          </a:p>
        </p:txBody>
      </p:sp>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3" name="Rectangle 4"/>
          <p:cNvSpPr>
            <a:spLocks noChangeArrowheads="1"/>
          </p:cNvSpPr>
          <p:nvPr/>
        </p:nvSpPr>
        <p:spPr bwMode="auto">
          <a:xfrm>
            <a:off x="449263" y="2438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PE" altLang="es-PE" sz="1100" b="0" i="1" u="none" strike="noStrike" cap="none" normalizeH="0" baseline="0">
                <a:ln>
                  <a:noFill/>
                </a:ln>
                <a:solidFill>
                  <a:schemeClr val="tx1"/>
                </a:solidFill>
                <a:effectLst/>
                <a:latin typeface="Helvetica Condensed" panose="020B0606020202030204" charset="0"/>
                <a:ea typeface="Times New Roman" panose="02020603050405020304" pitchFamily="18" charset="0"/>
                <a:cs typeface="Arial" panose="020B0604020202020204" pitchFamily="34"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4" name="Rectangle 5"/>
          <p:cNvSpPr>
            <a:spLocks noChangeArrowheads="1"/>
          </p:cNvSpPr>
          <p:nvPr/>
        </p:nvSpPr>
        <p:spPr bwMode="auto">
          <a:xfrm>
            <a:off x="449263" y="48672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5"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6" name="Rectangle 4"/>
          <p:cNvSpPr>
            <a:spLocks noChangeArrowheads="1"/>
          </p:cNvSpPr>
          <p:nvPr/>
        </p:nvSpPr>
        <p:spPr bwMode="auto">
          <a:xfrm>
            <a:off x="449263" y="2400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PE" sz="1100" b="0" i="0" u="none" strike="noStrike" cap="none" normalizeH="0" baseline="0">
                <a:ln>
                  <a:noFill/>
                </a:ln>
                <a:solidFill>
                  <a:schemeClr val="tx1"/>
                </a:solidFill>
                <a:effectLst/>
                <a:latin typeface="Helvetica Condensed" panose="020B0606020202030204"/>
                <a:ea typeface="Times New Roman" panose="02020603050405020304" pitchFamily="18" charset="0"/>
                <a:cs typeface="Arial" panose="020B0604020202020204" pitchFamily="34" charset="0"/>
              </a:rPr>
              <a:t>  </a:t>
            </a:r>
            <a:endParaRPr kumimoji="0" lang="es-MX" altLang="es-PE" sz="1800" b="0" i="0" u="none" strike="noStrike" cap="none" normalizeH="0" baseline="0">
              <a:ln>
                <a:noFill/>
              </a:ln>
              <a:solidFill>
                <a:schemeClr val="tx1"/>
              </a:solidFill>
              <a:effectLst/>
              <a:latin typeface="Arial" panose="020B0604020202020204" pitchFamily="34" charset="0"/>
            </a:endParaRPr>
          </a:p>
        </p:txBody>
      </p:sp>
      <p:sp>
        <p:nvSpPr>
          <p:cNvPr id="7" name="Rectangle 5"/>
          <p:cNvSpPr>
            <a:spLocks noChangeArrowheads="1"/>
          </p:cNvSpPr>
          <p:nvPr/>
        </p:nvSpPr>
        <p:spPr bwMode="auto">
          <a:xfrm>
            <a:off x="449263" y="4333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8"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9" name="Rectangle 4"/>
          <p:cNvSpPr>
            <a:spLocks noChangeArrowheads="1"/>
          </p:cNvSpPr>
          <p:nvPr/>
        </p:nvSpPr>
        <p:spPr bwMode="auto">
          <a:xfrm>
            <a:off x="449263" y="25717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PE" sz="1100" b="1" i="1" u="none" strike="noStrike" cap="none" normalizeH="0" baseline="0">
                <a:ln>
                  <a:noFill/>
                </a:ln>
                <a:solidFill>
                  <a:schemeClr val="tx1"/>
                </a:solidFill>
                <a:effectLst/>
                <a:latin typeface="Helvetica Condensed" panose="020B0606020202030204"/>
                <a:ea typeface="Times New Roman" panose="02020603050405020304" pitchFamily="18" charset="0"/>
                <a:cs typeface="Arial" panose="020B0604020202020204" pitchFamily="34" charset="0"/>
              </a:rPr>
              <a:t> </a:t>
            </a:r>
            <a:r>
              <a:rPr kumimoji="0" lang="es-PE" altLang="es-PE" sz="1200" b="0" i="1" u="none" strike="noStrike" cap="none" normalizeH="0" baseline="0">
                <a:ln>
                  <a:noFill/>
                </a:ln>
                <a:solidFill>
                  <a:schemeClr val="tx1"/>
                </a:solidFill>
                <a:effectLst/>
                <a:latin typeface="Univers"/>
                <a:ea typeface="Times New Roman" panose="02020603050405020304" pitchFamily="18" charset="0"/>
                <a:cs typeface="Arial" panose="020B0604020202020204" pitchFamily="34"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4" name="Rectangle 4"/>
          <p:cNvSpPr>
            <a:spLocks noChangeArrowheads="1"/>
          </p:cNvSpPr>
          <p:nvPr/>
        </p:nvSpPr>
        <p:spPr bwMode="auto">
          <a:xfrm>
            <a:off x="449263" y="31432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0"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15" name="Rectangle 4"/>
          <p:cNvSpPr>
            <a:spLocks noChangeArrowheads="1"/>
          </p:cNvSpPr>
          <p:nvPr/>
        </p:nvSpPr>
        <p:spPr bwMode="auto">
          <a:xfrm>
            <a:off x="0" y="3362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1" i="1" u="none" strike="noStrike" cap="none" normalizeH="0" baseline="0">
                <a:ln>
                  <a:noFill/>
                </a:ln>
                <a:solidFill>
                  <a:schemeClr val="tx1"/>
                </a:solidFill>
                <a:effectLst/>
                <a:latin typeface="Helvetica Condensed" panose="020B0606020202030204"/>
                <a:ea typeface="Calibri" panose="020F0502020204030204" pitchFamily="34" charset="0"/>
                <a:cs typeface="Arial" panose="020B0604020202020204" pitchFamily="34"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6" name="Rectangle 3"/>
          <p:cNvSpPr>
            <a:spLocks noChangeArrowheads="1"/>
          </p:cNvSpPr>
          <p:nvPr/>
        </p:nvSpPr>
        <p:spPr bwMode="auto">
          <a:xfrm>
            <a:off x="449263" y="2562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20" name="Rectangle 6"/>
          <p:cNvSpPr>
            <a:spLocks noChangeArrowheads="1"/>
          </p:cNvSpPr>
          <p:nvPr/>
        </p:nvSpPr>
        <p:spPr bwMode="auto">
          <a:xfrm>
            <a:off x="0" y="2971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21" name="Rectangle 3"/>
          <p:cNvSpPr>
            <a:spLocks noChangeArrowheads="1"/>
          </p:cNvSpPr>
          <p:nvPr/>
        </p:nvSpPr>
        <p:spPr bwMode="auto">
          <a:xfrm>
            <a:off x="898525" y="1295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32" name="Rectángulo 31">
            <a:extLst>
              <a:ext uri="{FF2B5EF4-FFF2-40B4-BE49-F238E27FC236}">
                <a16:creationId xmlns:a16="http://schemas.microsoft.com/office/drawing/2014/main" id="{AD2FF286-802F-446A-862D-2E2457101915}"/>
              </a:ext>
            </a:extLst>
          </p:cNvPr>
          <p:cNvSpPr/>
          <p:nvPr/>
        </p:nvSpPr>
        <p:spPr>
          <a:xfrm>
            <a:off x="2841712" y="2552702"/>
            <a:ext cx="6044106" cy="2339102"/>
          </a:xfrm>
          <a:prstGeom prst="rect">
            <a:avLst/>
          </a:prstGeom>
        </p:spPr>
        <p:txBody>
          <a:bodyPr wrap="square">
            <a:spAutoFit/>
          </a:bodyPr>
          <a:lstStyle/>
          <a:p>
            <a:pPr algn="just"/>
            <a:r>
              <a:rPr lang="es-PE" sz="1100" b="1" dirty="0">
                <a:cs typeface="Arial" pitchFamily="34" charset="0"/>
              </a:rPr>
              <a:t>     </a:t>
            </a:r>
            <a:r>
              <a:rPr lang="es-PE" sz="1200" b="1" u="sng" dirty="0">
                <a:latin typeface="HelveticaNeueLT Pro 97 BlkCn" panose="020B0806030702040204" pitchFamily="34" charset="0"/>
                <a:cs typeface="Arial" pitchFamily="34" charset="0"/>
              </a:rPr>
              <a:t>Sistema multimodal zona de influencia Chiclayo</a:t>
            </a:r>
            <a:endParaRPr lang="es-PE" sz="1200" u="sng" dirty="0">
              <a:latin typeface="HelveticaNeueLT Pro 97 BlkCn" panose="020B0806030702040204" pitchFamily="34" charset="0"/>
            </a:endParaRPr>
          </a:p>
          <a:p>
            <a:pPr marL="171450" indent="-171450" algn="just">
              <a:buFont typeface="Wingdings" panose="05000000000000000000" pitchFamily="2" charset="2"/>
              <a:buChar char="§"/>
            </a:pPr>
            <a:r>
              <a:rPr lang="es-PE" sz="1100" dirty="0">
                <a:latin typeface="HelveticaNeueLT Std Lt Cn"/>
              </a:rPr>
              <a:t>ADP viene promoviendo el desarrollo de un sistema de transporte terrestre de pasajeros aéreos por medio de buses que operan entre los aeropuertos de Chiclayo, Piura y Trujillo.</a:t>
            </a:r>
          </a:p>
          <a:p>
            <a:pPr marL="171450" indent="-171450" algn="just">
              <a:buFont typeface="Wingdings" panose="05000000000000000000" pitchFamily="2" charset="2"/>
              <a:buChar char="§"/>
            </a:pPr>
            <a:r>
              <a:rPr lang="es-PE" sz="1100" dirty="0">
                <a:latin typeface="HelveticaNeueLT Std Lt Cn"/>
              </a:rPr>
              <a:t>La implementación del sistema multimodal tiene como objetivos incrementar la afluencia de pasajeros y afianzar el tráfico de pasajeros que alimenta los vuelos de COPA desde/ hacia el Aeropuerto Internacional de Chiclayo (CIX)</a:t>
            </a:r>
          </a:p>
          <a:p>
            <a:pPr algn="just"/>
            <a:endParaRPr lang="es-PE" sz="1200" b="1" dirty="0">
              <a:latin typeface="HelveticaNeueLT Pro 97 BlkCn" panose="020B0806030702040204" pitchFamily="34" charset="0"/>
              <a:cs typeface="Arial" pitchFamily="34" charset="0"/>
            </a:endParaRPr>
          </a:p>
          <a:p>
            <a:pPr algn="just"/>
            <a:r>
              <a:rPr lang="es-PE" sz="1200" b="1" dirty="0">
                <a:latin typeface="HelveticaNeueLT Pro 97 BlkCn" panose="020B0806030702040204" pitchFamily="34" charset="0"/>
                <a:cs typeface="Arial" pitchFamily="34" charset="0"/>
              </a:rPr>
              <a:t>    </a:t>
            </a:r>
            <a:r>
              <a:rPr lang="es-PE" sz="1200" b="1" u="sng" dirty="0">
                <a:latin typeface="HelveticaNeueLT Pro 97 BlkCn" panose="020B0806030702040204" pitchFamily="34" charset="0"/>
                <a:cs typeface="Arial" pitchFamily="34" charset="0"/>
              </a:rPr>
              <a:t>Promoción de rutas</a:t>
            </a:r>
          </a:p>
          <a:p>
            <a:pPr marL="171450" indent="-171450" algn="just">
              <a:buFont typeface="Wingdings" panose="05000000000000000000" pitchFamily="2" charset="2"/>
              <a:buChar char="§"/>
            </a:pPr>
            <a:r>
              <a:rPr lang="es-PE" sz="1100" dirty="0">
                <a:latin typeface="HelveticaNeueLT Pro 97 BlkCn" panose="020B0806030702040204" pitchFamily="34" charset="0"/>
                <a:cs typeface="Arial" pitchFamily="34" charset="0"/>
              </a:rPr>
              <a:t>Participación en Eventos Nacionales e Internacionales: </a:t>
            </a:r>
            <a:r>
              <a:rPr lang="es-PE" sz="1100" dirty="0">
                <a:latin typeface="Helvetica Neue LT Std 47 Light Condensed"/>
                <a:cs typeface="Arial" pitchFamily="34" charset="0"/>
              </a:rPr>
              <a:t>AdP participó de la conferencia Routes Americas, Peru Travel Mart y World Routes.</a:t>
            </a:r>
            <a:endParaRPr lang="es-PE" sz="1100" dirty="0">
              <a:latin typeface="HelveticaNeueLT Pro 97 BlkCn" panose="020B0806030702040204" pitchFamily="34" charset="0"/>
              <a:cs typeface="Arial" pitchFamily="34" charset="0"/>
            </a:endParaRPr>
          </a:p>
          <a:p>
            <a:pPr marL="171450" indent="-171450" algn="just">
              <a:buFont typeface="Wingdings" panose="05000000000000000000" pitchFamily="2" charset="2"/>
              <a:buChar char="§"/>
            </a:pPr>
            <a:r>
              <a:rPr lang="es-PE" sz="1100" dirty="0">
                <a:latin typeface="HelveticaNeueLT Pro 97 BlkCn" panose="020B0806030702040204" pitchFamily="34" charset="0"/>
                <a:cs typeface="Arial" pitchFamily="34" charset="0"/>
              </a:rPr>
              <a:t>Inicio de Operación de Vuelos Pisco – Cusco: </a:t>
            </a:r>
            <a:r>
              <a:rPr lang="es-PE" sz="1100" dirty="0">
                <a:latin typeface="Helvetica Neue LT Std 47 Light Condensed"/>
                <a:cs typeface="Arial" pitchFamily="34" charset="0"/>
              </a:rPr>
              <a:t>en Diciembre de 2017, LATAM anunció la operación de la dicha ruta, iniciando vuelos comerciales con dos frecuencias semanales a partir del 24 de junio.</a:t>
            </a:r>
          </a:p>
        </p:txBody>
      </p:sp>
      <p:pic>
        <p:nvPicPr>
          <p:cNvPr id="33" name="Imagen 32">
            <a:extLst>
              <a:ext uri="{FF2B5EF4-FFF2-40B4-BE49-F238E27FC236}">
                <a16:creationId xmlns:a16="http://schemas.microsoft.com/office/drawing/2014/main" id="{72DAC8E1-712C-4F8C-8798-41D7E827819C}"/>
              </a:ext>
            </a:extLst>
          </p:cNvPr>
          <p:cNvPicPr/>
          <p:nvPr/>
        </p:nvPicPr>
        <p:blipFill rotWithShape="1">
          <a:blip r:embed="rId5" cstate="email">
            <a:extLst>
              <a:ext uri="{28A0092B-C50C-407E-A947-70E740481C1C}">
                <a14:useLocalDpi xmlns:a14="http://schemas.microsoft.com/office/drawing/2010/main"/>
              </a:ext>
            </a:extLst>
          </a:blip>
          <a:srcRect/>
          <a:stretch/>
        </p:blipFill>
        <p:spPr bwMode="auto">
          <a:xfrm>
            <a:off x="4187428" y="178193"/>
            <a:ext cx="2968284" cy="232688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34081796"/>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orma libre: forma 19">
            <a:extLst>
              <a:ext uri="{FF2B5EF4-FFF2-40B4-BE49-F238E27FC236}">
                <a16:creationId xmlns:a16="http://schemas.microsoft.com/office/drawing/2014/main" id="{21AA5D0E-84F2-4BC2-85BF-8E69FBB5932A}"/>
              </a:ext>
            </a:extLst>
          </p:cNvPr>
          <p:cNvSpPr/>
          <p:nvPr/>
        </p:nvSpPr>
        <p:spPr>
          <a:xfrm>
            <a:off x="4844913" y="1533013"/>
            <a:ext cx="3956323" cy="999985"/>
          </a:xfrm>
          <a:custGeom>
            <a:avLst/>
            <a:gdLst>
              <a:gd name="connsiteX0" fmla="*/ 207383 w 1244272"/>
              <a:gd name="connsiteY0" fmla="*/ 0 h 3855960"/>
              <a:gd name="connsiteX1" fmla="*/ 1036889 w 1244272"/>
              <a:gd name="connsiteY1" fmla="*/ 0 h 3855960"/>
              <a:gd name="connsiteX2" fmla="*/ 1244272 w 1244272"/>
              <a:gd name="connsiteY2" fmla="*/ 207383 h 3855960"/>
              <a:gd name="connsiteX3" fmla="*/ 1244272 w 1244272"/>
              <a:gd name="connsiteY3" fmla="*/ 3855960 h 3855960"/>
              <a:gd name="connsiteX4" fmla="*/ 1244272 w 1244272"/>
              <a:gd name="connsiteY4" fmla="*/ 3855960 h 3855960"/>
              <a:gd name="connsiteX5" fmla="*/ 0 w 1244272"/>
              <a:gd name="connsiteY5" fmla="*/ 3855960 h 3855960"/>
              <a:gd name="connsiteX6" fmla="*/ 0 w 1244272"/>
              <a:gd name="connsiteY6" fmla="*/ 3855960 h 3855960"/>
              <a:gd name="connsiteX7" fmla="*/ 0 w 1244272"/>
              <a:gd name="connsiteY7" fmla="*/ 207383 h 3855960"/>
              <a:gd name="connsiteX8" fmla="*/ 207383 w 1244272"/>
              <a:gd name="connsiteY8" fmla="*/ 0 h 385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272" h="3855960">
                <a:moveTo>
                  <a:pt x="1244272" y="642673"/>
                </a:moveTo>
                <a:lnTo>
                  <a:pt x="1244272" y="3213287"/>
                </a:lnTo>
                <a:cubicBezTo>
                  <a:pt x="1244272" y="3568224"/>
                  <a:pt x="1214311" y="3855960"/>
                  <a:pt x="1177352" y="3855960"/>
                </a:cubicBezTo>
                <a:lnTo>
                  <a:pt x="0" y="3855960"/>
                </a:lnTo>
                <a:lnTo>
                  <a:pt x="0" y="3855960"/>
                </a:lnTo>
                <a:lnTo>
                  <a:pt x="0" y="0"/>
                </a:lnTo>
                <a:lnTo>
                  <a:pt x="0" y="0"/>
                </a:lnTo>
                <a:lnTo>
                  <a:pt x="1177352" y="0"/>
                </a:lnTo>
                <a:cubicBezTo>
                  <a:pt x="1214311" y="0"/>
                  <a:pt x="1244272" y="287736"/>
                  <a:pt x="1244272" y="642673"/>
                </a:cubicBezTo>
                <a:close/>
              </a:path>
            </a:pathLst>
          </a:custGeom>
          <a:solidFill>
            <a:srgbClr val="E1F2CE">
              <a:alpha val="89804"/>
            </a:srgbClr>
          </a:solidFill>
          <a:ln>
            <a:solidFill>
              <a:srgbClr val="78A343">
                <a:alpha val="90000"/>
              </a:srgb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84565" rIns="308390" bIns="184565" numCol="1" spcCol="1270" anchor="ctr" anchorCtr="0">
            <a:noAutofit/>
          </a:bodyPr>
          <a:lstStyle/>
          <a:p>
            <a:pPr marL="0" lvl="1" indent="0" algn="just" defTabSz="533400">
              <a:lnSpc>
                <a:spcPct val="90000"/>
              </a:lnSpc>
              <a:spcBef>
                <a:spcPct val="0"/>
              </a:spcBef>
              <a:spcAft>
                <a:spcPct val="15000"/>
              </a:spcAft>
              <a:buChar char="•"/>
            </a:pPr>
            <a:endParaRPr lang="es-PE" sz="1200" kern="1200" dirty="0"/>
          </a:p>
          <a:p>
            <a:pPr marL="114300" lvl="1" indent="0" algn="just" defTabSz="533400">
              <a:lnSpc>
                <a:spcPct val="90000"/>
              </a:lnSpc>
              <a:spcBef>
                <a:spcPct val="0"/>
              </a:spcBef>
              <a:spcAft>
                <a:spcPct val="15000"/>
              </a:spcAft>
              <a:buChar char="•"/>
            </a:pPr>
            <a:endParaRPr lang="es-PE" sz="1200" kern="1200" dirty="0">
              <a:latin typeface="HelveticaNeueLT Pro 47 LtCn" panose="020B0406020202030204" pitchFamily="34" charset="0"/>
            </a:endParaRPr>
          </a:p>
        </p:txBody>
      </p:sp>
      <p:sp>
        <p:nvSpPr>
          <p:cNvPr id="2" name="Título 1">
            <a:extLst>
              <a:ext uri="{FF2B5EF4-FFF2-40B4-BE49-F238E27FC236}">
                <a16:creationId xmlns:a16="http://schemas.microsoft.com/office/drawing/2014/main" id="{3D139337-60B0-4DF8-9F0E-EF7466D1D4CC}"/>
              </a:ext>
            </a:extLst>
          </p:cNvPr>
          <p:cNvSpPr>
            <a:spLocks noGrp="1"/>
          </p:cNvSpPr>
          <p:nvPr>
            <p:ph type="ctrTitle"/>
          </p:nvPr>
        </p:nvSpPr>
        <p:spPr>
          <a:xfrm>
            <a:off x="132175" y="1491040"/>
            <a:ext cx="2834309" cy="901286"/>
          </a:xfrm>
        </p:spPr>
        <p:txBody>
          <a:bodyPr/>
          <a:lstStyle/>
          <a:p>
            <a:r>
              <a:rPr lang="es-PE" sz="2200" b="1" dirty="0">
                <a:latin typeface="+mn-lt"/>
              </a:rPr>
              <a:t>1.4 Abastecimiento de Combustible </a:t>
            </a:r>
          </a:p>
        </p:txBody>
      </p:sp>
      <p:pic>
        <p:nvPicPr>
          <p:cNvPr id="8" name="Imagen 7">
            <a:extLst>
              <a:ext uri="{FF2B5EF4-FFF2-40B4-BE49-F238E27FC236}">
                <a16:creationId xmlns:a16="http://schemas.microsoft.com/office/drawing/2014/main" id="{9B6C219D-42BB-4E56-BB0C-71050CF2D6F6}"/>
              </a:ext>
            </a:extLst>
          </p:cNvPr>
          <p:cNvPicPr>
            <a:picLocks noChangeAspect="1"/>
          </p:cNvPicPr>
          <p:nvPr/>
        </p:nvPicPr>
        <p:blipFill>
          <a:blip r:embed="rId2"/>
          <a:stretch>
            <a:fillRect/>
          </a:stretch>
        </p:blipFill>
        <p:spPr>
          <a:xfrm>
            <a:off x="403914" y="286008"/>
            <a:ext cx="431292" cy="252984"/>
          </a:xfrm>
          <a:prstGeom prst="rect">
            <a:avLst/>
          </a:prstGeom>
        </p:spPr>
      </p:pic>
      <p:pic>
        <p:nvPicPr>
          <p:cNvPr id="9" name="Imagen 8">
            <a:extLst>
              <a:ext uri="{FF2B5EF4-FFF2-40B4-BE49-F238E27FC236}">
                <a16:creationId xmlns:a16="http://schemas.microsoft.com/office/drawing/2014/main" id="{CD02F97D-F7A5-4BD1-9590-D9C11A8FC2A5}"/>
              </a:ext>
            </a:extLst>
          </p:cNvPr>
          <p:cNvPicPr>
            <a:picLocks noChangeAspect="1"/>
          </p:cNvPicPr>
          <p:nvPr/>
        </p:nvPicPr>
        <p:blipFill>
          <a:blip r:embed="rId3"/>
          <a:stretch>
            <a:fillRect/>
          </a:stretch>
        </p:blipFill>
        <p:spPr>
          <a:xfrm>
            <a:off x="403914" y="4750133"/>
            <a:ext cx="526492" cy="107998"/>
          </a:xfrm>
          <a:prstGeom prst="rect">
            <a:avLst/>
          </a:prstGeom>
        </p:spPr>
      </p:pic>
      <p:sp>
        <p:nvSpPr>
          <p:cNvPr id="18" name="Forma libre: forma 17">
            <a:extLst>
              <a:ext uri="{FF2B5EF4-FFF2-40B4-BE49-F238E27FC236}">
                <a16:creationId xmlns:a16="http://schemas.microsoft.com/office/drawing/2014/main" id="{807A51C7-A788-4F1E-A404-B0DD77278F7F}"/>
              </a:ext>
            </a:extLst>
          </p:cNvPr>
          <p:cNvSpPr/>
          <p:nvPr/>
        </p:nvSpPr>
        <p:spPr>
          <a:xfrm>
            <a:off x="3757044" y="1515399"/>
            <a:ext cx="913474" cy="1037115"/>
          </a:xfrm>
          <a:custGeom>
            <a:avLst/>
            <a:gdLst>
              <a:gd name="connsiteX0" fmla="*/ 0 w 913474"/>
              <a:gd name="connsiteY0" fmla="*/ 152249 h 1101727"/>
              <a:gd name="connsiteX1" fmla="*/ 152249 w 913474"/>
              <a:gd name="connsiteY1" fmla="*/ 0 h 1101727"/>
              <a:gd name="connsiteX2" fmla="*/ 761225 w 913474"/>
              <a:gd name="connsiteY2" fmla="*/ 0 h 1101727"/>
              <a:gd name="connsiteX3" fmla="*/ 913474 w 913474"/>
              <a:gd name="connsiteY3" fmla="*/ 152249 h 1101727"/>
              <a:gd name="connsiteX4" fmla="*/ 913474 w 913474"/>
              <a:gd name="connsiteY4" fmla="*/ 949478 h 1101727"/>
              <a:gd name="connsiteX5" fmla="*/ 761225 w 913474"/>
              <a:gd name="connsiteY5" fmla="*/ 1101727 h 1101727"/>
              <a:gd name="connsiteX6" fmla="*/ 152249 w 913474"/>
              <a:gd name="connsiteY6" fmla="*/ 1101727 h 1101727"/>
              <a:gd name="connsiteX7" fmla="*/ 0 w 913474"/>
              <a:gd name="connsiteY7" fmla="*/ 949478 h 1101727"/>
              <a:gd name="connsiteX8" fmla="*/ 0 w 913474"/>
              <a:gd name="connsiteY8" fmla="*/ 152249 h 110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3474" h="1101727">
                <a:moveTo>
                  <a:pt x="0" y="152249"/>
                </a:moveTo>
                <a:cubicBezTo>
                  <a:pt x="0" y="68164"/>
                  <a:pt x="68164" y="0"/>
                  <a:pt x="152249" y="0"/>
                </a:cubicBezTo>
                <a:lnTo>
                  <a:pt x="761225" y="0"/>
                </a:lnTo>
                <a:cubicBezTo>
                  <a:pt x="845310" y="0"/>
                  <a:pt x="913474" y="68164"/>
                  <a:pt x="913474" y="152249"/>
                </a:cubicBezTo>
                <a:lnTo>
                  <a:pt x="913474" y="949478"/>
                </a:lnTo>
                <a:cubicBezTo>
                  <a:pt x="913474" y="1033563"/>
                  <a:pt x="845310" y="1101727"/>
                  <a:pt x="761225" y="1101727"/>
                </a:cubicBezTo>
                <a:lnTo>
                  <a:pt x="152249" y="1101727"/>
                </a:lnTo>
                <a:cubicBezTo>
                  <a:pt x="68164" y="1101727"/>
                  <a:pt x="0" y="1033563"/>
                  <a:pt x="0" y="949478"/>
                </a:cubicBezTo>
                <a:lnTo>
                  <a:pt x="0" y="152249"/>
                </a:lnTo>
                <a:close/>
              </a:path>
            </a:pathLst>
          </a:custGeom>
          <a:solidFill>
            <a:srgbClr val="78A34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6502" tIns="65547" rIns="86502" bIns="65547" numCol="1" spcCol="1270" anchor="ctr" anchorCtr="0">
            <a:noAutofit/>
          </a:bodyPr>
          <a:lstStyle/>
          <a:p>
            <a:pPr marL="0" lvl="0" indent="0" algn="ctr" defTabSz="488950">
              <a:lnSpc>
                <a:spcPct val="90000"/>
              </a:lnSpc>
              <a:spcBef>
                <a:spcPct val="0"/>
              </a:spcBef>
              <a:spcAft>
                <a:spcPct val="35000"/>
              </a:spcAft>
              <a:buNone/>
            </a:pPr>
            <a:r>
              <a:rPr lang="es-PE" sz="1100" b="1" kern="1200" dirty="0">
                <a:latin typeface="HelveticaNeueLT Pro 47 LtCn" panose="020B0406020202030204" pitchFamily="34" charset="0"/>
              </a:rPr>
              <a:t>GRUPO 1*</a:t>
            </a:r>
          </a:p>
          <a:p>
            <a:pPr marL="0" lvl="0" indent="0" algn="ctr" defTabSz="488950">
              <a:lnSpc>
                <a:spcPct val="90000"/>
              </a:lnSpc>
              <a:spcBef>
                <a:spcPct val="0"/>
              </a:spcBef>
              <a:spcAft>
                <a:spcPct val="35000"/>
              </a:spcAft>
              <a:buNone/>
            </a:pPr>
            <a:r>
              <a:rPr lang="es-PE" sz="1100" kern="1200" dirty="0">
                <a:solidFill>
                  <a:prstClr val="black">
                    <a:hueOff val="0"/>
                    <a:satOff val="0"/>
                    <a:lumOff val="0"/>
                    <a:alphaOff val="0"/>
                  </a:prstClr>
                </a:solidFill>
                <a:latin typeface="HelveticaNeueLT Pro 47 LtCn" panose="020B0406020202030204" pitchFamily="34" charset="0"/>
              </a:rPr>
              <a:t>Iquitos</a:t>
            </a:r>
          </a:p>
          <a:p>
            <a:pPr marL="0" lvl="0" indent="0" algn="ctr" defTabSz="488950">
              <a:lnSpc>
                <a:spcPct val="90000"/>
              </a:lnSpc>
              <a:spcBef>
                <a:spcPct val="0"/>
              </a:spcBef>
              <a:spcAft>
                <a:spcPct val="35000"/>
              </a:spcAft>
              <a:buNone/>
            </a:pPr>
            <a:r>
              <a:rPr lang="es-PE" sz="1100" kern="1200" dirty="0">
                <a:solidFill>
                  <a:prstClr val="black">
                    <a:hueOff val="0"/>
                    <a:satOff val="0"/>
                    <a:lumOff val="0"/>
                    <a:alphaOff val="0"/>
                  </a:prstClr>
                </a:solidFill>
                <a:latin typeface="HelveticaNeueLT Pro 47 LtCn" panose="020B0406020202030204" pitchFamily="34" charset="0"/>
              </a:rPr>
              <a:t>Pisco</a:t>
            </a:r>
          </a:p>
          <a:p>
            <a:pPr marL="0" lvl="0" indent="0" algn="ctr" defTabSz="488950">
              <a:lnSpc>
                <a:spcPct val="90000"/>
              </a:lnSpc>
              <a:spcBef>
                <a:spcPct val="0"/>
              </a:spcBef>
              <a:spcAft>
                <a:spcPct val="35000"/>
              </a:spcAft>
              <a:buNone/>
            </a:pPr>
            <a:r>
              <a:rPr lang="es-PE" sz="1100" kern="1200" dirty="0">
                <a:solidFill>
                  <a:prstClr val="black">
                    <a:hueOff val="0"/>
                    <a:satOff val="0"/>
                    <a:lumOff val="0"/>
                    <a:alphaOff val="0"/>
                  </a:prstClr>
                </a:solidFill>
                <a:latin typeface="HelveticaNeueLT Pro 47 LtCn" panose="020B0406020202030204" pitchFamily="34" charset="0"/>
              </a:rPr>
              <a:t>Pucallpa</a:t>
            </a:r>
          </a:p>
          <a:p>
            <a:pPr marL="0" lvl="0" indent="0" algn="ctr" defTabSz="488950">
              <a:lnSpc>
                <a:spcPct val="90000"/>
              </a:lnSpc>
              <a:spcBef>
                <a:spcPct val="0"/>
              </a:spcBef>
              <a:spcAft>
                <a:spcPct val="35000"/>
              </a:spcAft>
              <a:buNone/>
            </a:pPr>
            <a:r>
              <a:rPr lang="es-PE" sz="1100" kern="1200" dirty="0">
                <a:solidFill>
                  <a:prstClr val="black">
                    <a:hueOff val="0"/>
                    <a:satOff val="0"/>
                    <a:lumOff val="0"/>
                    <a:alphaOff val="0"/>
                  </a:prstClr>
                </a:solidFill>
                <a:latin typeface="HelveticaNeueLT Pro 47 LtCn" panose="020B0406020202030204" pitchFamily="34" charset="0"/>
              </a:rPr>
              <a:t>Piura**</a:t>
            </a:r>
            <a:endParaRPr lang="es-PE" sz="1100" kern="1200" dirty="0">
              <a:latin typeface="HelveticaNeueLT Pro 47 LtCn" panose="020B0406020202030204" pitchFamily="34" charset="0"/>
            </a:endParaRPr>
          </a:p>
        </p:txBody>
      </p:sp>
      <p:sp>
        <p:nvSpPr>
          <p:cNvPr id="4" name="Forma libre: forma 3">
            <a:extLst>
              <a:ext uri="{FF2B5EF4-FFF2-40B4-BE49-F238E27FC236}">
                <a16:creationId xmlns:a16="http://schemas.microsoft.com/office/drawing/2014/main" id="{45D554BD-AC8E-4F41-AC3E-6A925A2D4279}"/>
              </a:ext>
            </a:extLst>
          </p:cNvPr>
          <p:cNvSpPr/>
          <p:nvPr/>
        </p:nvSpPr>
        <p:spPr>
          <a:xfrm>
            <a:off x="4958512" y="3527362"/>
            <a:ext cx="3956323" cy="999985"/>
          </a:xfrm>
          <a:custGeom>
            <a:avLst/>
            <a:gdLst>
              <a:gd name="connsiteX0" fmla="*/ 207383 w 1244272"/>
              <a:gd name="connsiteY0" fmla="*/ 0 h 3855960"/>
              <a:gd name="connsiteX1" fmla="*/ 1036889 w 1244272"/>
              <a:gd name="connsiteY1" fmla="*/ 0 h 3855960"/>
              <a:gd name="connsiteX2" fmla="*/ 1244272 w 1244272"/>
              <a:gd name="connsiteY2" fmla="*/ 207383 h 3855960"/>
              <a:gd name="connsiteX3" fmla="*/ 1244272 w 1244272"/>
              <a:gd name="connsiteY3" fmla="*/ 3855960 h 3855960"/>
              <a:gd name="connsiteX4" fmla="*/ 1244272 w 1244272"/>
              <a:gd name="connsiteY4" fmla="*/ 3855960 h 3855960"/>
              <a:gd name="connsiteX5" fmla="*/ 0 w 1244272"/>
              <a:gd name="connsiteY5" fmla="*/ 3855960 h 3855960"/>
              <a:gd name="connsiteX6" fmla="*/ 0 w 1244272"/>
              <a:gd name="connsiteY6" fmla="*/ 3855960 h 3855960"/>
              <a:gd name="connsiteX7" fmla="*/ 0 w 1244272"/>
              <a:gd name="connsiteY7" fmla="*/ 207383 h 3855960"/>
              <a:gd name="connsiteX8" fmla="*/ 207383 w 1244272"/>
              <a:gd name="connsiteY8" fmla="*/ 0 h 385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272" h="3855960">
                <a:moveTo>
                  <a:pt x="1244272" y="642673"/>
                </a:moveTo>
                <a:lnTo>
                  <a:pt x="1244272" y="3213287"/>
                </a:lnTo>
                <a:cubicBezTo>
                  <a:pt x="1244272" y="3568224"/>
                  <a:pt x="1214311" y="3855960"/>
                  <a:pt x="1177352" y="3855960"/>
                </a:cubicBezTo>
                <a:lnTo>
                  <a:pt x="0" y="3855960"/>
                </a:lnTo>
                <a:lnTo>
                  <a:pt x="0" y="3855960"/>
                </a:lnTo>
                <a:lnTo>
                  <a:pt x="0" y="0"/>
                </a:lnTo>
                <a:lnTo>
                  <a:pt x="0" y="0"/>
                </a:lnTo>
                <a:lnTo>
                  <a:pt x="1177352" y="0"/>
                </a:lnTo>
                <a:cubicBezTo>
                  <a:pt x="1214311" y="0"/>
                  <a:pt x="1244272" y="287736"/>
                  <a:pt x="1244272" y="642673"/>
                </a:cubicBezTo>
                <a:close/>
              </a:path>
            </a:pathLst>
          </a:custGeom>
          <a:solidFill>
            <a:srgbClr val="E1F2CE">
              <a:alpha val="89804"/>
            </a:srgbClr>
          </a:solidFill>
          <a:ln>
            <a:solidFill>
              <a:srgbClr val="78A343">
                <a:alpha val="90000"/>
              </a:srgb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84565" rIns="308390" bIns="184565" numCol="1" spcCol="1270" anchor="ctr" anchorCtr="0">
            <a:noAutofit/>
          </a:bodyPr>
          <a:lstStyle/>
          <a:p>
            <a:pPr marL="0" lvl="1" indent="0" algn="just" defTabSz="533400">
              <a:lnSpc>
                <a:spcPct val="90000"/>
              </a:lnSpc>
              <a:spcBef>
                <a:spcPct val="0"/>
              </a:spcBef>
              <a:spcAft>
                <a:spcPct val="15000"/>
              </a:spcAft>
              <a:buChar char="•"/>
            </a:pPr>
            <a:endParaRPr lang="es-PE" sz="1200" kern="1200" dirty="0"/>
          </a:p>
          <a:p>
            <a:pPr marL="114300" lvl="1" indent="0" algn="just" defTabSz="533400">
              <a:lnSpc>
                <a:spcPct val="90000"/>
              </a:lnSpc>
              <a:spcBef>
                <a:spcPct val="0"/>
              </a:spcBef>
              <a:spcAft>
                <a:spcPct val="15000"/>
              </a:spcAft>
              <a:buChar char="•"/>
            </a:pPr>
            <a:endParaRPr lang="es-PE" sz="1200" kern="1200" dirty="0">
              <a:latin typeface="HelveticaNeueLT Pro 47 LtCn" panose="020B0406020202030204" pitchFamily="34" charset="0"/>
            </a:endParaRPr>
          </a:p>
        </p:txBody>
      </p:sp>
      <p:sp>
        <p:nvSpPr>
          <p:cNvPr id="14" name="CuadroTexto 13">
            <a:extLst>
              <a:ext uri="{FF2B5EF4-FFF2-40B4-BE49-F238E27FC236}">
                <a16:creationId xmlns:a16="http://schemas.microsoft.com/office/drawing/2014/main" id="{1CCE90AA-51C3-4F79-91B0-48A6F511E7CD}"/>
              </a:ext>
            </a:extLst>
          </p:cNvPr>
          <p:cNvSpPr txBox="1"/>
          <p:nvPr/>
        </p:nvSpPr>
        <p:spPr>
          <a:xfrm>
            <a:off x="3752314" y="2525490"/>
            <a:ext cx="1092599" cy="674031"/>
          </a:xfrm>
          <a:prstGeom prst="rect">
            <a:avLst/>
          </a:prstGeom>
          <a:noFill/>
        </p:spPr>
        <p:txBody>
          <a:bodyPr wrap="square" rtlCol="0">
            <a:spAutoFit/>
          </a:bodyPr>
          <a:lstStyle/>
          <a:p>
            <a:pPr lvl="0" algn="just">
              <a:spcBef>
                <a:spcPct val="20000"/>
              </a:spcBef>
              <a:defRPr/>
            </a:pPr>
            <a:r>
              <a:rPr lang="es-PE" sz="900" dirty="0">
                <a:solidFill>
                  <a:srgbClr val="537A36"/>
                </a:solidFill>
                <a:latin typeface="HelveticaNeueLT Pro 47 LtCn" pitchFamily="34" charset="0"/>
                <a:cs typeface="HelveticaNeueLT Std Lt Cn"/>
              </a:rPr>
              <a:t>*Operación Semestre 2020-2</a:t>
            </a:r>
          </a:p>
          <a:p>
            <a:pPr lvl="0" algn="just">
              <a:spcBef>
                <a:spcPct val="20000"/>
              </a:spcBef>
              <a:defRPr/>
            </a:pPr>
            <a:r>
              <a:rPr lang="es-PE" sz="900" dirty="0">
                <a:solidFill>
                  <a:srgbClr val="537A36"/>
                </a:solidFill>
                <a:latin typeface="HelveticaNeueLT Pro 47 LtCn" pitchFamily="34" charset="0"/>
                <a:cs typeface="HelveticaNeueLT Std Lt Cn"/>
              </a:rPr>
              <a:t>**Solución temporal.</a:t>
            </a:r>
          </a:p>
        </p:txBody>
      </p:sp>
      <p:sp>
        <p:nvSpPr>
          <p:cNvPr id="15" name="CuadroTexto 14">
            <a:extLst>
              <a:ext uri="{FF2B5EF4-FFF2-40B4-BE49-F238E27FC236}">
                <a16:creationId xmlns:a16="http://schemas.microsoft.com/office/drawing/2014/main" id="{FB0DCFC9-D525-4213-ABFF-B4F2F3A7EC68}"/>
              </a:ext>
            </a:extLst>
          </p:cNvPr>
          <p:cNvSpPr txBox="1"/>
          <p:nvPr/>
        </p:nvSpPr>
        <p:spPr>
          <a:xfrm>
            <a:off x="3757045" y="4542640"/>
            <a:ext cx="1201468" cy="535531"/>
          </a:xfrm>
          <a:prstGeom prst="rect">
            <a:avLst/>
          </a:prstGeom>
          <a:noFill/>
        </p:spPr>
        <p:txBody>
          <a:bodyPr wrap="square" rtlCol="0">
            <a:spAutoFit/>
          </a:bodyPr>
          <a:lstStyle/>
          <a:p>
            <a:pPr algn="just">
              <a:spcBef>
                <a:spcPct val="20000"/>
              </a:spcBef>
              <a:defRPr/>
            </a:pPr>
            <a:r>
              <a:rPr lang="es-PE" sz="900" dirty="0">
                <a:solidFill>
                  <a:srgbClr val="537A36"/>
                </a:solidFill>
                <a:latin typeface="HelveticaNeueLT Pro 47 LtCn" pitchFamily="34" charset="0"/>
                <a:cs typeface="HelveticaNeueLT Std Lt Cn"/>
              </a:rPr>
              <a:t>*Operación mediados 2021</a:t>
            </a:r>
          </a:p>
          <a:p>
            <a:pPr lvl="0" algn="just">
              <a:spcBef>
                <a:spcPct val="20000"/>
              </a:spcBef>
              <a:defRPr/>
            </a:pPr>
            <a:r>
              <a:rPr lang="es-PE" sz="900" dirty="0">
                <a:solidFill>
                  <a:srgbClr val="537A36"/>
                </a:solidFill>
                <a:latin typeface="HelveticaNeueLT Pro 47 LtCn" pitchFamily="34" charset="0"/>
                <a:cs typeface="HelveticaNeueLT Std Lt Cn"/>
              </a:rPr>
              <a:t>**Solución definitiva</a:t>
            </a:r>
          </a:p>
        </p:txBody>
      </p:sp>
      <p:sp>
        <p:nvSpPr>
          <p:cNvPr id="16" name="Flecha: a la derecha 15">
            <a:extLst>
              <a:ext uri="{FF2B5EF4-FFF2-40B4-BE49-F238E27FC236}">
                <a16:creationId xmlns:a16="http://schemas.microsoft.com/office/drawing/2014/main" id="{9C4FEC29-E73D-4989-AD00-7BD6809206FF}"/>
              </a:ext>
            </a:extLst>
          </p:cNvPr>
          <p:cNvSpPr/>
          <p:nvPr/>
        </p:nvSpPr>
        <p:spPr>
          <a:xfrm>
            <a:off x="3637642" y="628209"/>
            <a:ext cx="4666869" cy="617188"/>
          </a:xfrm>
          <a:prstGeom prst="rightArrow">
            <a:avLst/>
          </a:prstGeom>
          <a:solidFill>
            <a:srgbClr val="679643"/>
          </a:solidFill>
          <a:ln cmpd="sng">
            <a:solidFill>
              <a:srgbClr val="679643"/>
            </a:solidFill>
          </a:ln>
        </p:spPr>
        <p:style>
          <a:lnRef idx="1">
            <a:schemeClr val="accent1"/>
          </a:lnRef>
          <a:fillRef idx="3">
            <a:schemeClr val="accent1"/>
          </a:fillRef>
          <a:effectRef idx="2">
            <a:schemeClr val="accent1"/>
          </a:effectRef>
          <a:fontRef idx="minor">
            <a:schemeClr val="lt1"/>
          </a:fontRef>
        </p:style>
        <p:txBody>
          <a:bodyPr rtlCol="0" anchor="ctr"/>
          <a:lstStyle/>
          <a:p>
            <a:pPr lvl="0" algn="just">
              <a:spcBef>
                <a:spcPct val="20000"/>
              </a:spcBef>
              <a:defRPr/>
            </a:pPr>
            <a:r>
              <a:rPr lang="es-PE" sz="1200" b="1" dirty="0">
                <a:solidFill>
                  <a:schemeClr val="bg1"/>
                </a:solidFill>
                <a:latin typeface="HelveticaNeueLT Pro 47 LtCn" pitchFamily="34" charset="0"/>
                <a:cs typeface="HelveticaNeueLT Std Lt Cn"/>
              </a:rPr>
              <a:t>Inicio del Servicio de Abastecimiento para Combustibles de Aeronaves</a:t>
            </a:r>
          </a:p>
        </p:txBody>
      </p:sp>
      <p:sp>
        <p:nvSpPr>
          <p:cNvPr id="21" name="Forma libre: forma 20">
            <a:extLst>
              <a:ext uri="{FF2B5EF4-FFF2-40B4-BE49-F238E27FC236}">
                <a16:creationId xmlns:a16="http://schemas.microsoft.com/office/drawing/2014/main" id="{3C7C4BDA-F8C7-466B-9134-2D294E1C67C5}"/>
              </a:ext>
            </a:extLst>
          </p:cNvPr>
          <p:cNvSpPr/>
          <p:nvPr/>
        </p:nvSpPr>
        <p:spPr>
          <a:xfrm>
            <a:off x="3757045" y="3377237"/>
            <a:ext cx="913474" cy="1180419"/>
          </a:xfrm>
          <a:custGeom>
            <a:avLst/>
            <a:gdLst>
              <a:gd name="connsiteX0" fmla="*/ 0 w 913474"/>
              <a:gd name="connsiteY0" fmla="*/ 152249 h 1101727"/>
              <a:gd name="connsiteX1" fmla="*/ 152249 w 913474"/>
              <a:gd name="connsiteY1" fmla="*/ 0 h 1101727"/>
              <a:gd name="connsiteX2" fmla="*/ 761225 w 913474"/>
              <a:gd name="connsiteY2" fmla="*/ 0 h 1101727"/>
              <a:gd name="connsiteX3" fmla="*/ 913474 w 913474"/>
              <a:gd name="connsiteY3" fmla="*/ 152249 h 1101727"/>
              <a:gd name="connsiteX4" fmla="*/ 913474 w 913474"/>
              <a:gd name="connsiteY4" fmla="*/ 949478 h 1101727"/>
              <a:gd name="connsiteX5" fmla="*/ 761225 w 913474"/>
              <a:gd name="connsiteY5" fmla="*/ 1101727 h 1101727"/>
              <a:gd name="connsiteX6" fmla="*/ 152249 w 913474"/>
              <a:gd name="connsiteY6" fmla="*/ 1101727 h 1101727"/>
              <a:gd name="connsiteX7" fmla="*/ 0 w 913474"/>
              <a:gd name="connsiteY7" fmla="*/ 949478 h 1101727"/>
              <a:gd name="connsiteX8" fmla="*/ 0 w 913474"/>
              <a:gd name="connsiteY8" fmla="*/ 152249 h 110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3474" h="1101727">
                <a:moveTo>
                  <a:pt x="0" y="152249"/>
                </a:moveTo>
                <a:cubicBezTo>
                  <a:pt x="0" y="68164"/>
                  <a:pt x="68164" y="0"/>
                  <a:pt x="152249" y="0"/>
                </a:cubicBezTo>
                <a:lnTo>
                  <a:pt x="761225" y="0"/>
                </a:lnTo>
                <a:cubicBezTo>
                  <a:pt x="845310" y="0"/>
                  <a:pt x="913474" y="68164"/>
                  <a:pt x="913474" y="152249"/>
                </a:cubicBezTo>
                <a:lnTo>
                  <a:pt x="913474" y="949478"/>
                </a:lnTo>
                <a:cubicBezTo>
                  <a:pt x="913474" y="1033563"/>
                  <a:pt x="845310" y="1101727"/>
                  <a:pt x="761225" y="1101727"/>
                </a:cubicBezTo>
                <a:lnTo>
                  <a:pt x="152249" y="1101727"/>
                </a:lnTo>
                <a:cubicBezTo>
                  <a:pt x="68164" y="1101727"/>
                  <a:pt x="0" y="1033563"/>
                  <a:pt x="0" y="949478"/>
                </a:cubicBezTo>
                <a:lnTo>
                  <a:pt x="0" y="152249"/>
                </a:lnTo>
                <a:close/>
              </a:path>
            </a:pathLst>
          </a:custGeom>
          <a:solidFill>
            <a:srgbClr val="78A34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6502" tIns="65547" rIns="86502" bIns="65547" numCol="1" spcCol="1270" anchor="ctr" anchorCtr="0">
            <a:noAutofit/>
          </a:bodyPr>
          <a:lstStyle/>
          <a:p>
            <a:pPr marL="0" lvl="0" indent="0" algn="ctr" defTabSz="488950">
              <a:lnSpc>
                <a:spcPct val="90000"/>
              </a:lnSpc>
              <a:spcBef>
                <a:spcPct val="0"/>
              </a:spcBef>
              <a:spcAft>
                <a:spcPct val="35000"/>
              </a:spcAft>
              <a:buNone/>
            </a:pPr>
            <a:r>
              <a:rPr lang="es-PE" sz="1100" b="1" kern="1200" dirty="0">
                <a:latin typeface="HelveticaNeueLT Pro 47 LtCn" panose="020B0406020202030204" pitchFamily="34" charset="0"/>
              </a:rPr>
              <a:t>GRUPO 2*</a:t>
            </a:r>
          </a:p>
          <a:p>
            <a:pPr marL="0" lvl="0" indent="0" algn="ctr" defTabSz="488950">
              <a:lnSpc>
                <a:spcPct val="90000"/>
              </a:lnSpc>
              <a:spcBef>
                <a:spcPct val="0"/>
              </a:spcBef>
              <a:spcAft>
                <a:spcPct val="35000"/>
              </a:spcAft>
              <a:buNone/>
            </a:pPr>
            <a:r>
              <a:rPr lang="es-PE" sz="1100" kern="1200" dirty="0">
                <a:solidFill>
                  <a:prstClr val="black">
                    <a:hueOff val="0"/>
                    <a:satOff val="0"/>
                    <a:lumOff val="0"/>
                    <a:alphaOff val="0"/>
                  </a:prstClr>
                </a:solidFill>
                <a:latin typeface="HelveticaNeueLT Pro 47 LtCn" panose="020B0406020202030204" pitchFamily="34" charset="0"/>
              </a:rPr>
              <a:t>Tarapoto</a:t>
            </a:r>
          </a:p>
          <a:p>
            <a:pPr marL="0" lvl="0" indent="0" algn="ctr" defTabSz="488950">
              <a:lnSpc>
                <a:spcPct val="90000"/>
              </a:lnSpc>
              <a:spcBef>
                <a:spcPct val="0"/>
              </a:spcBef>
              <a:spcAft>
                <a:spcPct val="35000"/>
              </a:spcAft>
              <a:buNone/>
            </a:pPr>
            <a:r>
              <a:rPr lang="es-PE" sz="1100" kern="1200" dirty="0">
                <a:solidFill>
                  <a:prstClr val="black">
                    <a:hueOff val="0"/>
                    <a:satOff val="0"/>
                    <a:lumOff val="0"/>
                    <a:alphaOff val="0"/>
                  </a:prstClr>
                </a:solidFill>
                <a:latin typeface="HelveticaNeueLT Pro 47 LtCn" panose="020B0406020202030204" pitchFamily="34" charset="0"/>
              </a:rPr>
              <a:t>Trujillo</a:t>
            </a:r>
          </a:p>
          <a:p>
            <a:pPr marL="0" lvl="0" indent="0" algn="ctr" defTabSz="488950">
              <a:lnSpc>
                <a:spcPct val="90000"/>
              </a:lnSpc>
              <a:spcBef>
                <a:spcPct val="0"/>
              </a:spcBef>
              <a:spcAft>
                <a:spcPct val="35000"/>
              </a:spcAft>
              <a:buNone/>
            </a:pPr>
            <a:r>
              <a:rPr lang="es-PE" sz="1100" kern="1200" dirty="0">
                <a:solidFill>
                  <a:prstClr val="black">
                    <a:hueOff val="0"/>
                    <a:satOff val="0"/>
                    <a:lumOff val="0"/>
                    <a:alphaOff val="0"/>
                  </a:prstClr>
                </a:solidFill>
                <a:latin typeface="HelveticaNeueLT Pro 47 LtCn" panose="020B0406020202030204" pitchFamily="34" charset="0"/>
              </a:rPr>
              <a:t>Chiclayo</a:t>
            </a:r>
          </a:p>
          <a:p>
            <a:pPr marL="0" lvl="0" indent="0" algn="ctr" defTabSz="488950">
              <a:lnSpc>
                <a:spcPct val="90000"/>
              </a:lnSpc>
              <a:spcBef>
                <a:spcPct val="0"/>
              </a:spcBef>
              <a:spcAft>
                <a:spcPct val="35000"/>
              </a:spcAft>
              <a:buNone/>
            </a:pPr>
            <a:r>
              <a:rPr lang="es-PE" sz="1100" kern="1200" dirty="0">
                <a:solidFill>
                  <a:prstClr val="black">
                    <a:hueOff val="0"/>
                    <a:satOff val="0"/>
                    <a:lumOff val="0"/>
                    <a:alphaOff val="0"/>
                  </a:prstClr>
                </a:solidFill>
                <a:latin typeface="HelveticaNeueLT Pro 47 LtCn" panose="020B0406020202030204" pitchFamily="34" charset="0"/>
              </a:rPr>
              <a:t>Piura**</a:t>
            </a:r>
            <a:endParaRPr lang="es-PE" sz="1100" kern="1200" dirty="0">
              <a:latin typeface="HelveticaNeueLT Pro 47 LtCn" panose="020B0406020202030204" pitchFamily="34" charset="0"/>
            </a:endParaRPr>
          </a:p>
        </p:txBody>
      </p:sp>
      <p:sp>
        <p:nvSpPr>
          <p:cNvPr id="22" name="Rectángulo 21">
            <a:extLst>
              <a:ext uri="{FF2B5EF4-FFF2-40B4-BE49-F238E27FC236}">
                <a16:creationId xmlns:a16="http://schemas.microsoft.com/office/drawing/2014/main" id="{0986AA96-ADAA-4928-9FF3-D073D9AE3343}"/>
              </a:ext>
            </a:extLst>
          </p:cNvPr>
          <p:cNvSpPr/>
          <p:nvPr/>
        </p:nvSpPr>
        <p:spPr>
          <a:xfrm>
            <a:off x="4825945" y="1543805"/>
            <a:ext cx="3963256" cy="1013354"/>
          </a:xfrm>
          <a:prstGeom prst="rect">
            <a:avLst/>
          </a:prstGeom>
        </p:spPr>
        <p:txBody>
          <a:bodyPr wrap="square">
            <a:spAutoFit/>
          </a:bodyPr>
          <a:lstStyle/>
          <a:p>
            <a:pPr marL="90488" lvl="1" indent="-90488" algn="just" defTabSz="533400">
              <a:lnSpc>
                <a:spcPct val="90000"/>
              </a:lnSpc>
              <a:spcBef>
                <a:spcPct val="0"/>
              </a:spcBef>
              <a:spcAft>
                <a:spcPct val="15000"/>
              </a:spcAft>
              <a:buChar char="•"/>
            </a:pPr>
            <a:r>
              <a:rPr lang="es-MX" sz="1050" dirty="0">
                <a:solidFill>
                  <a:prstClr val="black">
                    <a:hueOff val="0"/>
                    <a:satOff val="0"/>
                    <a:lumOff val="0"/>
                    <a:alphaOff val="0"/>
                  </a:prstClr>
                </a:solidFill>
                <a:latin typeface="HelveticaNeueLT Pro 47 LtCn" panose="020B0406020202030204" pitchFamily="34" charset="0"/>
              </a:rPr>
              <a:t>Estudio de Suelos, Estudio Topográfico, Estudio de Riesgos y Contingencia y Estudios Ambientales culminados.</a:t>
            </a:r>
            <a:endParaRPr lang="es-PE" sz="1050" dirty="0">
              <a:solidFill>
                <a:prstClr val="black">
                  <a:hueOff val="0"/>
                  <a:satOff val="0"/>
                  <a:lumOff val="0"/>
                  <a:alphaOff val="0"/>
                </a:prstClr>
              </a:solidFill>
              <a:latin typeface="HelveticaNeueLT Pro 47 LtCn" panose="020B0406020202030204" pitchFamily="34" charset="0"/>
            </a:endParaRPr>
          </a:p>
          <a:p>
            <a:pPr marL="90488" lvl="1" indent="-90488" algn="just" defTabSz="533400">
              <a:lnSpc>
                <a:spcPct val="90000"/>
              </a:lnSpc>
              <a:spcBef>
                <a:spcPct val="0"/>
              </a:spcBef>
              <a:spcAft>
                <a:spcPct val="15000"/>
              </a:spcAft>
              <a:buChar char="•"/>
            </a:pPr>
            <a:r>
              <a:rPr lang="es-PE" sz="1050" dirty="0">
                <a:latin typeface="HelveticaNeueLT Pro 47 LtCn" panose="020B0406020202030204" pitchFamily="34" charset="0"/>
              </a:rPr>
              <a:t>Propuesta ubicación Sistemas de Abastecimiento de Combustible ratificadas.</a:t>
            </a:r>
          </a:p>
          <a:p>
            <a:pPr marL="90488" lvl="1" indent="-90488" algn="just" defTabSz="533400">
              <a:lnSpc>
                <a:spcPct val="90000"/>
              </a:lnSpc>
              <a:spcBef>
                <a:spcPct val="0"/>
              </a:spcBef>
              <a:spcAft>
                <a:spcPct val="15000"/>
              </a:spcAft>
              <a:buChar char="•"/>
            </a:pPr>
            <a:r>
              <a:rPr lang="es-MX" sz="1050" dirty="0">
                <a:solidFill>
                  <a:prstClr val="black">
                    <a:hueOff val="0"/>
                    <a:satOff val="0"/>
                    <a:lumOff val="0"/>
                    <a:alphaOff val="0"/>
                  </a:prstClr>
                </a:solidFill>
                <a:latin typeface="HelveticaNeueLT Pro 47 LtCn" panose="020B0406020202030204" pitchFamily="34" charset="0"/>
              </a:rPr>
              <a:t>Propuesta ubicación temporal Piura en evaluación por el operador.</a:t>
            </a:r>
            <a:endParaRPr lang="es-PE" sz="1050" dirty="0">
              <a:latin typeface="HelveticaNeueLT Pro 47 LtCn" panose="020B0406020202030204" pitchFamily="34" charset="0"/>
            </a:endParaRPr>
          </a:p>
        </p:txBody>
      </p:sp>
      <p:sp>
        <p:nvSpPr>
          <p:cNvPr id="23" name="Rectángulo 22">
            <a:extLst>
              <a:ext uri="{FF2B5EF4-FFF2-40B4-BE49-F238E27FC236}">
                <a16:creationId xmlns:a16="http://schemas.microsoft.com/office/drawing/2014/main" id="{97A326B1-DD3E-4E21-BB31-069F29D4D00E}"/>
              </a:ext>
            </a:extLst>
          </p:cNvPr>
          <p:cNvSpPr/>
          <p:nvPr/>
        </p:nvSpPr>
        <p:spPr>
          <a:xfrm>
            <a:off x="4958512" y="3623951"/>
            <a:ext cx="3956323" cy="879472"/>
          </a:xfrm>
          <a:prstGeom prst="rect">
            <a:avLst/>
          </a:prstGeom>
        </p:spPr>
        <p:txBody>
          <a:bodyPr wrap="square">
            <a:spAutoFit/>
          </a:bodyPr>
          <a:lstStyle/>
          <a:p>
            <a:pPr marL="90488" lvl="1" indent="-90488" algn="just" defTabSz="533400">
              <a:lnSpc>
                <a:spcPct val="90000"/>
              </a:lnSpc>
              <a:spcBef>
                <a:spcPct val="0"/>
              </a:spcBef>
              <a:spcAft>
                <a:spcPct val="15000"/>
              </a:spcAft>
              <a:buFontTx/>
              <a:buChar char="•"/>
            </a:pPr>
            <a:r>
              <a:rPr lang="es-PE" sz="1100" dirty="0">
                <a:latin typeface="HelveticaNeueLT Pro 47 LtCn" panose="020B0406020202030204" pitchFamily="34" charset="0"/>
              </a:rPr>
              <a:t>Propuesta ubicación Sistemas de Abastecimiento de Combustible </a:t>
            </a:r>
            <a:r>
              <a:rPr lang="es-MX" sz="1100" dirty="0">
                <a:solidFill>
                  <a:prstClr val="black">
                    <a:hueOff val="0"/>
                    <a:satOff val="0"/>
                    <a:lumOff val="0"/>
                    <a:alphaOff val="0"/>
                  </a:prstClr>
                </a:solidFill>
                <a:latin typeface="HelveticaNeueLT Pro 47 LtCn" panose="020B0406020202030204" pitchFamily="34" charset="0"/>
              </a:rPr>
              <a:t>TPP, TRU y CIX en evaluación por el operador.</a:t>
            </a:r>
            <a:endParaRPr lang="es-PE" sz="1100" dirty="0"/>
          </a:p>
          <a:p>
            <a:pPr marL="0" lvl="1" indent="0" algn="just" defTabSz="533400">
              <a:lnSpc>
                <a:spcPct val="90000"/>
              </a:lnSpc>
              <a:spcBef>
                <a:spcPct val="0"/>
              </a:spcBef>
              <a:spcAft>
                <a:spcPct val="15000"/>
              </a:spcAft>
              <a:buChar char="•"/>
            </a:pPr>
            <a:r>
              <a:rPr lang="es-PE" sz="1100" dirty="0">
                <a:solidFill>
                  <a:prstClr val="black">
                    <a:hueOff val="0"/>
                    <a:satOff val="0"/>
                    <a:lumOff val="0"/>
                    <a:alphaOff val="0"/>
                  </a:prstClr>
                </a:solidFill>
                <a:latin typeface="HelveticaNeueLT Pro 47 LtCn" panose="020B0406020202030204" pitchFamily="34" charset="0"/>
              </a:rPr>
              <a:t> Propuesta solución definitiva PIU en evaluación por el      operador.</a:t>
            </a:r>
          </a:p>
        </p:txBody>
      </p:sp>
    </p:spTree>
    <p:extLst>
      <p:ext uri="{BB962C8B-B14F-4D97-AF65-F5344CB8AC3E}">
        <p14:creationId xmlns:p14="http://schemas.microsoft.com/office/powerpoint/2010/main" val="29934592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p:cNvSpPr>
            <a:spLocks noGrp="1"/>
          </p:cNvSpPr>
          <p:nvPr>
            <p:ph type="body" sz="quarter" idx="19"/>
          </p:nvPr>
        </p:nvSpPr>
        <p:spPr>
          <a:xfrm>
            <a:off x="322289" y="986319"/>
            <a:ext cx="2054996" cy="1294544"/>
          </a:xfrm>
        </p:spPr>
        <p:txBody>
          <a:bodyPr/>
          <a:lstStyle/>
          <a:p>
            <a:r>
              <a:rPr lang="es-PE" sz="2400" b="1" dirty="0"/>
              <a:t>Evolución Histórica de Reclamos</a:t>
            </a:r>
          </a:p>
        </p:txBody>
      </p:sp>
      <p:graphicFrame>
        <p:nvGraphicFramePr>
          <p:cNvPr id="3" name="Gráfico 2">
            <a:extLst>
              <a:ext uri="{FF2B5EF4-FFF2-40B4-BE49-F238E27FC236}">
                <a16:creationId xmlns:a16="http://schemas.microsoft.com/office/drawing/2014/main" id="{00000000-0008-0000-0100-00000E000000}"/>
              </a:ext>
            </a:extLst>
          </p:cNvPr>
          <p:cNvGraphicFramePr/>
          <p:nvPr>
            <p:extLst>
              <p:ext uri="{D42A27DB-BD31-4B8C-83A1-F6EECF244321}">
                <p14:modId xmlns:p14="http://schemas.microsoft.com/office/powerpoint/2010/main" val="926291945"/>
              </p:ext>
            </p:extLst>
          </p:nvPr>
        </p:nvGraphicFramePr>
        <p:xfrm>
          <a:off x="2209358" y="207502"/>
          <a:ext cx="2438178" cy="148324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Gráfico 4">
            <a:extLst>
              <a:ext uri="{FF2B5EF4-FFF2-40B4-BE49-F238E27FC236}">
                <a16:creationId xmlns:a16="http://schemas.microsoft.com/office/drawing/2014/main" id="{00000000-0008-0000-0100-000010000000}"/>
              </a:ext>
            </a:extLst>
          </p:cNvPr>
          <p:cNvGraphicFramePr/>
          <p:nvPr>
            <p:extLst>
              <p:ext uri="{D42A27DB-BD31-4B8C-83A1-F6EECF244321}">
                <p14:modId xmlns:p14="http://schemas.microsoft.com/office/powerpoint/2010/main" val="3736700751"/>
              </p:ext>
            </p:extLst>
          </p:nvPr>
        </p:nvGraphicFramePr>
        <p:xfrm>
          <a:off x="4307273" y="218134"/>
          <a:ext cx="2438178" cy="147260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Gráfico 5">
            <a:extLst>
              <a:ext uri="{FF2B5EF4-FFF2-40B4-BE49-F238E27FC236}">
                <a16:creationId xmlns:a16="http://schemas.microsoft.com/office/drawing/2014/main" id="{00000000-0008-0000-0100-000011000000}"/>
              </a:ext>
            </a:extLst>
          </p:cNvPr>
          <p:cNvGraphicFramePr/>
          <p:nvPr>
            <p:extLst>
              <p:ext uri="{D42A27DB-BD31-4B8C-83A1-F6EECF244321}">
                <p14:modId xmlns:p14="http://schemas.microsoft.com/office/powerpoint/2010/main" val="75855558"/>
              </p:ext>
            </p:extLst>
          </p:nvPr>
        </p:nvGraphicFramePr>
        <p:xfrm>
          <a:off x="6514438" y="214644"/>
          <a:ext cx="2161732" cy="147609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Gráfico 6">
            <a:extLst>
              <a:ext uri="{FF2B5EF4-FFF2-40B4-BE49-F238E27FC236}">
                <a16:creationId xmlns:a16="http://schemas.microsoft.com/office/drawing/2014/main" id="{00000000-0008-0000-0100-000012000000}"/>
              </a:ext>
            </a:extLst>
          </p:cNvPr>
          <p:cNvGraphicFramePr/>
          <p:nvPr>
            <p:extLst>
              <p:ext uri="{D42A27DB-BD31-4B8C-83A1-F6EECF244321}">
                <p14:modId xmlns:p14="http://schemas.microsoft.com/office/powerpoint/2010/main" val="3017977063"/>
              </p:ext>
            </p:extLst>
          </p:nvPr>
        </p:nvGraphicFramePr>
        <p:xfrm>
          <a:off x="2209359" y="1732942"/>
          <a:ext cx="2086194" cy="18288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Gráfico 7">
            <a:extLst>
              <a:ext uri="{FF2B5EF4-FFF2-40B4-BE49-F238E27FC236}">
                <a16:creationId xmlns:a16="http://schemas.microsoft.com/office/drawing/2014/main" id="{00000000-0008-0000-0100-000013000000}"/>
              </a:ext>
            </a:extLst>
          </p:cNvPr>
          <p:cNvGraphicFramePr/>
          <p:nvPr>
            <p:extLst>
              <p:ext uri="{D42A27DB-BD31-4B8C-83A1-F6EECF244321}">
                <p14:modId xmlns:p14="http://schemas.microsoft.com/office/powerpoint/2010/main" val="2389463638"/>
              </p:ext>
            </p:extLst>
          </p:nvPr>
        </p:nvGraphicFramePr>
        <p:xfrm>
          <a:off x="4259224" y="1732936"/>
          <a:ext cx="2255214" cy="18288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9" name="Gráfico 8">
            <a:extLst>
              <a:ext uri="{FF2B5EF4-FFF2-40B4-BE49-F238E27FC236}">
                <a16:creationId xmlns:a16="http://schemas.microsoft.com/office/drawing/2014/main" id="{00000000-0008-0000-0100-000014000000}"/>
              </a:ext>
            </a:extLst>
          </p:cNvPr>
          <p:cNvGraphicFramePr/>
          <p:nvPr>
            <p:extLst>
              <p:ext uri="{D42A27DB-BD31-4B8C-83A1-F6EECF244321}">
                <p14:modId xmlns:p14="http://schemas.microsoft.com/office/powerpoint/2010/main" val="3160587488"/>
              </p:ext>
            </p:extLst>
          </p:nvPr>
        </p:nvGraphicFramePr>
        <p:xfrm>
          <a:off x="6514438" y="1735375"/>
          <a:ext cx="2161732" cy="181573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0" name="Gráfico 9">
            <a:extLst>
              <a:ext uri="{FF2B5EF4-FFF2-40B4-BE49-F238E27FC236}">
                <a16:creationId xmlns:a16="http://schemas.microsoft.com/office/drawing/2014/main" id="{00000000-0008-0000-0100-000015000000}"/>
              </a:ext>
            </a:extLst>
          </p:cNvPr>
          <p:cNvGraphicFramePr/>
          <p:nvPr>
            <p:extLst>
              <p:ext uri="{D42A27DB-BD31-4B8C-83A1-F6EECF244321}">
                <p14:modId xmlns:p14="http://schemas.microsoft.com/office/powerpoint/2010/main" val="2005935743"/>
              </p:ext>
            </p:extLst>
          </p:nvPr>
        </p:nvGraphicFramePr>
        <p:xfrm>
          <a:off x="3032824" y="3593805"/>
          <a:ext cx="2528002" cy="1411465"/>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1" name="Gráfico 10">
            <a:extLst>
              <a:ext uri="{FF2B5EF4-FFF2-40B4-BE49-F238E27FC236}">
                <a16:creationId xmlns:a16="http://schemas.microsoft.com/office/drawing/2014/main" id="{DE63A1A6-1769-454E-9627-EE4376096844}"/>
              </a:ext>
            </a:extLst>
          </p:cNvPr>
          <p:cNvGraphicFramePr/>
          <p:nvPr>
            <p:extLst>
              <p:ext uri="{D42A27DB-BD31-4B8C-83A1-F6EECF244321}">
                <p14:modId xmlns:p14="http://schemas.microsoft.com/office/powerpoint/2010/main" val="3903708260"/>
              </p:ext>
            </p:extLst>
          </p:nvPr>
        </p:nvGraphicFramePr>
        <p:xfrm>
          <a:off x="5564128" y="3604269"/>
          <a:ext cx="2528002" cy="1401001"/>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7507644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p:cNvSpPr>
            <a:spLocks noGrp="1"/>
          </p:cNvSpPr>
          <p:nvPr>
            <p:ph type="body" sz="quarter" idx="19"/>
          </p:nvPr>
        </p:nvSpPr>
        <p:spPr>
          <a:xfrm>
            <a:off x="322289" y="986319"/>
            <a:ext cx="2054996" cy="1294544"/>
          </a:xfrm>
        </p:spPr>
        <p:txBody>
          <a:bodyPr/>
          <a:lstStyle/>
          <a:p>
            <a:r>
              <a:rPr lang="es-PE" sz="2400" b="1" dirty="0"/>
              <a:t>Evolución Histórica de Reclamos</a:t>
            </a:r>
          </a:p>
        </p:txBody>
      </p:sp>
      <p:pic>
        <p:nvPicPr>
          <p:cNvPr id="5" name="Imagen 4">
            <a:extLst>
              <a:ext uri="{FF2B5EF4-FFF2-40B4-BE49-F238E27FC236}">
                <a16:creationId xmlns:a16="http://schemas.microsoft.com/office/drawing/2014/main" id="{6BF4994D-AF40-4F99-9707-4F84200D3E6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627343" y="723900"/>
            <a:ext cx="6070090" cy="3848100"/>
          </a:xfrm>
          <a:prstGeom prst="rect">
            <a:avLst/>
          </a:prstGeom>
          <a:noFill/>
        </p:spPr>
      </p:pic>
    </p:spTree>
    <p:extLst>
      <p:ext uri="{BB962C8B-B14F-4D97-AF65-F5344CB8AC3E}">
        <p14:creationId xmlns:p14="http://schemas.microsoft.com/office/powerpoint/2010/main" val="31276594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Agrupar 28"/>
          <p:cNvGrpSpPr/>
          <p:nvPr/>
        </p:nvGrpSpPr>
        <p:grpSpPr>
          <a:xfrm>
            <a:off x="0" y="0"/>
            <a:ext cx="9144000" cy="5143500"/>
            <a:chOff x="0" y="0"/>
            <a:chExt cx="9144000" cy="5143500"/>
          </a:xfrm>
        </p:grpSpPr>
        <p:pic>
          <p:nvPicPr>
            <p:cNvPr id="30" name="Imagen 29" descr="IMG_4885-fondo.jpg"/>
            <p:cNvPicPr>
              <a:picLocks noChangeAspect="1"/>
            </p:cNvPicPr>
            <p:nvPr/>
          </p:nvPicPr>
          <p:blipFill rotWithShape="1">
            <a:blip r:embed="rId2">
              <a:extLst>
                <a:ext uri="{28A0092B-C50C-407E-A947-70E740481C1C}">
                  <a14:useLocalDpi xmlns:a14="http://schemas.microsoft.com/office/drawing/2010/main" val="0"/>
                </a:ext>
              </a:extLst>
            </a:blip>
            <a:srcRect t="13577" r="1055" b="2980"/>
            <a:stretch/>
          </p:blipFill>
          <p:spPr>
            <a:xfrm>
              <a:off x="0" y="0"/>
              <a:ext cx="9144000" cy="5143500"/>
            </a:xfrm>
            <a:prstGeom prst="rect">
              <a:avLst/>
            </a:prstGeom>
          </p:spPr>
        </p:pic>
        <p:sp>
          <p:nvSpPr>
            <p:cNvPr id="31" name="Rectángulo 30"/>
            <p:cNvSpPr/>
            <p:nvPr/>
          </p:nvSpPr>
          <p:spPr>
            <a:xfrm>
              <a:off x="109214" y="103489"/>
              <a:ext cx="8925572" cy="49365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s-ES" dirty="0">
                <a:solidFill>
                  <a:prstClr val="white"/>
                </a:solidFill>
              </a:endParaRPr>
            </a:p>
          </p:txBody>
        </p:sp>
      </p:grpSp>
      <p:pic>
        <p:nvPicPr>
          <p:cNvPr id="28" name="Imagen 27"/>
          <p:cNvPicPr>
            <a:picLocks noChangeAspect="1"/>
          </p:cNvPicPr>
          <p:nvPr/>
        </p:nvPicPr>
        <p:blipFill>
          <a:blip r:embed="rId3"/>
          <a:stretch>
            <a:fillRect/>
          </a:stretch>
        </p:blipFill>
        <p:spPr>
          <a:xfrm>
            <a:off x="403914" y="286008"/>
            <a:ext cx="431292" cy="252984"/>
          </a:xfrm>
          <a:prstGeom prst="rect">
            <a:avLst/>
          </a:prstGeom>
        </p:spPr>
      </p:pic>
      <p:pic>
        <p:nvPicPr>
          <p:cNvPr id="13" name="Imagen 12"/>
          <p:cNvPicPr>
            <a:picLocks noChangeAspect="1"/>
          </p:cNvPicPr>
          <p:nvPr/>
        </p:nvPicPr>
        <p:blipFill>
          <a:blip r:embed="rId4"/>
          <a:stretch>
            <a:fillRect/>
          </a:stretch>
        </p:blipFill>
        <p:spPr>
          <a:xfrm>
            <a:off x="403914" y="4750133"/>
            <a:ext cx="526492" cy="107998"/>
          </a:xfrm>
          <a:prstGeom prst="rect">
            <a:avLst/>
          </a:prstGeom>
        </p:spPr>
      </p:pic>
      <p:sp>
        <p:nvSpPr>
          <p:cNvPr id="8" name="3 Título"/>
          <p:cNvSpPr txBox="1">
            <a:spLocks/>
          </p:cNvSpPr>
          <p:nvPr/>
        </p:nvSpPr>
        <p:spPr>
          <a:xfrm>
            <a:off x="685800" y="1588648"/>
            <a:ext cx="7772400" cy="136207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Helvetica Neue LT Std 47 Light Condensed"/>
                <a:ea typeface="+mj-ea"/>
                <a:cs typeface="+mj-cs"/>
              </a:defRPr>
            </a:lvl1pPr>
          </a:lstStyle>
          <a:p>
            <a:r>
              <a:rPr lang="es-PE" sz="2200" b="1" dirty="0"/>
              <a:t>I. 4. Aspectos Administrativos y Financieros</a:t>
            </a:r>
          </a:p>
        </p:txBody>
      </p:sp>
    </p:spTree>
    <p:extLst>
      <p:ext uri="{BB962C8B-B14F-4D97-AF65-F5344CB8AC3E}">
        <p14:creationId xmlns:p14="http://schemas.microsoft.com/office/powerpoint/2010/main" val="3165822528"/>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Agrupar 28"/>
          <p:cNvGrpSpPr/>
          <p:nvPr/>
        </p:nvGrpSpPr>
        <p:grpSpPr>
          <a:xfrm>
            <a:off x="0" y="0"/>
            <a:ext cx="9144000" cy="5143500"/>
            <a:chOff x="0" y="0"/>
            <a:chExt cx="9144000" cy="5143500"/>
          </a:xfrm>
        </p:grpSpPr>
        <p:pic>
          <p:nvPicPr>
            <p:cNvPr id="30" name="Imagen 29" descr="IMG_4885-fondo.jpg"/>
            <p:cNvPicPr>
              <a:picLocks noChangeAspect="1"/>
            </p:cNvPicPr>
            <p:nvPr/>
          </p:nvPicPr>
          <p:blipFill rotWithShape="1">
            <a:blip r:embed="rId2">
              <a:extLst>
                <a:ext uri="{28A0092B-C50C-407E-A947-70E740481C1C}">
                  <a14:useLocalDpi xmlns:a14="http://schemas.microsoft.com/office/drawing/2010/main" val="0"/>
                </a:ext>
              </a:extLst>
            </a:blip>
            <a:srcRect t="13577" r="1055" b="2980"/>
            <a:stretch/>
          </p:blipFill>
          <p:spPr>
            <a:xfrm>
              <a:off x="0" y="0"/>
              <a:ext cx="9144000" cy="5143500"/>
            </a:xfrm>
            <a:prstGeom prst="rect">
              <a:avLst/>
            </a:prstGeom>
          </p:spPr>
        </p:pic>
        <p:sp>
          <p:nvSpPr>
            <p:cNvPr id="31" name="Rectángulo 30"/>
            <p:cNvSpPr/>
            <p:nvPr/>
          </p:nvSpPr>
          <p:spPr>
            <a:xfrm>
              <a:off x="109214" y="103489"/>
              <a:ext cx="8925572" cy="49365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s-ES" dirty="0">
                <a:solidFill>
                  <a:prstClr val="white"/>
                </a:solidFill>
              </a:endParaRPr>
            </a:p>
          </p:txBody>
        </p:sp>
      </p:grpSp>
      <p:pic>
        <p:nvPicPr>
          <p:cNvPr id="28" name="Imagen 27"/>
          <p:cNvPicPr>
            <a:picLocks noChangeAspect="1"/>
          </p:cNvPicPr>
          <p:nvPr/>
        </p:nvPicPr>
        <p:blipFill>
          <a:blip r:embed="rId3"/>
          <a:stretch>
            <a:fillRect/>
          </a:stretch>
        </p:blipFill>
        <p:spPr>
          <a:xfrm>
            <a:off x="403914" y="286008"/>
            <a:ext cx="431292" cy="252984"/>
          </a:xfrm>
          <a:prstGeom prst="rect">
            <a:avLst/>
          </a:prstGeom>
        </p:spPr>
      </p:pic>
      <p:pic>
        <p:nvPicPr>
          <p:cNvPr id="13" name="Imagen 12"/>
          <p:cNvPicPr>
            <a:picLocks noChangeAspect="1"/>
          </p:cNvPicPr>
          <p:nvPr/>
        </p:nvPicPr>
        <p:blipFill>
          <a:blip r:embed="rId4"/>
          <a:stretch>
            <a:fillRect/>
          </a:stretch>
        </p:blipFill>
        <p:spPr>
          <a:xfrm>
            <a:off x="403914" y="4750133"/>
            <a:ext cx="526492" cy="107998"/>
          </a:xfrm>
          <a:prstGeom prst="rect">
            <a:avLst/>
          </a:prstGeom>
        </p:spPr>
      </p:pic>
      <p:sp>
        <p:nvSpPr>
          <p:cNvPr id="14" name="CuadroTexto 13"/>
          <p:cNvSpPr txBox="1"/>
          <p:nvPr/>
        </p:nvSpPr>
        <p:spPr>
          <a:xfrm>
            <a:off x="258182" y="1999497"/>
            <a:ext cx="2812333" cy="638252"/>
          </a:xfrm>
          <a:prstGeom prst="rect">
            <a:avLst/>
          </a:prstGeom>
          <a:noFill/>
        </p:spPr>
        <p:txBody>
          <a:bodyPr wrap="square" rtlCol="0">
            <a:spAutoFit/>
          </a:bodyPr>
          <a:lstStyle/>
          <a:p>
            <a:pPr>
              <a:lnSpc>
                <a:spcPct val="80000"/>
              </a:lnSpc>
              <a:defRPr/>
            </a:pPr>
            <a:r>
              <a:rPr lang="es-PE" sz="2200" b="1" dirty="0">
                <a:cs typeface="Arial" pitchFamily="34" charset="0"/>
              </a:rPr>
              <a:t>1.1. Planes Maestros de Desarrollo (PMD)</a:t>
            </a:r>
            <a:endParaRPr lang="es-ES" sz="2200" b="1" dirty="0">
              <a:solidFill>
                <a:srgbClr val="679633"/>
              </a:solidFill>
              <a:latin typeface="Helvetica Condensed" panose="020B0606020202030204" pitchFamily="34" charset="0"/>
              <a:cs typeface="HelveticaNeueLT Std Hvy Cn"/>
            </a:endParaRPr>
          </a:p>
        </p:txBody>
      </p:sp>
      <p:cxnSp>
        <p:nvCxnSpPr>
          <p:cNvPr id="18" name="Conector recto 17"/>
          <p:cNvCxnSpPr/>
          <p:nvPr/>
        </p:nvCxnSpPr>
        <p:spPr>
          <a:xfrm>
            <a:off x="403914" y="2859312"/>
            <a:ext cx="2392449"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uadroTexto 16"/>
          <p:cNvSpPr txBox="1"/>
          <p:nvPr/>
        </p:nvSpPr>
        <p:spPr>
          <a:xfrm>
            <a:off x="3150041" y="286008"/>
            <a:ext cx="5583490" cy="369332"/>
          </a:xfrm>
          <a:prstGeom prst="rect">
            <a:avLst/>
          </a:prstGeom>
          <a:noFill/>
        </p:spPr>
        <p:txBody>
          <a:bodyPr wrap="square" rtlCol="0">
            <a:spAutoFit/>
          </a:bodyPr>
          <a:lstStyle/>
          <a:p>
            <a:pPr>
              <a:defRPr/>
            </a:pPr>
            <a:r>
              <a:rPr lang="es-PE" b="1" dirty="0">
                <a:solidFill>
                  <a:prstClr val="black"/>
                </a:solidFill>
                <a:latin typeface="Helvetica Condensed" panose="020B0606020202030204" pitchFamily="34" charset="0"/>
                <a:cs typeface="HelveticaNeueLT Std Lt Cn"/>
              </a:rPr>
              <a:t>i) Actualización de los PMD:						</a:t>
            </a:r>
            <a:r>
              <a:rPr lang="es-PE" b="1" dirty="0">
                <a:latin typeface="Helvetica Condensed" panose="020B0606020202030204"/>
                <a:cs typeface="Arial" pitchFamily="34" charset="0"/>
              </a:rPr>
              <a:t>1/2</a:t>
            </a:r>
          </a:p>
        </p:txBody>
      </p:sp>
      <p:graphicFrame>
        <p:nvGraphicFramePr>
          <p:cNvPr id="20" name="Diagrama 19">
            <a:extLst>
              <a:ext uri="{FF2B5EF4-FFF2-40B4-BE49-F238E27FC236}">
                <a16:creationId xmlns:a16="http://schemas.microsoft.com/office/drawing/2014/main" id="{A784236F-6E1A-4E0B-91E9-9F6B7619ED86}"/>
              </a:ext>
            </a:extLst>
          </p:cNvPr>
          <p:cNvGraphicFramePr/>
          <p:nvPr>
            <p:extLst>
              <p:ext uri="{D42A27DB-BD31-4B8C-83A1-F6EECF244321}">
                <p14:modId xmlns:p14="http://schemas.microsoft.com/office/powerpoint/2010/main" val="1596893689"/>
              </p:ext>
            </p:extLst>
          </p:nvPr>
        </p:nvGraphicFramePr>
        <p:xfrm>
          <a:off x="3300477" y="1173413"/>
          <a:ext cx="5503772" cy="98250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21" name="Diagrama 20">
            <a:extLst>
              <a:ext uri="{FF2B5EF4-FFF2-40B4-BE49-F238E27FC236}">
                <a16:creationId xmlns:a16="http://schemas.microsoft.com/office/drawing/2014/main" id="{1F43DC09-9B40-4C5B-95DD-E49E37D008E4}"/>
              </a:ext>
            </a:extLst>
          </p:cNvPr>
          <p:cNvGraphicFramePr/>
          <p:nvPr>
            <p:extLst>
              <p:ext uri="{D42A27DB-BD31-4B8C-83A1-F6EECF244321}">
                <p14:modId xmlns:p14="http://schemas.microsoft.com/office/powerpoint/2010/main" val="491211856"/>
              </p:ext>
            </p:extLst>
          </p:nvPr>
        </p:nvGraphicFramePr>
        <p:xfrm>
          <a:off x="3300477" y="2524519"/>
          <a:ext cx="5503772" cy="982503"/>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994166276"/>
      </p:ext>
    </p:extLst>
  </p:cSld>
  <p:clrMapOvr>
    <a:masterClrMapping/>
  </p:clrMapOvr>
  <p:transition spd="slow">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Agrupar 28"/>
          <p:cNvGrpSpPr/>
          <p:nvPr/>
        </p:nvGrpSpPr>
        <p:grpSpPr>
          <a:xfrm>
            <a:off x="0" y="0"/>
            <a:ext cx="9144000" cy="5143500"/>
            <a:chOff x="0" y="0"/>
            <a:chExt cx="9144000" cy="5143500"/>
          </a:xfrm>
        </p:grpSpPr>
        <p:pic>
          <p:nvPicPr>
            <p:cNvPr id="30" name="Imagen 29" descr="IMG_4885-fondo.jpg"/>
            <p:cNvPicPr>
              <a:picLocks noChangeAspect="1"/>
            </p:cNvPicPr>
            <p:nvPr/>
          </p:nvPicPr>
          <p:blipFill rotWithShape="1">
            <a:blip r:embed="rId2">
              <a:extLst>
                <a:ext uri="{28A0092B-C50C-407E-A947-70E740481C1C}">
                  <a14:useLocalDpi xmlns:a14="http://schemas.microsoft.com/office/drawing/2010/main" val="0"/>
                </a:ext>
              </a:extLst>
            </a:blip>
            <a:srcRect t="13577" r="1055" b="2980"/>
            <a:stretch/>
          </p:blipFill>
          <p:spPr>
            <a:xfrm>
              <a:off x="0" y="0"/>
              <a:ext cx="9144000" cy="5143500"/>
            </a:xfrm>
            <a:prstGeom prst="rect">
              <a:avLst/>
            </a:prstGeom>
          </p:spPr>
        </p:pic>
        <p:sp>
          <p:nvSpPr>
            <p:cNvPr id="31" name="Rectángulo 30"/>
            <p:cNvSpPr/>
            <p:nvPr/>
          </p:nvSpPr>
          <p:spPr>
            <a:xfrm>
              <a:off x="109214" y="103489"/>
              <a:ext cx="8925572" cy="49365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s-ES" dirty="0">
                <a:solidFill>
                  <a:prstClr val="white"/>
                </a:solidFill>
              </a:endParaRPr>
            </a:p>
          </p:txBody>
        </p:sp>
      </p:grpSp>
      <p:pic>
        <p:nvPicPr>
          <p:cNvPr id="28" name="Imagen 27"/>
          <p:cNvPicPr>
            <a:picLocks noChangeAspect="1"/>
          </p:cNvPicPr>
          <p:nvPr/>
        </p:nvPicPr>
        <p:blipFill>
          <a:blip r:embed="rId3"/>
          <a:stretch>
            <a:fillRect/>
          </a:stretch>
        </p:blipFill>
        <p:spPr>
          <a:xfrm>
            <a:off x="403914" y="286008"/>
            <a:ext cx="431292" cy="252984"/>
          </a:xfrm>
          <a:prstGeom prst="rect">
            <a:avLst/>
          </a:prstGeom>
        </p:spPr>
      </p:pic>
      <p:pic>
        <p:nvPicPr>
          <p:cNvPr id="13" name="Imagen 12"/>
          <p:cNvPicPr>
            <a:picLocks noChangeAspect="1"/>
          </p:cNvPicPr>
          <p:nvPr/>
        </p:nvPicPr>
        <p:blipFill>
          <a:blip r:embed="rId4"/>
          <a:stretch>
            <a:fillRect/>
          </a:stretch>
        </p:blipFill>
        <p:spPr>
          <a:xfrm>
            <a:off x="403914" y="4750133"/>
            <a:ext cx="526492" cy="107998"/>
          </a:xfrm>
          <a:prstGeom prst="rect">
            <a:avLst/>
          </a:prstGeom>
        </p:spPr>
      </p:pic>
      <p:sp>
        <p:nvSpPr>
          <p:cNvPr id="9" name="CuadroTexto 8"/>
          <p:cNvSpPr txBox="1"/>
          <p:nvPr/>
        </p:nvSpPr>
        <p:spPr>
          <a:xfrm>
            <a:off x="2591598" y="1793310"/>
            <a:ext cx="6426061" cy="1661993"/>
          </a:xfrm>
          <a:prstGeom prst="rect">
            <a:avLst/>
          </a:prstGeom>
          <a:noFill/>
        </p:spPr>
        <p:txBody>
          <a:bodyPr wrap="square" rtlCol="0">
            <a:spAutoFit/>
          </a:bodyPr>
          <a:lstStyle/>
          <a:p>
            <a:pPr algn="just"/>
            <a:r>
              <a:rPr lang="es-PE" sz="1200" dirty="0">
                <a:latin typeface="Helvetica Condensed"/>
              </a:rPr>
              <a:t>En el 2017, el enfoque de las actividades financieras estuvo centralizado en:</a:t>
            </a:r>
          </a:p>
          <a:p>
            <a:pPr algn="just"/>
            <a:endParaRPr lang="es-PE" sz="1200" dirty="0">
              <a:latin typeface="Helvetica Condensed"/>
              <a:ea typeface="Calibri"/>
            </a:endParaRPr>
          </a:p>
          <a:p>
            <a:pPr algn="just"/>
            <a:endParaRPr lang="es-PE" sz="1200" dirty="0">
              <a:latin typeface="Helvetica Condensed"/>
              <a:ea typeface="Calibri"/>
            </a:endParaRPr>
          </a:p>
          <a:p>
            <a:pPr marL="358775" lvl="1" indent="-358775" algn="just">
              <a:lnSpc>
                <a:spcPct val="150000"/>
              </a:lnSpc>
              <a:buSzPct val="75000"/>
              <a:buFont typeface="Wingdings" panose="05000000000000000000" pitchFamily="2" charset="2"/>
              <a:buChar char="Ø"/>
            </a:pPr>
            <a:r>
              <a:rPr lang="es-PE" sz="1200" dirty="0">
                <a:solidFill>
                  <a:schemeClr val="tx2"/>
                </a:solidFill>
                <a:latin typeface="Helvetica Condensed"/>
              </a:rPr>
              <a:t>Negociación Estructuración Financiera del Plan de Equipamiento.</a:t>
            </a:r>
          </a:p>
          <a:p>
            <a:pPr marL="358775" lvl="1" indent="-358775" algn="just">
              <a:lnSpc>
                <a:spcPct val="150000"/>
              </a:lnSpc>
              <a:buSzPct val="75000"/>
              <a:buFont typeface="Wingdings" panose="05000000000000000000" pitchFamily="2" charset="2"/>
              <a:buChar char="Ø"/>
            </a:pPr>
            <a:endParaRPr lang="es-PE" sz="1200" dirty="0">
              <a:solidFill>
                <a:schemeClr val="tx2"/>
              </a:solidFill>
              <a:latin typeface="Helvetica Condensed"/>
            </a:endParaRPr>
          </a:p>
          <a:p>
            <a:pPr marL="358775" lvl="1" indent="-358775" algn="just">
              <a:lnSpc>
                <a:spcPct val="150000"/>
              </a:lnSpc>
              <a:buSzPct val="75000"/>
              <a:buFont typeface="Wingdings" panose="05000000000000000000" pitchFamily="2" charset="2"/>
              <a:buChar char="Ø"/>
            </a:pPr>
            <a:r>
              <a:rPr lang="es-PE" sz="1200" dirty="0">
                <a:solidFill>
                  <a:schemeClr val="tx2"/>
                </a:solidFill>
                <a:latin typeface="Helvetica Condensed"/>
              </a:rPr>
              <a:t>Presentación del Informe de Contabilidad Regulatoria 2017.</a:t>
            </a:r>
          </a:p>
          <a:p>
            <a:pPr marL="0" lvl="1" algn="just">
              <a:buSzPct val="75000"/>
            </a:pPr>
            <a:endParaRPr lang="es-PE" sz="1200" dirty="0">
              <a:latin typeface="Helvetica Condensed"/>
            </a:endParaRPr>
          </a:p>
        </p:txBody>
      </p:sp>
      <p:cxnSp>
        <p:nvCxnSpPr>
          <p:cNvPr id="10" name="Conector recto 9"/>
          <p:cNvCxnSpPr/>
          <p:nvPr/>
        </p:nvCxnSpPr>
        <p:spPr>
          <a:xfrm>
            <a:off x="258182" y="2859312"/>
            <a:ext cx="2392449"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CuadroTexto 10"/>
          <p:cNvSpPr txBox="1"/>
          <p:nvPr/>
        </p:nvSpPr>
        <p:spPr>
          <a:xfrm>
            <a:off x="258182" y="1873880"/>
            <a:ext cx="2812333" cy="835165"/>
          </a:xfrm>
          <a:prstGeom prst="rect">
            <a:avLst/>
          </a:prstGeom>
          <a:noFill/>
        </p:spPr>
        <p:txBody>
          <a:bodyPr wrap="square" rtlCol="0">
            <a:spAutoFit/>
          </a:bodyPr>
          <a:lstStyle/>
          <a:p>
            <a:pPr>
              <a:lnSpc>
                <a:spcPct val="80000"/>
              </a:lnSpc>
              <a:defRPr/>
            </a:pPr>
            <a:r>
              <a:rPr lang="es-PE" sz="2000" b="1" dirty="0">
                <a:cs typeface="Arial" pitchFamily="34" charset="0"/>
              </a:rPr>
              <a:t>1.4. Aspectos Administrativos y Financieros</a:t>
            </a:r>
            <a:endParaRPr lang="es-ES" sz="2000" b="1" dirty="0">
              <a:solidFill>
                <a:srgbClr val="679633"/>
              </a:solidFill>
              <a:latin typeface="Helvetica Condensed" panose="020B0606020202030204" pitchFamily="34" charset="0"/>
              <a:cs typeface="HelveticaNeueLT Std Hvy Cn"/>
            </a:endParaRPr>
          </a:p>
        </p:txBody>
      </p:sp>
    </p:spTree>
    <p:extLst>
      <p:ext uri="{BB962C8B-B14F-4D97-AF65-F5344CB8AC3E}">
        <p14:creationId xmlns:p14="http://schemas.microsoft.com/office/powerpoint/2010/main" val="3365550153"/>
      </p:ext>
    </p:extLst>
  </p:cSld>
  <p:clrMapOvr>
    <a:masterClrMapping/>
  </p:clrMapOvr>
  <p:transition spd="slow">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t="8398" r="1552" b="8577"/>
          <a:stretch/>
        </p:blipFill>
        <p:spPr>
          <a:xfrm>
            <a:off x="1" y="6100"/>
            <a:ext cx="9144000" cy="5143501"/>
          </a:xfrm>
          <a:prstGeom prst="rect">
            <a:avLst/>
          </a:prstGeom>
        </p:spPr>
      </p:pic>
      <p:sp>
        <p:nvSpPr>
          <p:cNvPr id="18" name="CuadroTexto 17"/>
          <p:cNvSpPr txBox="1"/>
          <p:nvPr/>
        </p:nvSpPr>
        <p:spPr>
          <a:xfrm>
            <a:off x="9091083" y="2042583"/>
            <a:ext cx="184666" cy="369332"/>
          </a:xfrm>
          <a:prstGeom prst="rect">
            <a:avLst/>
          </a:prstGeom>
          <a:noFill/>
        </p:spPr>
        <p:txBody>
          <a:bodyPr wrap="none" rtlCol="0">
            <a:spAutoFit/>
          </a:bodyPr>
          <a:lstStyle/>
          <a:p>
            <a:endParaRPr lang="es-ES" dirty="0">
              <a:latin typeface="Helvetica Neue LT Std 47 Light Condensed"/>
            </a:endParaRPr>
          </a:p>
        </p:txBody>
      </p:sp>
      <p:pic>
        <p:nvPicPr>
          <p:cNvPr id="22" name="Imagen 21"/>
          <p:cNvPicPr>
            <a:picLocks noChangeAspect="1"/>
          </p:cNvPicPr>
          <p:nvPr/>
        </p:nvPicPr>
        <p:blipFill>
          <a:blip r:embed="rId3"/>
          <a:stretch>
            <a:fillRect/>
          </a:stretch>
        </p:blipFill>
        <p:spPr>
          <a:xfrm>
            <a:off x="403914" y="286008"/>
            <a:ext cx="431292" cy="252984"/>
          </a:xfrm>
          <a:prstGeom prst="rect">
            <a:avLst/>
          </a:prstGeom>
        </p:spPr>
      </p:pic>
      <p:sp>
        <p:nvSpPr>
          <p:cNvPr id="3" name="Rectángulo 2"/>
          <p:cNvSpPr/>
          <p:nvPr/>
        </p:nvSpPr>
        <p:spPr>
          <a:xfrm>
            <a:off x="1360419" y="723924"/>
            <a:ext cx="7136310" cy="1661993"/>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3400" b="1" i="0" u="none" strike="noStrike" kern="0" cap="none" spc="0" normalizeH="0" baseline="0" noProof="0" dirty="0">
                <a:ln>
                  <a:noFill/>
                </a:ln>
                <a:solidFill>
                  <a:schemeClr val="bg1"/>
                </a:solidFill>
                <a:effectLst/>
                <a:uLnTx/>
                <a:uFillTx/>
                <a:latin typeface="Helvetica Condensed"/>
                <a:ea typeface="+mj-ea"/>
                <a:cs typeface="Arial" pitchFamily="34" charset="0"/>
              </a:rPr>
              <a:t>PLAN DE NEGOCIOS</a:t>
            </a:r>
          </a:p>
          <a:p>
            <a:pPr marL="0" marR="0" lvl="0" indent="0" algn="ctr" defTabSz="914400" eaLnBrk="1" fontAlgn="auto" latinLnBrk="0" hangingPunct="1">
              <a:lnSpc>
                <a:spcPct val="100000"/>
              </a:lnSpc>
              <a:spcBef>
                <a:spcPts val="0"/>
              </a:spcBef>
              <a:spcAft>
                <a:spcPts val="0"/>
              </a:spcAft>
              <a:buClrTx/>
              <a:buSzTx/>
              <a:buFontTx/>
              <a:buNone/>
              <a:tabLst/>
              <a:defRPr/>
            </a:pPr>
            <a:r>
              <a:rPr lang="es-ES" sz="3400" b="1" kern="0" dirty="0">
                <a:solidFill>
                  <a:schemeClr val="bg1"/>
                </a:solidFill>
                <a:latin typeface="Helvetica Condensed"/>
                <a:ea typeface="+mj-ea"/>
                <a:cs typeface="Arial" pitchFamily="34" charset="0"/>
              </a:rPr>
              <a:t>AEROPUERTOS DEL PERÚ</a:t>
            </a:r>
          </a:p>
          <a:p>
            <a:pPr marL="0" marR="0" lvl="0" indent="0" algn="ctr" defTabSz="914400" eaLnBrk="1" fontAlgn="auto" latinLnBrk="0" hangingPunct="1">
              <a:lnSpc>
                <a:spcPct val="100000"/>
              </a:lnSpc>
              <a:spcBef>
                <a:spcPts val="0"/>
              </a:spcBef>
              <a:spcAft>
                <a:spcPts val="0"/>
              </a:spcAft>
              <a:buClrTx/>
              <a:buSzTx/>
              <a:buFontTx/>
              <a:buNone/>
              <a:tabLst/>
              <a:defRPr/>
            </a:pPr>
            <a:r>
              <a:rPr lang="es-ES" sz="3400" b="1" kern="0" dirty="0">
                <a:solidFill>
                  <a:schemeClr val="bg1"/>
                </a:solidFill>
                <a:latin typeface="Helvetica Condensed"/>
                <a:ea typeface="+mj-ea"/>
                <a:cs typeface="Arial" pitchFamily="34" charset="0"/>
              </a:rPr>
              <a:t>AÑO</a:t>
            </a:r>
            <a:r>
              <a:rPr kumimoji="0" lang="es-ES" sz="3400" b="1" i="0" u="none" strike="noStrike" kern="0" cap="none" spc="0" normalizeH="0" noProof="0" dirty="0">
                <a:ln>
                  <a:noFill/>
                </a:ln>
                <a:solidFill>
                  <a:schemeClr val="bg1"/>
                </a:solidFill>
                <a:effectLst/>
                <a:uLnTx/>
                <a:uFillTx/>
                <a:latin typeface="Helvetica Condensed"/>
                <a:ea typeface="+mj-ea"/>
                <a:cs typeface="Arial" pitchFamily="34" charset="0"/>
              </a:rPr>
              <a:t> 2018</a:t>
            </a:r>
            <a:endParaRPr kumimoji="0" lang="es-PE" sz="3400" b="0" i="0" u="none" strike="noStrike" kern="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4191496496"/>
      </p:ext>
    </p:extLst>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Agrupar 28"/>
          <p:cNvGrpSpPr/>
          <p:nvPr/>
        </p:nvGrpSpPr>
        <p:grpSpPr>
          <a:xfrm>
            <a:off x="0" y="0"/>
            <a:ext cx="9144000" cy="5143500"/>
            <a:chOff x="0" y="0"/>
            <a:chExt cx="9144000" cy="5143500"/>
          </a:xfrm>
        </p:grpSpPr>
        <p:pic>
          <p:nvPicPr>
            <p:cNvPr id="30" name="Imagen 29" descr="IMG_4885-fondo.jpg"/>
            <p:cNvPicPr>
              <a:picLocks noChangeAspect="1"/>
            </p:cNvPicPr>
            <p:nvPr/>
          </p:nvPicPr>
          <p:blipFill rotWithShape="1">
            <a:blip r:embed="rId2">
              <a:extLst>
                <a:ext uri="{28A0092B-C50C-407E-A947-70E740481C1C}">
                  <a14:useLocalDpi xmlns:a14="http://schemas.microsoft.com/office/drawing/2010/main" val="0"/>
                </a:ext>
              </a:extLst>
            </a:blip>
            <a:srcRect t="13577" r="1055" b="2980"/>
            <a:stretch/>
          </p:blipFill>
          <p:spPr>
            <a:xfrm>
              <a:off x="0" y="0"/>
              <a:ext cx="9144000" cy="5143500"/>
            </a:xfrm>
            <a:prstGeom prst="rect">
              <a:avLst/>
            </a:prstGeom>
          </p:spPr>
        </p:pic>
        <p:sp>
          <p:nvSpPr>
            <p:cNvPr id="31" name="Rectángulo 30"/>
            <p:cNvSpPr/>
            <p:nvPr/>
          </p:nvSpPr>
          <p:spPr>
            <a:xfrm>
              <a:off x="109214" y="103489"/>
              <a:ext cx="8925572" cy="49365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s-ES" dirty="0">
                <a:solidFill>
                  <a:prstClr val="white"/>
                </a:solidFill>
              </a:endParaRPr>
            </a:p>
          </p:txBody>
        </p:sp>
      </p:grpSp>
      <p:pic>
        <p:nvPicPr>
          <p:cNvPr id="28" name="Imagen 27"/>
          <p:cNvPicPr>
            <a:picLocks noChangeAspect="1"/>
          </p:cNvPicPr>
          <p:nvPr/>
        </p:nvPicPr>
        <p:blipFill>
          <a:blip r:embed="rId3"/>
          <a:stretch>
            <a:fillRect/>
          </a:stretch>
        </p:blipFill>
        <p:spPr>
          <a:xfrm>
            <a:off x="403914" y="286008"/>
            <a:ext cx="431292" cy="252984"/>
          </a:xfrm>
          <a:prstGeom prst="rect">
            <a:avLst/>
          </a:prstGeom>
        </p:spPr>
      </p:pic>
      <p:pic>
        <p:nvPicPr>
          <p:cNvPr id="13" name="Imagen 12"/>
          <p:cNvPicPr>
            <a:picLocks noChangeAspect="1"/>
          </p:cNvPicPr>
          <p:nvPr/>
        </p:nvPicPr>
        <p:blipFill>
          <a:blip r:embed="rId4"/>
          <a:stretch>
            <a:fillRect/>
          </a:stretch>
        </p:blipFill>
        <p:spPr>
          <a:xfrm>
            <a:off x="403914" y="4750133"/>
            <a:ext cx="526492" cy="107998"/>
          </a:xfrm>
          <a:prstGeom prst="rect">
            <a:avLst/>
          </a:prstGeom>
        </p:spPr>
      </p:pic>
      <p:sp>
        <p:nvSpPr>
          <p:cNvPr id="17" name="3 Título"/>
          <p:cNvSpPr txBox="1">
            <a:spLocks/>
          </p:cNvSpPr>
          <p:nvPr/>
        </p:nvSpPr>
        <p:spPr>
          <a:xfrm>
            <a:off x="704377" y="1665049"/>
            <a:ext cx="7772400" cy="1362075"/>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Helvetica Neue LT Std 47 Light Condensed"/>
                <a:ea typeface="+mj-ea"/>
                <a:cs typeface="+mj-cs"/>
              </a:defRPr>
            </a:lvl1pPr>
          </a:lstStyle>
          <a:p>
            <a:r>
              <a:rPr lang="es-PE" sz="2800" b="1" dirty="0">
                <a:latin typeface="Helvetica Condensed" panose="020B0606020202030204"/>
                <a:cs typeface="Arial" pitchFamily="34" charset="0"/>
              </a:rPr>
              <a:t>II. OBJETIVOS Y AGENDA DE TRABAJO PARA EL AÑO 2018</a:t>
            </a:r>
            <a:br>
              <a:rPr lang="es-PE" sz="2800" b="1" dirty="0">
                <a:latin typeface="Helvetica Condensed" panose="020B0606020202030204"/>
                <a:cs typeface="Arial" pitchFamily="34" charset="0"/>
              </a:rPr>
            </a:br>
            <a:endParaRPr lang="es-PE" sz="2800" b="1" dirty="0">
              <a:latin typeface="Helvetica Condensed" panose="020B0606020202030204"/>
              <a:cs typeface="Arial" pitchFamily="34" charset="0"/>
            </a:endParaRPr>
          </a:p>
          <a:p>
            <a:br>
              <a:rPr lang="es-PE" sz="2800" b="1" dirty="0">
                <a:latin typeface="Helvetica Condensed" panose="020B0606020202030204"/>
              </a:rPr>
            </a:br>
            <a:r>
              <a:rPr lang="es-PE" sz="2800" b="1" dirty="0">
                <a:latin typeface="Helvetica Condensed" panose="020B0606020202030204"/>
              </a:rPr>
              <a:t>II. 1. Programación de Inversiones</a:t>
            </a:r>
          </a:p>
        </p:txBody>
      </p:sp>
    </p:spTree>
    <p:extLst>
      <p:ext uri="{BB962C8B-B14F-4D97-AF65-F5344CB8AC3E}">
        <p14:creationId xmlns:p14="http://schemas.microsoft.com/office/powerpoint/2010/main" val="5554577"/>
      </p:ext>
    </p:extLst>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Agrupar 28"/>
          <p:cNvGrpSpPr/>
          <p:nvPr/>
        </p:nvGrpSpPr>
        <p:grpSpPr>
          <a:xfrm>
            <a:off x="0" y="0"/>
            <a:ext cx="9144000" cy="5143500"/>
            <a:chOff x="0" y="0"/>
            <a:chExt cx="9144000" cy="5143500"/>
          </a:xfrm>
        </p:grpSpPr>
        <p:pic>
          <p:nvPicPr>
            <p:cNvPr id="30" name="Imagen 29" descr="IMG_4885-fondo.jpg"/>
            <p:cNvPicPr>
              <a:picLocks noChangeAspect="1"/>
            </p:cNvPicPr>
            <p:nvPr/>
          </p:nvPicPr>
          <p:blipFill rotWithShape="1">
            <a:blip r:embed="rId2">
              <a:extLst>
                <a:ext uri="{28A0092B-C50C-407E-A947-70E740481C1C}">
                  <a14:useLocalDpi xmlns:a14="http://schemas.microsoft.com/office/drawing/2010/main" val="0"/>
                </a:ext>
              </a:extLst>
            </a:blip>
            <a:srcRect t="13577" r="1055" b="2980"/>
            <a:stretch/>
          </p:blipFill>
          <p:spPr>
            <a:xfrm>
              <a:off x="0" y="0"/>
              <a:ext cx="9144000" cy="5143500"/>
            </a:xfrm>
            <a:prstGeom prst="rect">
              <a:avLst/>
            </a:prstGeom>
          </p:spPr>
        </p:pic>
        <p:sp>
          <p:nvSpPr>
            <p:cNvPr id="31" name="Rectángulo 30"/>
            <p:cNvSpPr/>
            <p:nvPr/>
          </p:nvSpPr>
          <p:spPr>
            <a:xfrm>
              <a:off x="109214" y="103489"/>
              <a:ext cx="8925572" cy="49365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s-ES" dirty="0">
                <a:solidFill>
                  <a:prstClr val="white"/>
                </a:solidFill>
              </a:endParaRPr>
            </a:p>
          </p:txBody>
        </p:sp>
      </p:grpSp>
      <p:pic>
        <p:nvPicPr>
          <p:cNvPr id="28" name="Imagen 27"/>
          <p:cNvPicPr>
            <a:picLocks noChangeAspect="1"/>
          </p:cNvPicPr>
          <p:nvPr/>
        </p:nvPicPr>
        <p:blipFill>
          <a:blip r:embed="rId3"/>
          <a:stretch>
            <a:fillRect/>
          </a:stretch>
        </p:blipFill>
        <p:spPr>
          <a:xfrm>
            <a:off x="403914" y="286008"/>
            <a:ext cx="431292" cy="252984"/>
          </a:xfrm>
          <a:prstGeom prst="rect">
            <a:avLst/>
          </a:prstGeom>
        </p:spPr>
      </p:pic>
      <p:pic>
        <p:nvPicPr>
          <p:cNvPr id="13" name="Imagen 12"/>
          <p:cNvPicPr>
            <a:picLocks noChangeAspect="1"/>
          </p:cNvPicPr>
          <p:nvPr/>
        </p:nvPicPr>
        <p:blipFill>
          <a:blip r:embed="rId4"/>
          <a:stretch>
            <a:fillRect/>
          </a:stretch>
        </p:blipFill>
        <p:spPr>
          <a:xfrm>
            <a:off x="403914" y="4750133"/>
            <a:ext cx="526492" cy="107998"/>
          </a:xfrm>
          <a:prstGeom prst="rect">
            <a:avLst/>
          </a:prstGeom>
        </p:spPr>
      </p:pic>
      <p:sp>
        <p:nvSpPr>
          <p:cNvPr id="14" name="CuadroTexto 13"/>
          <p:cNvSpPr txBox="1"/>
          <p:nvPr/>
        </p:nvSpPr>
        <p:spPr>
          <a:xfrm>
            <a:off x="258182" y="1999497"/>
            <a:ext cx="2812333" cy="638252"/>
          </a:xfrm>
          <a:prstGeom prst="rect">
            <a:avLst/>
          </a:prstGeom>
          <a:noFill/>
        </p:spPr>
        <p:txBody>
          <a:bodyPr wrap="square" rtlCol="0">
            <a:spAutoFit/>
          </a:bodyPr>
          <a:lstStyle/>
          <a:p>
            <a:pPr>
              <a:lnSpc>
                <a:spcPct val="80000"/>
              </a:lnSpc>
              <a:defRPr/>
            </a:pPr>
            <a:r>
              <a:rPr lang="es-PE" sz="2200" b="1" dirty="0">
                <a:cs typeface="Arial" pitchFamily="34" charset="0"/>
              </a:rPr>
              <a:t>1.1. Planes Maestros de Desarrollo (PMD)</a:t>
            </a:r>
            <a:endParaRPr lang="es-ES" sz="2200" b="1" dirty="0">
              <a:solidFill>
                <a:srgbClr val="679633"/>
              </a:solidFill>
              <a:latin typeface="Helvetica Condensed" panose="020B0606020202030204" pitchFamily="34" charset="0"/>
              <a:cs typeface="HelveticaNeueLT Std Hvy Cn"/>
            </a:endParaRPr>
          </a:p>
        </p:txBody>
      </p:sp>
      <p:cxnSp>
        <p:nvCxnSpPr>
          <p:cNvPr id="18" name="Conector recto 17"/>
          <p:cNvCxnSpPr/>
          <p:nvPr/>
        </p:nvCxnSpPr>
        <p:spPr>
          <a:xfrm>
            <a:off x="403914" y="2859312"/>
            <a:ext cx="2392449"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uadroTexto 16"/>
          <p:cNvSpPr txBox="1"/>
          <p:nvPr/>
        </p:nvSpPr>
        <p:spPr>
          <a:xfrm>
            <a:off x="3150041" y="286008"/>
            <a:ext cx="5583490" cy="369332"/>
          </a:xfrm>
          <a:prstGeom prst="rect">
            <a:avLst/>
          </a:prstGeom>
          <a:noFill/>
        </p:spPr>
        <p:txBody>
          <a:bodyPr wrap="square" rtlCol="0">
            <a:spAutoFit/>
          </a:bodyPr>
          <a:lstStyle/>
          <a:p>
            <a:pPr>
              <a:defRPr/>
            </a:pPr>
            <a:r>
              <a:rPr lang="es-PE" b="1" dirty="0">
                <a:solidFill>
                  <a:prstClr val="black"/>
                </a:solidFill>
                <a:latin typeface="Helvetica Condensed" panose="020B0606020202030204" pitchFamily="34" charset="0"/>
                <a:cs typeface="HelveticaNeueLT Std Lt Cn"/>
              </a:rPr>
              <a:t>i) Actualización de los PMD:						</a:t>
            </a:r>
            <a:endParaRPr lang="es-PE" b="1" dirty="0">
              <a:latin typeface="Helvetica Condensed" panose="020B0606020202030204"/>
              <a:cs typeface="Arial" pitchFamily="34" charset="0"/>
            </a:endParaRPr>
          </a:p>
        </p:txBody>
      </p:sp>
      <p:sp>
        <p:nvSpPr>
          <p:cNvPr id="20" name="Rectángulo: esquinas superiores redondeadas 19">
            <a:extLst>
              <a:ext uri="{FF2B5EF4-FFF2-40B4-BE49-F238E27FC236}">
                <a16:creationId xmlns:a16="http://schemas.microsoft.com/office/drawing/2014/main" id="{BDC2747B-76CC-440F-859D-FF8BF3C31C8F}"/>
              </a:ext>
            </a:extLst>
          </p:cNvPr>
          <p:cNvSpPr/>
          <p:nvPr/>
        </p:nvSpPr>
        <p:spPr>
          <a:xfrm rot="5400000">
            <a:off x="5574184" y="-777575"/>
            <a:ext cx="959756" cy="4594387"/>
          </a:xfrm>
          <a:prstGeom prst="round2SameRect">
            <a:avLst/>
          </a:prstGeom>
          <a:solidFill>
            <a:srgbClr val="E1F2CE">
              <a:alpha val="89804"/>
            </a:srgbClr>
          </a:solidFill>
          <a:ln>
            <a:solidFill>
              <a:srgbClr val="78A343">
                <a:alpha val="90000"/>
              </a:srgb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1" name="Marcador de texto 3">
            <a:extLst>
              <a:ext uri="{FF2B5EF4-FFF2-40B4-BE49-F238E27FC236}">
                <a16:creationId xmlns:a16="http://schemas.microsoft.com/office/drawing/2014/main" id="{BAF34886-CC96-4BDE-84B2-7732FED8697C}"/>
              </a:ext>
            </a:extLst>
          </p:cNvPr>
          <p:cNvSpPr txBox="1">
            <a:spLocks/>
          </p:cNvSpPr>
          <p:nvPr/>
        </p:nvSpPr>
        <p:spPr>
          <a:xfrm>
            <a:off x="3644592" y="1089419"/>
            <a:ext cx="4594387" cy="724119"/>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Helvetica Neue LT Std 47 Light Condensed"/>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Helvetica Neue LT Std 47 Light Condensed"/>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Helvetica Neue LT Std 47 Light Condensed"/>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Helvetica Neue LT Std 47 Light Condensed"/>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Helvetica Neue LT Std 47 Light Condensed"/>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195263" algn="just" defTabSz="914400" eaLnBrk="0" fontAlgn="base" hangingPunct="0">
              <a:spcBef>
                <a:spcPct val="0"/>
              </a:spcBef>
              <a:spcAft>
                <a:spcPct val="0"/>
              </a:spcAft>
              <a:buFont typeface="Arial" panose="020B0604020202020204" pitchFamily="34" charset="0"/>
              <a:buChar char="•"/>
            </a:pPr>
            <a:r>
              <a:rPr lang="es-MX" altLang="es-PE" sz="1200" dirty="0">
                <a:cs typeface="Arial" panose="020B0604020202020204" pitchFamily="34" charset="0"/>
              </a:rPr>
              <a:t>Se </a:t>
            </a:r>
            <a:r>
              <a:rPr lang="es-MX" altLang="es-PE" sz="1200" dirty="0">
                <a:solidFill>
                  <a:schemeClr val="tx2"/>
                </a:solidFill>
                <a:cs typeface="Arial" panose="020B0604020202020204" pitchFamily="34" charset="0"/>
              </a:rPr>
              <a:t>continuará con el proceso de revisión y actualización de PMD</a:t>
            </a:r>
          </a:p>
          <a:p>
            <a:pPr marL="285750" indent="-195263" algn="just" defTabSz="914400" eaLnBrk="0" fontAlgn="base" hangingPunct="0">
              <a:spcBef>
                <a:spcPct val="0"/>
              </a:spcBef>
              <a:spcAft>
                <a:spcPct val="0"/>
              </a:spcAft>
              <a:buFont typeface="Arial" panose="020B0604020202020204" pitchFamily="34" charset="0"/>
              <a:buChar char="•"/>
            </a:pPr>
            <a:r>
              <a:rPr lang="es-MX" altLang="es-PE" sz="1200" dirty="0">
                <a:cs typeface="Arial" panose="020B0604020202020204" pitchFamily="34" charset="0"/>
              </a:rPr>
              <a:t>Actualmente </a:t>
            </a:r>
            <a:r>
              <a:rPr lang="es-MX" altLang="es-PE" sz="1200" dirty="0">
                <a:solidFill>
                  <a:schemeClr val="tx2"/>
                </a:solidFill>
                <a:cs typeface="Arial" panose="020B0604020202020204" pitchFamily="34" charset="0"/>
              </a:rPr>
              <a:t>los PMD</a:t>
            </a:r>
            <a:r>
              <a:rPr lang="es-MX" altLang="es-PE" sz="1200" dirty="0">
                <a:cs typeface="Arial" panose="020B0604020202020204" pitchFamily="34" charset="0"/>
              </a:rPr>
              <a:t> de los grupos 1, 2, 3 y </a:t>
            </a:r>
            <a:r>
              <a:rPr lang="es-PE" altLang="es-PE" sz="1200" dirty="0">
                <a:cs typeface="Arial" panose="020B0604020202020204" pitchFamily="34" charset="0"/>
              </a:rPr>
              <a:t>4, </a:t>
            </a:r>
            <a:r>
              <a:rPr lang="es-PE" altLang="es-PE" sz="1200" dirty="0">
                <a:solidFill>
                  <a:schemeClr val="tx2"/>
                </a:solidFill>
                <a:cs typeface="Arial" panose="020B0604020202020204" pitchFamily="34" charset="0"/>
              </a:rPr>
              <a:t>se encuentran en revisión del MTC.</a:t>
            </a:r>
          </a:p>
        </p:txBody>
      </p:sp>
      <p:sp>
        <p:nvSpPr>
          <p:cNvPr id="22" name="Forma libre: forma 21">
            <a:extLst>
              <a:ext uri="{FF2B5EF4-FFF2-40B4-BE49-F238E27FC236}">
                <a16:creationId xmlns:a16="http://schemas.microsoft.com/office/drawing/2014/main" id="{4EE47840-3092-4856-B20A-4C5D8DEFCDDC}"/>
              </a:ext>
            </a:extLst>
          </p:cNvPr>
          <p:cNvSpPr/>
          <p:nvPr/>
        </p:nvSpPr>
        <p:spPr>
          <a:xfrm>
            <a:off x="3849664" y="2450322"/>
            <a:ext cx="1033182" cy="1081762"/>
          </a:xfrm>
          <a:custGeom>
            <a:avLst/>
            <a:gdLst>
              <a:gd name="connsiteX0" fmla="*/ 0 w 967085"/>
              <a:gd name="connsiteY0" fmla="*/ 161184 h 981543"/>
              <a:gd name="connsiteX1" fmla="*/ 161184 w 967085"/>
              <a:gd name="connsiteY1" fmla="*/ 0 h 981543"/>
              <a:gd name="connsiteX2" fmla="*/ 805901 w 967085"/>
              <a:gd name="connsiteY2" fmla="*/ 0 h 981543"/>
              <a:gd name="connsiteX3" fmla="*/ 967085 w 967085"/>
              <a:gd name="connsiteY3" fmla="*/ 161184 h 981543"/>
              <a:gd name="connsiteX4" fmla="*/ 967085 w 967085"/>
              <a:gd name="connsiteY4" fmla="*/ 820359 h 981543"/>
              <a:gd name="connsiteX5" fmla="*/ 805901 w 967085"/>
              <a:gd name="connsiteY5" fmla="*/ 981543 h 981543"/>
              <a:gd name="connsiteX6" fmla="*/ 161184 w 967085"/>
              <a:gd name="connsiteY6" fmla="*/ 981543 h 981543"/>
              <a:gd name="connsiteX7" fmla="*/ 0 w 967085"/>
              <a:gd name="connsiteY7" fmla="*/ 820359 h 981543"/>
              <a:gd name="connsiteX8" fmla="*/ 0 w 967085"/>
              <a:gd name="connsiteY8" fmla="*/ 161184 h 981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7085" h="981543">
                <a:moveTo>
                  <a:pt x="0" y="161184"/>
                </a:moveTo>
                <a:cubicBezTo>
                  <a:pt x="0" y="72165"/>
                  <a:pt x="72165" y="0"/>
                  <a:pt x="161184" y="0"/>
                </a:cubicBezTo>
                <a:lnTo>
                  <a:pt x="805901" y="0"/>
                </a:lnTo>
                <a:cubicBezTo>
                  <a:pt x="894920" y="0"/>
                  <a:pt x="967085" y="72165"/>
                  <a:pt x="967085" y="161184"/>
                </a:cubicBezTo>
                <a:lnTo>
                  <a:pt x="967085" y="820359"/>
                </a:lnTo>
                <a:cubicBezTo>
                  <a:pt x="967085" y="909378"/>
                  <a:pt x="894920" y="981543"/>
                  <a:pt x="805901" y="981543"/>
                </a:cubicBezTo>
                <a:lnTo>
                  <a:pt x="161184" y="981543"/>
                </a:lnTo>
                <a:cubicBezTo>
                  <a:pt x="72165" y="981543"/>
                  <a:pt x="0" y="909378"/>
                  <a:pt x="0" y="820359"/>
                </a:cubicBezTo>
                <a:lnTo>
                  <a:pt x="0" y="161184"/>
                </a:lnTo>
                <a:close/>
              </a:path>
            </a:pathLst>
          </a:custGeom>
          <a:solidFill>
            <a:srgbClr val="78A34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2929" tIns="70069" rIns="92929" bIns="70069" numCol="1" spcCol="1270" anchor="ctr" anchorCtr="0">
            <a:noAutofit/>
          </a:bodyPr>
          <a:lstStyle/>
          <a:p>
            <a:pPr marL="0" lvl="0" indent="0" algn="ctr" defTabSz="533400">
              <a:lnSpc>
                <a:spcPct val="90000"/>
              </a:lnSpc>
              <a:spcBef>
                <a:spcPct val="0"/>
              </a:spcBef>
              <a:spcAft>
                <a:spcPct val="35000"/>
              </a:spcAft>
              <a:buNone/>
            </a:pPr>
            <a:r>
              <a:rPr lang="es-PE" sz="1300" b="1" kern="1200" dirty="0">
                <a:latin typeface="HelveticaNeueLT Pro 47 LtCn" panose="020B0406020202030204" pitchFamily="34" charset="0"/>
              </a:rPr>
              <a:t>GRUPO 1</a:t>
            </a:r>
          </a:p>
          <a:p>
            <a:pPr marL="0" lvl="0" indent="0" algn="ctr" defTabSz="533400">
              <a:lnSpc>
                <a:spcPct val="90000"/>
              </a:lnSpc>
              <a:spcBef>
                <a:spcPct val="0"/>
              </a:spcBef>
              <a:spcAft>
                <a:spcPct val="35000"/>
              </a:spcAft>
              <a:buNone/>
            </a:pPr>
            <a:r>
              <a:rPr lang="es-PE" sz="1300" kern="1200" dirty="0">
                <a:solidFill>
                  <a:prstClr val="black">
                    <a:hueOff val="0"/>
                    <a:satOff val="0"/>
                    <a:lumOff val="0"/>
                    <a:alphaOff val="0"/>
                  </a:prstClr>
                </a:solidFill>
                <a:latin typeface="HelveticaNeueLT Pro 47 LtCn" panose="020B0406020202030204" pitchFamily="34" charset="0"/>
              </a:rPr>
              <a:t>Tarapoto</a:t>
            </a:r>
          </a:p>
          <a:p>
            <a:pPr marL="0" lvl="0" indent="0" algn="ctr" defTabSz="533400">
              <a:lnSpc>
                <a:spcPct val="90000"/>
              </a:lnSpc>
              <a:spcBef>
                <a:spcPct val="0"/>
              </a:spcBef>
              <a:spcAft>
                <a:spcPct val="35000"/>
              </a:spcAft>
              <a:buNone/>
            </a:pPr>
            <a:r>
              <a:rPr lang="es-PE" sz="1300" kern="1200" dirty="0">
                <a:solidFill>
                  <a:prstClr val="black">
                    <a:hueOff val="0"/>
                    <a:satOff val="0"/>
                    <a:lumOff val="0"/>
                    <a:alphaOff val="0"/>
                  </a:prstClr>
                </a:solidFill>
                <a:latin typeface="HelveticaNeueLT Pro 47 LtCn" panose="020B0406020202030204" pitchFamily="34" charset="0"/>
              </a:rPr>
              <a:t>Pisco</a:t>
            </a:r>
          </a:p>
          <a:p>
            <a:pPr marL="0" lvl="0" indent="0" algn="ctr" defTabSz="533400">
              <a:lnSpc>
                <a:spcPct val="90000"/>
              </a:lnSpc>
              <a:spcBef>
                <a:spcPct val="0"/>
              </a:spcBef>
              <a:spcAft>
                <a:spcPct val="35000"/>
              </a:spcAft>
              <a:buNone/>
            </a:pPr>
            <a:r>
              <a:rPr lang="es-PE" sz="1300" kern="1200" dirty="0">
                <a:solidFill>
                  <a:prstClr val="black">
                    <a:hueOff val="0"/>
                    <a:satOff val="0"/>
                    <a:lumOff val="0"/>
                    <a:alphaOff val="0"/>
                  </a:prstClr>
                </a:solidFill>
                <a:latin typeface="HelveticaNeueLT Pro 47 LtCn" panose="020B0406020202030204" pitchFamily="34" charset="0"/>
              </a:rPr>
              <a:t>Tumbes</a:t>
            </a:r>
            <a:endParaRPr lang="es-PE" sz="1300" kern="1200" dirty="0">
              <a:latin typeface="HelveticaNeueLT Pro 47 LtCn" panose="020B0406020202030204" pitchFamily="34" charset="0"/>
            </a:endParaRPr>
          </a:p>
        </p:txBody>
      </p:sp>
      <p:sp>
        <p:nvSpPr>
          <p:cNvPr id="23" name="Forma libre: forma 22">
            <a:extLst>
              <a:ext uri="{FF2B5EF4-FFF2-40B4-BE49-F238E27FC236}">
                <a16:creationId xmlns:a16="http://schemas.microsoft.com/office/drawing/2014/main" id="{9420CC61-7CFD-4980-ABC9-B83B261F65B8}"/>
              </a:ext>
            </a:extLst>
          </p:cNvPr>
          <p:cNvSpPr/>
          <p:nvPr/>
        </p:nvSpPr>
        <p:spPr>
          <a:xfrm>
            <a:off x="4959046" y="2450322"/>
            <a:ext cx="1033182" cy="1086589"/>
          </a:xfrm>
          <a:custGeom>
            <a:avLst/>
            <a:gdLst>
              <a:gd name="connsiteX0" fmla="*/ 0 w 967085"/>
              <a:gd name="connsiteY0" fmla="*/ 161184 h 981543"/>
              <a:gd name="connsiteX1" fmla="*/ 161184 w 967085"/>
              <a:gd name="connsiteY1" fmla="*/ 0 h 981543"/>
              <a:gd name="connsiteX2" fmla="*/ 805901 w 967085"/>
              <a:gd name="connsiteY2" fmla="*/ 0 h 981543"/>
              <a:gd name="connsiteX3" fmla="*/ 967085 w 967085"/>
              <a:gd name="connsiteY3" fmla="*/ 161184 h 981543"/>
              <a:gd name="connsiteX4" fmla="*/ 967085 w 967085"/>
              <a:gd name="connsiteY4" fmla="*/ 820359 h 981543"/>
              <a:gd name="connsiteX5" fmla="*/ 805901 w 967085"/>
              <a:gd name="connsiteY5" fmla="*/ 981543 h 981543"/>
              <a:gd name="connsiteX6" fmla="*/ 161184 w 967085"/>
              <a:gd name="connsiteY6" fmla="*/ 981543 h 981543"/>
              <a:gd name="connsiteX7" fmla="*/ 0 w 967085"/>
              <a:gd name="connsiteY7" fmla="*/ 820359 h 981543"/>
              <a:gd name="connsiteX8" fmla="*/ 0 w 967085"/>
              <a:gd name="connsiteY8" fmla="*/ 161184 h 981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7085" h="981543">
                <a:moveTo>
                  <a:pt x="0" y="161184"/>
                </a:moveTo>
                <a:cubicBezTo>
                  <a:pt x="0" y="72165"/>
                  <a:pt x="72165" y="0"/>
                  <a:pt x="161184" y="0"/>
                </a:cubicBezTo>
                <a:lnTo>
                  <a:pt x="805901" y="0"/>
                </a:lnTo>
                <a:cubicBezTo>
                  <a:pt x="894920" y="0"/>
                  <a:pt x="967085" y="72165"/>
                  <a:pt x="967085" y="161184"/>
                </a:cubicBezTo>
                <a:lnTo>
                  <a:pt x="967085" y="820359"/>
                </a:lnTo>
                <a:cubicBezTo>
                  <a:pt x="967085" y="909378"/>
                  <a:pt x="894920" y="981543"/>
                  <a:pt x="805901" y="981543"/>
                </a:cubicBezTo>
                <a:lnTo>
                  <a:pt x="161184" y="981543"/>
                </a:lnTo>
                <a:cubicBezTo>
                  <a:pt x="72165" y="981543"/>
                  <a:pt x="0" y="909378"/>
                  <a:pt x="0" y="820359"/>
                </a:cubicBezTo>
                <a:lnTo>
                  <a:pt x="0" y="161184"/>
                </a:lnTo>
                <a:close/>
              </a:path>
            </a:pathLst>
          </a:custGeom>
          <a:solidFill>
            <a:srgbClr val="78A34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2929" tIns="70069" rIns="92929" bIns="70069" numCol="1" spcCol="1270" anchor="ctr" anchorCtr="0">
            <a:noAutofit/>
          </a:bodyPr>
          <a:lstStyle/>
          <a:p>
            <a:pPr marL="0" lvl="0" indent="0" algn="ctr" defTabSz="533400">
              <a:lnSpc>
                <a:spcPct val="90000"/>
              </a:lnSpc>
              <a:spcBef>
                <a:spcPct val="0"/>
              </a:spcBef>
              <a:spcAft>
                <a:spcPct val="35000"/>
              </a:spcAft>
              <a:buNone/>
            </a:pPr>
            <a:r>
              <a:rPr lang="es-PE" sz="1300" b="1" kern="1200" dirty="0">
                <a:latin typeface="HelveticaNeueLT Pro 47 LtCn" panose="020B0406020202030204" pitchFamily="34" charset="0"/>
              </a:rPr>
              <a:t>GRUPO 2</a:t>
            </a:r>
          </a:p>
          <a:p>
            <a:pPr marL="0" lvl="0" indent="0" algn="ctr" defTabSz="533400">
              <a:lnSpc>
                <a:spcPct val="90000"/>
              </a:lnSpc>
              <a:spcBef>
                <a:spcPct val="0"/>
              </a:spcBef>
              <a:spcAft>
                <a:spcPct val="35000"/>
              </a:spcAft>
              <a:buNone/>
            </a:pPr>
            <a:r>
              <a:rPr lang="es-PE" sz="1300" kern="1200" dirty="0">
                <a:solidFill>
                  <a:prstClr val="black">
                    <a:hueOff val="0"/>
                    <a:satOff val="0"/>
                    <a:lumOff val="0"/>
                    <a:alphaOff val="0"/>
                  </a:prstClr>
                </a:solidFill>
                <a:latin typeface="HelveticaNeueLT Pro 47 LtCn" panose="020B0406020202030204" pitchFamily="34" charset="0"/>
              </a:rPr>
              <a:t>Anta</a:t>
            </a:r>
          </a:p>
          <a:p>
            <a:pPr marL="0" lvl="0" indent="0" algn="ctr" defTabSz="533400">
              <a:lnSpc>
                <a:spcPct val="90000"/>
              </a:lnSpc>
              <a:spcBef>
                <a:spcPct val="0"/>
              </a:spcBef>
              <a:spcAft>
                <a:spcPct val="35000"/>
              </a:spcAft>
              <a:buNone/>
            </a:pPr>
            <a:r>
              <a:rPr lang="es-PE" sz="1300" kern="1200" dirty="0">
                <a:solidFill>
                  <a:prstClr val="black">
                    <a:hueOff val="0"/>
                    <a:satOff val="0"/>
                    <a:lumOff val="0"/>
                    <a:alphaOff val="0"/>
                  </a:prstClr>
                </a:solidFill>
                <a:latin typeface="HelveticaNeueLT Pro 47 LtCn" panose="020B0406020202030204" pitchFamily="34" charset="0"/>
              </a:rPr>
              <a:t>Pucallpa</a:t>
            </a:r>
          </a:p>
          <a:p>
            <a:pPr marL="0" lvl="0" indent="0" algn="ctr" defTabSz="533400">
              <a:lnSpc>
                <a:spcPct val="90000"/>
              </a:lnSpc>
              <a:spcBef>
                <a:spcPct val="0"/>
              </a:spcBef>
              <a:spcAft>
                <a:spcPct val="35000"/>
              </a:spcAft>
              <a:buNone/>
            </a:pPr>
            <a:r>
              <a:rPr lang="es-PE" sz="1300" kern="1200" dirty="0">
                <a:solidFill>
                  <a:prstClr val="black">
                    <a:hueOff val="0"/>
                    <a:satOff val="0"/>
                    <a:lumOff val="0"/>
                    <a:alphaOff val="0"/>
                  </a:prstClr>
                </a:solidFill>
                <a:latin typeface="HelveticaNeueLT Pro 47 LtCn" panose="020B0406020202030204" pitchFamily="34" charset="0"/>
              </a:rPr>
              <a:t>Chiclayo</a:t>
            </a:r>
          </a:p>
        </p:txBody>
      </p:sp>
      <p:sp>
        <p:nvSpPr>
          <p:cNvPr id="24" name="Forma libre: forma 23">
            <a:extLst>
              <a:ext uri="{FF2B5EF4-FFF2-40B4-BE49-F238E27FC236}">
                <a16:creationId xmlns:a16="http://schemas.microsoft.com/office/drawing/2014/main" id="{1B40399D-8059-41C8-AAB0-D2F3BF3F9B50}"/>
              </a:ext>
            </a:extLst>
          </p:cNvPr>
          <p:cNvSpPr/>
          <p:nvPr/>
        </p:nvSpPr>
        <p:spPr>
          <a:xfrm>
            <a:off x="6089395" y="2450322"/>
            <a:ext cx="1119465" cy="1078299"/>
          </a:xfrm>
          <a:custGeom>
            <a:avLst/>
            <a:gdLst>
              <a:gd name="connsiteX0" fmla="*/ 0 w 967085"/>
              <a:gd name="connsiteY0" fmla="*/ 161184 h 981543"/>
              <a:gd name="connsiteX1" fmla="*/ 161184 w 967085"/>
              <a:gd name="connsiteY1" fmla="*/ 0 h 981543"/>
              <a:gd name="connsiteX2" fmla="*/ 805901 w 967085"/>
              <a:gd name="connsiteY2" fmla="*/ 0 h 981543"/>
              <a:gd name="connsiteX3" fmla="*/ 967085 w 967085"/>
              <a:gd name="connsiteY3" fmla="*/ 161184 h 981543"/>
              <a:gd name="connsiteX4" fmla="*/ 967085 w 967085"/>
              <a:gd name="connsiteY4" fmla="*/ 820359 h 981543"/>
              <a:gd name="connsiteX5" fmla="*/ 805901 w 967085"/>
              <a:gd name="connsiteY5" fmla="*/ 981543 h 981543"/>
              <a:gd name="connsiteX6" fmla="*/ 161184 w 967085"/>
              <a:gd name="connsiteY6" fmla="*/ 981543 h 981543"/>
              <a:gd name="connsiteX7" fmla="*/ 0 w 967085"/>
              <a:gd name="connsiteY7" fmla="*/ 820359 h 981543"/>
              <a:gd name="connsiteX8" fmla="*/ 0 w 967085"/>
              <a:gd name="connsiteY8" fmla="*/ 161184 h 981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7085" h="981543">
                <a:moveTo>
                  <a:pt x="0" y="161184"/>
                </a:moveTo>
                <a:cubicBezTo>
                  <a:pt x="0" y="72165"/>
                  <a:pt x="72165" y="0"/>
                  <a:pt x="161184" y="0"/>
                </a:cubicBezTo>
                <a:lnTo>
                  <a:pt x="805901" y="0"/>
                </a:lnTo>
                <a:cubicBezTo>
                  <a:pt x="894920" y="0"/>
                  <a:pt x="967085" y="72165"/>
                  <a:pt x="967085" y="161184"/>
                </a:cubicBezTo>
                <a:lnTo>
                  <a:pt x="967085" y="820359"/>
                </a:lnTo>
                <a:cubicBezTo>
                  <a:pt x="967085" y="909378"/>
                  <a:pt x="894920" y="981543"/>
                  <a:pt x="805901" y="981543"/>
                </a:cubicBezTo>
                <a:lnTo>
                  <a:pt x="161184" y="981543"/>
                </a:lnTo>
                <a:cubicBezTo>
                  <a:pt x="72165" y="981543"/>
                  <a:pt x="0" y="909378"/>
                  <a:pt x="0" y="820359"/>
                </a:cubicBezTo>
                <a:lnTo>
                  <a:pt x="0" y="161184"/>
                </a:lnTo>
                <a:close/>
              </a:path>
            </a:pathLst>
          </a:custGeom>
          <a:solidFill>
            <a:srgbClr val="78A34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2929" tIns="70069" rIns="92929" bIns="70069" numCol="1" spcCol="1270" anchor="ctr" anchorCtr="0">
            <a:noAutofit/>
          </a:bodyPr>
          <a:lstStyle/>
          <a:p>
            <a:pPr marL="0" lvl="0" indent="0" algn="ctr" defTabSz="533400">
              <a:lnSpc>
                <a:spcPct val="90000"/>
              </a:lnSpc>
              <a:spcBef>
                <a:spcPct val="0"/>
              </a:spcBef>
              <a:spcAft>
                <a:spcPct val="35000"/>
              </a:spcAft>
              <a:buNone/>
            </a:pPr>
            <a:r>
              <a:rPr lang="es-PE" sz="1300" b="1" kern="1200" dirty="0">
                <a:latin typeface="HelveticaNeueLT Pro 47 LtCn" panose="020B0406020202030204" pitchFamily="34" charset="0"/>
              </a:rPr>
              <a:t>GRUPO </a:t>
            </a:r>
            <a:r>
              <a:rPr lang="es-PE" sz="1300" kern="1200" dirty="0">
                <a:latin typeface="HelveticaNeueLT Pro 47 LtCn" panose="020B0406020202030204" pitchFamily="34" charset="0"/>
              </a:rPr>
              <a:t>3</a:t>
            </a:r>
          </a:p>
          <a:p>
            <a:pPr marL="0" lvl="0" indent="0" algn="ctr" defTabSz="533400">
              <a:lnSpc>
                <a:spcPct val="90000"/>
              </a:lnSpc>
              <a:spcBef>
                <a:spcPct val="0"/>
              </a:spcBef>
              <a:spcAft>
                <a:spcPct val="35000"/>
              </a:spcAft>
              <a:buNone/>
            </a:pPr>
            <a:r>
              <a:rPr lang="es-PE" sz="1200" kern="1200" dirty="0">
                <a:solidFill>
                  <a:prstClr val="black">
                    <a:hueOff val="0"/>
                    <a:satOff val="0"/>
                    <a:lumOff val="0"/>
                    <a:alphaOff val="0"/>
                  </a:prstClr>
                </a:solidFill>
                <a:latin typeface="HelveticaNeueLT Pro 47 LtCn" panose="020B0406020202030204" pitchFamily="34" charset="0"/>
              </a:rPr>
              <a:t>Cajamarca</a:t>
            </a:r>
          </a:p>
          <a:p>
            <a:pPr marL="0" lvl="0" indent="0" algn="ctr" defTabSz="533400">
              <a:lnSpc>
                <a:spcPct val="90000"/>
              </a:lnSpc>
              <a:spcBef>
                <a:spcPct val="0"/>
              </a:spcBef>
              <a:spcAft>
                <a:spcPct val="35000"/>
              </a:spcAft>
              <a:buNone/>
            </a:pPr>
            <a:r>
              <a:rPr lang="es-PE" sz="1200" kern="1200" dirty="0">
                <a:solidFill>
                  <a:prstClr val="black">
                    <a:hueOff val="0"/>
                    <a:satOff val="0"/>
                    <a:lumOff val="0"/>
                    <a:alphaOff val="0"/>
                  </a:prstClr>
                </a:solidFill>
                <a:latin typeface="HelveticaNeueLT Pro 47 LtCn" panose="020B0406020202030204" pitchFamily="34" charset="0"/>
              </a:rPr>
              <a:t>Iquitos</a:t>
            </a:r>
          </a:p>
          <a:p>
            <a:pPr marL="0" lvl="0" indent="0" algn="ctr" defTabSz="533400">
              <a:lnSpc>
                <a:spcPct val="90000"/>
              </a:lnSpc>
              <a:spcBef>
                <a:spcPct val="0"/>
              </a:spcBef>
              <a:spcAft>
                <a:spcPct val="35000"/>
              </a:spcAft>
              <a:buNone/>
            </a:pPr>
            <a:r>
              <a:rPr lang="es-PE" sz="1200" kern="1200" dirty="0">
                <a:solidFill>
                  <a:prstClr val="black">
                    <a:hueOff val="0"/>
                    <a:satOff val="0"/>
                    <a:lumOff val="0"/>
                    <a:alphaOff val="0"/>
                  </a:prstClr>
                </a:solidFill>
                <a:latin typeface="HelveticaNeueLT Pro 47 LtCn" panose="020B0406020202030204" pitchFamily="34" charset="0"/>
              </a:rPr>
              <a:t>Chachapoyas</a:t>
            </a:r>
          </a:p>
        </p:txBody>
      </p:sp>
      <p:sp>
        <p:nvSpPr>
          <p:cNvPr id="25" name="Forma libre: forma 24">
            <a:extLst>
              <a:ext uri="{FF2B5EF4-FFF2-40B4-BE49-F238E27FC236}">
                <a16:creationId xmlns:a16="http://schemas.microsoft.com/office/drawing/2014/main" id="{B43EDA41-3AC0-4878-8BD7-35A8DF0E22BE}"/>
              </a:ext>
            </a:extLst>
          </p:cNvPr>
          <p:cNvSpPr/>
          <p:nvPr/>
        </p:nvSpPr>
        <p:spPr>
          <a:xfrm>
            <a:off x="7318074" y="2458613"/>
            <a:ext cx="1033182" cy="1078299"/>
          </a:xfrm>
          <a:custGeom>
            <a:avLst/>
            <a:gdLst>
              <a:gd name="connsiteX0" fmla="*/ 0 w 967085"/>
              <a:gd name="connsiteY0" fmla="*/ 161184 h 981543"/>
              <a:gd name="connsiteX1" fmla="*/ 161184 w 967085"/>
              <a:gd name="connsiteY1" fmla="*/ 0 h 981543"/>
              <a:gd name="connsiteX2" fmla="*/ 805901 w 967085"/>
              <a:gd name="connsiteY2" fmla="*/ 0 h 981543"/>
              <a:gd name="connsiteX3" fmla="*/ 967085 w 967085"/>
              <a:gd name="connsiteY3" fmla="*/ 161184 h 981543"/>
              <a:gd name="connsiteX4" fmla="*/ 967085 w 967085"/>
              <a:gd name="connsiteY4" fmla="*/ 820359 h 981543"/>
              <a:gd name="connsiteX5" fmla="*/ 805901 w 967085"/>
              <a:gd name="connsiteY5" fmla="*/ 981543 h 981543"/>
              <a:gd name="connsiteX6" fmla="*/ 161184 w 967085"/>
              <a:gd name="connsiteY6" fmla="*/ 981543 h 981543"/>
              <a:gd name="connsiteX7" fmla="*/ 0 w 967085"/>
              <a:gd name="connsiteY7" fmla="*/ 820359 h 981543"/>
              <a:gd name="connsiteX8" fmla="*/ 0 w 967085"/>
              <a:gd name="connsiteY8" fmla="*/ 161184 h 981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7085" h="981543">
                <a:moveTo>
                  <a:pt x="0" y="161184"/>
                </a:moveTo>
                <a:cubicBezTo>
                  <a:pt x="0" y="72165"/>
                  <a:pt x="72165" y="0"/>
                  <a:pt x="161184" y="0"/>
                </a:cubicBezTo>
                <a:lnTo>
                  <a:pt x="805901" y="0"/>
                </a:lnTo>
                <a:cubicBezTo>
                  <a:pt x="894920" y="0"/>
                  <a:pt x="967085" y="72165"/>
                  <a:pt x="967085" y="161184"/>
                </a:cubicBezTo>
                <a:lnTo>
                  <a:pt x="967085" y="820359"/>
                </a:lnTo>
                <a:cubicBezTo>
                  <a:pt x="967085" y="909378"/>
                  <a:pt x="894920" y="981543"/>
                  <a:pt x="805901" y="981543"/>
                </a:cubicBezTo>
                <a:lnTo>
                  <a:pt x="161184" y="981543"/>
                </a:lnTo>
                <a:cubicBezTo>
                  <a:pt x="72165" y="981543"/>
                  <a:pt x="0" y="909378"/>
                  <a:pt x="0" y="820359"/>
                </a:cubicBezTo>
                <a:lnTo>
                  <a:pt x="0" y="161184"/>
                </a:lnTo>
                <a:close/>
              </a:path>
            </a:pathLst>
          </a:custGeom>
          <a:solidFill>
            <a:srgbClr val="78A34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2929" tIns="70069" rIns="92929" bIns="70069" numCol="1" spcCol="1270" anchor="ctr" anchorCtr="0">
            <a:noAutofit/>
          </a:bodyPr>
          <a:lstStyle/>
          <a:p>
            <a:pPr marL="0" lvl="0" indent="0" algn="ctr" defTabSz="533400">
              <a:lnSpc>
                <a:spcPct val="90000"/>
              </a:lnSpc>
              <a:spcBef>
                <a:spcPct val="0"/>
              </a:spcBef>
              <a:spcAft>
                <a:spcPct val="35000"/>
              </a:spcAft>
              <a:buNone/>
            </a:pPr>
            <a:r>
              <a:rPr lang="es-PE" sz="1300" b="1" kern="1200" dirty="0">
                <a:latin typeface="HelveticaNeueLT Pro 47 LtCn" panose="020B0406020202030204" pitchFamily="34" charset="0"/>
              </a:rPr>
              <a:t>GRUPO 4</a:t>
            </a:r>
          </a:p>
          <a:p>
            <a:pPr marL="0" lvl="0" indent="0" algn="ctr" defTabSz="533400">
              <a:lnSpc>
                <a:spcPct val="90000"/>
              </a:lnSpc>
              <a:spcBef>
                <a:spcPct val="0"/>
              </a:spcBef>
              <a:spcAft>
                <a:spcPct val="35000"/>
              </a:spcAft>
              <a:buNone/>
            </a:pPr>
            <a:r>
              <a:rPr lang="es-PE" sz="1300" kern="1200" dirty="0">
                <a:solidFill>
                  <a:prstClr val="black">
                    <a:hueOff val="0"/>
                    <a:satOff val="0"/>
                    <a:lumOff val="0"/>
                    <a:alphaOff val="0"/>
                  </a:prstClr>
                </a:solidFill>
                <a:latin typeface="HelveticaNeueLT Pro 47 LtCn" panose="020B0406020202030204" pitchFamily="34" charset="0"/>
              </a:rPr>
              <a:t>Talara</a:t>
            </a:r>
          </a:p>
          <a:p>
            <a:pPr marL="0" lvl="0" indent="0" algn="ctr" defTabSz="533400">
              <a:lnSpc>
                <a:spcPct val="90000"/>
              </a:lnSpc>
              <a:spcBef>
                <a:spcPct val="0"/>
              </a:spcBef>
              <a:spcAft>
                <a:spcPct val="35000"/>
              </a:spcAft>
              <a:buNone/>
            </a:pPr>
            <a:r>
              <a:rPr lang="es-PE" sz="1300" kern="1200" dirty="0">
                <a:solidFill>
                  <a:prstClr val="black">
                    <a:hueOff val="0"/>
                    <a:satOff val="0"/>
                    <a:lumOff val="0"/>
                    <a:alphaOff val="0"/>
                  </a:prstClr>
                </a:solidFill>
                <a:latin typeface="HelveticaNeueLT Pro 47 LtCn" panose="020B0406020202030204" pitchFamily="34" charset="0"/>
              </a:rPr>
              <a:t>Piura</a:t>
            </a:r>
          </a:p>
          <a:p>
            <a:pPr marL="0" lvl="0" indent="0" algn="ctr" defTabSz="533400">
              <a:lnSpc>
                <a:spcPct val="90000"/>
              </a:lnSpc>
              <a:spcBef>
                <a:spcPct val="0"/>
              </a:spcBef>
              <a:spcAft>
                <a:spcPct val="35000"/>
              </a:spcAft>
              <a:buNone/>
            </a:pPr>
            <a:r>
              <a:rPr lang="es-PE" sz="1300" kern="1200" dirty="0">
                <a:solidFill>
                  <a:prstClr val="black">
                    <a:hueOff val="0"/>
                    <a:satOff val="0"/>
                    <a:lumOff val="0"/>
                    <a:alphaOff val="0"/>
                  </a:prstClr>
                </a:solidFill>
                <a:latin typeface="HelveticaNeueLT Pro 47 LtCn" panose="020B0406020202030204" pitchFamily="34" charset="0"/>
              </a:rPr>
              <a:t>Trujillo</a:t>
            </a:r>
          </a:p>
        </p:txBody>
      </p:sp>
      <p:sp>
        <p:nvSpPr>
          <p:cNvPr id="26" name="Flecha: a la derecha 25">
            <a:extLst>
              <a:ext uri="{FF2B5EF4-FFF2-40B4-BE49-F238E27FC236}">
                <a16:creationId xmlns:a16="http://schemas.microsoft.com/office/drawing/2014/main" id="{74E451EC-9C6D-465C-97AA-D444FE964B66}"/>
              </a:ext>
            </a:extLst>
          </p:cNvPr>
          <p:cNvSpPr/>
          <p:nvPr/>
        </p:nvSpPr>
        <p:spPr>
          <a:xfrm>
            <a:off x="3909086" y="3591868"/>
            <a:ext cx="4218315" cy="959757"/>
          </a:xfrm>
          <a:prstGeom prst="rightArrow">
            <a:avLst>
              <a:gd name="adj1" fmla="val 50000"/>
              <a:gd name="adj2" fmla="val 50000"/>
            </a:avLst>
          </a:prstGeom>
          <a:solidFill>
            <a:srgbClr val="E1F2CE"/>
          </a:solidFill>
          <a:ln cmpd="sng">
            <a:solidFill>
              <a:srgbClr val="679643"/>
            </a:solidFill>
          </a:ln>
        </p:spPr>
        <p:style>
          <a:lnRef idx="1">
            <a:schemeClr val="accent1"/>
          </a:lnRef>
          <a:fillRef idx="3">
            <a:schemeClr val="accent1"/>
          </a:fillRef>
          <a:effectRef idx="2">
            <a:schemeClr val="accent1"/>
          </a:effectRef>
          <a:fontRef idx="minor">
            <a:schemeClr val="lt1"/>
          </a:fontRef>
        </p:style>
        <p:txBody>
          <a:bodyPr rtlCol="0" anchor="ctr"/>
          <a:lstStyle/>
          <a:p>
            <a:pPr marL="179388"/>
            <a:r>
              <a:rPr lang="es-MX" sz="1100" dirty="0">
                <a:solidFill>
                  <a:schemeClr val="tx1"/>
                </a:solidFill>
                <a:latin typeface="HelveticaNeueLT Pro 47 LtCn" panose="020B0406020202030204" pitchFamily="34" charset="0"/>
              </a:rPr>
              <a:t>Comité con DGAC con el fin de establecer compromisos para remisión de las observaciones a los PMD.</a:t>
            </a:r>
            <a:endParaRPr lang="es-PE" sz="1100" dirty="0">
              <a:solidFill>
                <a:schemeClr val="tx1"/>
              </a:solidFill>
              <a:latin typeface="HelveticaNeueLT Pro 47 LtCn" panose="020B0406020202030204" pitchFamily="34" charset="0"/>
            </a:endParaRPr>
          </a:p>
        </p:txBody>
      </p:sp>
    </p:spTree>
    <p:extLst>
      <p:ext uri="{BB962C8B-B14F-4D97-AF65-F5344CB8AC3E}">
        <p14:creationId xmlns:p14="http://schemas.microsoft.com/office/powerpoint/2010/main" val="3975162245"/>
      </p:ext>
    </p:extLst>
  </p:cSld>
  <p:clrMapOvr>
    <a:masterClrMapping/>
  </p:clrMapOvr>
  <p:transition spd="slow">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ángulo: esquinas superiores redondeadas 26">
            <a:extLst>
              <a:ext uri="{FF2B5EF4-FFF2-40B4-BE49-F238E27FC236}">
                <a16:creationId xmlns:a16="http://schemas.microsoft.com/office/drawing/2014/main" id="{46A0DF86-5DD7-4087-91AE-54432BEFA06F}"/>
              </a:ext>
            </a:extLst>
          </p:cNvPr>
          <p:cNvSpPr/>
          <p:nvPr/>
        </p:nvSpPr>
        <p:spPr>
          <a:xfrm rot="5400000">
            <a:off x="5569920" y="238373"/>
            <a:ext cx="1606346" cy="4509098"/>
          </a:xfrm>
          <a:prstGeom prst="round2SameRect">
            <a:avLst/>
          </a:prstGeom>
          <a:solidFill>
            <a:srgbClr val="E1F2CE">
              <a:alpha val="89804"/>
            </a:srgbClr>
          </a:solidFill>
          <a:ln>
            <a:solidFill>
              <a:srgbClr val="78A343">
                <a:alpha val="90000"/>
              </a:srgb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grpSp>
        <p:nvGrpSpPr>
          <p:cNvPr id="29" name="Agrupar 28"/>
          <p:cNvGrpSpPr/>
          <p:nvPr/>
        </p:nvGrpSpPr>
        <p:grpSpPr>
          <a:xfrm>
            <a:off x="0" y="0"/>
            <a:ext cx="9144000" cy="5143500"/>
            <a:chOff x="0" y="0"/>
            <a:chExt cx="9144000" cy="5143500"/>
          </a:xfrm>
        </p:grpSpPr>
        <p:pic>
          <p:nvPicPr>
            <p:cNvPr id="30" name="Imagen 29" descr="IMG_4885-fondo.jpg"/>
            <p:cNvPicPr>
              <a:picLocks noChangeAspect="1"/>
            </p:cNvPicPr>
            <p:nvPr/>
          </p:nvPicPr>
          <p:blipFill rotWithShape="1">
            <a:blip r:embed="rId2">
              <a:extLst>
                <a:ext uri="{28A0092B-C50C-407E-A947-70E740481C1C}">
                  <a14:useLocalDpi xmlns:a14="http://schemas.microsoft.com/office/drawing/2010/main" val="0"/>
                </a:ext>
              </a:extLst>
            </a:blip>
            <a:srcRect t="13577" r="1055" b="2980"/>
            <a:stretch/>
          </p:blipFill>
          <p:spPr>
            <a:xfrm>
              <a:off x="0" y="0"/>
              <a:ext cx="9144000" cy="5143500"/>
            </a:xfrm>
            <a:prstGeom prst="rect">
              <a:avLst/>
            </a:prstGeom>
          </p:spPr>
        </p:pic>
        <p:sp>
          <p:nvSpPr>
            <p:cNvPr id="31" name="Rectángulo 30"/>
            <p:cNvSpPr/>
            <p:nvPr/>
          </p:nvSpPr>
          <p:spPr>
            <a:xfrm>
              <a:off x="109214" y="103489"/>
              <a:ext cx="8925572" cy="49365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s-ES" dirty="0">
                <a:solidFill>
                  <a:prstClr val="white"/>
                </a:solidFill>
              </a:endParaRPr>
            </a:p>
          </p:txBody>
        </p:sp>
      </p:grpSp>
      <p:pic>
        <p:nvPicPr>
          <p:cNvPr id="28" name="Imagen 27"/>
          <p:cNvPicPr>
            <a:picLocks noChangeAspect="1"/>
          </p:cNvPicPr>
          <p:nvPr/>
        </p:nvPicPr>
        <p:blipFill>
          <a:blip r:embed="rId3"/>
          <a:stretch>
            <a:fillRect/>
          </a:stretch>
        </p:blipFill>
        <p:spPr>
          <a:xfrm>
            <a:off x="403914" y="286008"/>
            <a:ext cx="431292" cy="252984"/>
          </a:xfrm>
          <a:prstGeom prst="rect">
            <a:avLst/>
          </a:prstGeom>
        </p:spPr>
      </p:pic>
      <p:pic>
        <p:nvPicPr>
          <p:cNvPr id="13" name="Imagen 12"/>
          <p:cNvPicPr>
            <a:picLocks noChangeAspect="1"/>
          </p:cNvPicPr>
          <p:nvPr/>
        </p:nvPicPr>
        <p:blipFill>
          <a:blip r:embed="rId4"/>
          <a:stretch>
            <a:fillRect/>
          </a:stretch>
        </p:blipFill>
        <p:spPr>
          <a:xfrm>
            <a:off x="403914" y="4750133"/>
            <a:ext cx="526492" cy="107998"/>
          </a:xfrm>
          <a:prstGeom prst="rect">
            <a:avLst/>
          </a:prstGeom>
        </p:spPr>
      </p:pic>
      <p:sp>
        <p:nvSpPr>
          <p:cNvPr id="14" name="CuadroTexto 13"/>
          <p:cNvSpPr txBox="1"/>
          <p:nvPr/>
        </p:nvSpPr>
        <p:spPr>
          <a:xfrm>
            <a:off x="258182" y="1999497"/>
            <a:ext cx="2812333" cy="904863"/>
          </a:xfrm>
          <a:prstGeom prst="rect">
            <a:avLst/>
          </a:prstGeom>
          <a:noFill/>
        </p:spPr>
        <p:txBody>
          <a:bodyPr wrap="square" rtlCol="0">
            <a:spAutoFit/>
          </a:bodyPr>
          <a:lstStyle/>
          <a:p>
            <a:pPr>
              <a:lnSpc>
                <a:spcPct val="80000"/>
              </a:lnSpc>
              <a:defRPr/>
            </a:pPr>
            <a:r>
              <a:rPr lang="es-PE" sz="2200" b="1" dirty="0">
                <a:cs typeface="Arial" pitchFamily="34" charset="0"/>
              </a:rPr>
              <a:t>1.2. Terrenos requeridos para las Obras del PMD</a:t>
            </a:r>
            <a:endParaRPr lang="es-ES" sz="2200" b="1" dirty="0">
              <a:solidFill>
                <a:srgbClr val="679633"/>
              </a:solidFill>
              <a:latin typeface="Helvetica Condensed" panose="020B0606020202030204" pitchFamily="34" charset="0"/>
              <a:cs typeface="HelveticaNeueLT Std Hvy Cn"/>
            </a:endParaRPr>
          </a:p>
        </p:txBody>
      </p:sp>
      <p:cxnSp>
        <p:nvCxnSpPr>
          <p:cNvPr id="18" name="Conector recto 17"/>
          <p:cNvCxnSpPr/>
          <p:nvPr/>
        </p:nvCxnSpPr>
        <p:spPr>
          <a:xfrm>
            <a:off x="403914" y="2859312"/>
            <a:ext cx="2392449"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3" name="Rectángulo: esquinas superiores redondeadas 32">
            <a:extLst>
              <a:ext uri="{FF2B5EF4-FFF2-40B4-BE49-F238E27FC236}">
                <a16:creationId xmlns:a16="http://schemas.microsoft.com/office/drawing/2014/main" id="{840931ED-F5B8-47FB-94EA-F993A08C8800}"/>
              </a:ext>
            </a:extLst>
          </p:cNvPr>
          <p:cNvSpPr/>
          <p:nvPr/>
        </p:nvSpPr>
        <p:spPr>
          <a:xfrm rot="5400000">
            <a:off x="5675337" y="164854"/>
            <a:ext cx="1395511" cy="4509098"/>
          </a:xfrm>
          <a:prstGeom prst="round2SameRect">
            <a:avLst/>
          </a:prstGeom>
          <a:solidFill>
            <a:srgbClr val="E1F2CE">
              <a:alpha val="89804"/>
            </a:srgbClr>
          </a:solidFill>
          <a:ln>
            <a:solidFill>
              <a:srgbClr val="78A343">
                <a:alpha val="90000"/>
              </a:srgb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34" name="Rectángulo: esquinas superiores redondeadas 4">
            <a:extLst>
              <a:ext uri="{FF2B5EF4-FFF2-40B4-BE49-F238E27FC236}">
                <a16:creationId xmlns:a16="http://schemas.microsoft.com/office/drawing/2014/main" id="{817D8607-C9B5-4189-9619-B2EBA3F99F3D}"/>
              </a:ext>
            </a:extLst>
          </p:cNvPr>
          <p:cNvSpPr txBox="1"/>
          <p:nvPr/>
        </p:nvSpPr>
        <p:spPr>
          <a:xfrm>
            <a:off x="4041329" y="1721647"/>
            <a:ext cx="4509099" cy="139550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171450" indent="-171450" algn="just">
              <a:buFont typeface="Arial" panose="020B0604020202020204" pitchFamily="34" charset="0"/>
              <a:buChar char="•"/>
              <a:defRPr/>
            </a:pPr>
            <a:r>
              <a:rPr lang="es-MX" sz="1300" dirty="0">
                <a:latin typeface="HelveticaNeueLT Pro 47 LtCn" panose="020B0406020202030204" pitchFamily="34" charset="0"/>
              </a:rPr>
              <a:t>Durante el año 2018 </a:t>
            </a:r>
            <a:r>
              <a:rPr lang="es-MX" sz="1300" dirty="0">
                <a:solidFill>
                  <a:schemeClr val="tx2"/>
                </a:solidFill>
                <a:latin typeface="HelveticaNeueLT Pro 47 LtCn" panose="020B0406020202030204" pitchFamily="34" charset="0"/>
              </a:rPr>
              <a:t>se continuará con las gestiones a través de la OGA para el proceso de saneamiento físico legal de los terrenos que conforman los aeropuertos</a:t>
            </a:r>
            <a:r>
              <a:rPr lang="es-MX" sz="1300" dirty="0">
                <a:latin typeface="HelveticaNeueLT Pro 47 LtCn" panose="020B0406020202030204" pitchFamily="34" charset="0"/>
              </a:rPr>
              <a:t>.</a:t>
            </a:r>
          </a:p>
          <a:p>
            <a:pPr marL="171450" indent="-171450" algn="just">
              <a:buFont typeface="Arial" panose="020B0604020202020204" pitchFamily="34" charset="0"/>
              <a:buChar char="•"/>
              <a:defRPr/>
            </a:pPr>
            <a:r>
              <a:rPr lang="es-MX" sz="1300" dirty="0">
                <a:latin typeface="HelveticaNeueLT Pro 47 LtCn" panose="020B0406020202030204" pitchFamily="34" charset="0"/>
              </a:rPr>
              <a:t>Continúan con el desarrollo de expedientes requeridos para la valorización de los terrenos a adquirir para el desarrollo de las obras del PMD</a:t>
            </a:r>
            <a:endParaRPr lang="es-PE" sz="1300" kern="1200" dirty="0">
              <a:latin typeface="HelveticaNeueLT Pro 47 LtCn" panose="020B0406020202030204" pitchFamily="34" charset="0"/>
            </a:endParaRPr>
          </a:p>
        </p:txBody>
      </p:sp>
    </p:spTree>
    <p:extLst>
      <p:ext uri="{BB962C8B-B14F-4D97-AF65-F5344CB8AC3E}">
        <p14:creationId xmlns:p14="http://schemas.microsoft.com/office/powerpoint/2010/main" val="2954584914"/>
      </p:ext>
    </p:extLst>
  </p:cSld>
  <p:clrMapOvr>
    <a:masterClrMapping/>
  </p:clrMapOvr>
  <p:transition spd="slow">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Agrupar 28"/>
          <p:cNvGrpSpPr/>
          <p:nvPr/>
        </p:nvGrpSpPr>
        <p:grpSpPr>
          <a:xfrm>
            <a:off x="0" y="0"/>
            <a:ext cx="9144000" cy="5143500"/>
            <a:chOff x="0" y="0"/>
            <a:chExt cx="9144000" cy="5143500"/>
          </a:xfrm>
        </p:grpSpPr>
        <p:pic>
          <p:nvPicPr>
            <p:cNvPr id="30" name="Imagen 29" descr="IMG_4885-fondo.jpg"/>
            <p:cNvPicPr>
              <a:picLocks noChangeAspect="1"/>
            </p:cNvPicPr>
            <p:nvPr/>
          </p:nvPicPr>
          <p:blipFill rotWithShape="1">
            <a:blip r:embed="rId2">
              <a:extLst>
                <a:ext uri="{28A0092B-C50C-407E-A947-70E740481C1C}">
                  <a14:useLocalDpi xmlns:a14="http://schemas.microsoft.com/office/drawing/2010/main" val="0"/>
                </a:ext>
              </a:extLst>
            </a:blip>
            <a:srcRect t="13577" r="1055" b="2980"/>
            <a:stretch/>
          </p:blipFill>
          <p:spPr>
            <a:xfrm>
              <a:off x="0" y="0"/>
              <a:ext cx="9144000" cy="5143500"/>
            </a:xfrm>
            <a:prstGeom prst="rect">
              <a:avLst/>
            </a:prstGeom>
          </p:spPr>
        </p:pic>
        <p:sp>
          <p:nvSpPr>
            <p:cNvPr id="31" name="Rectángulo 30"/>
            <p:cNvSpPr/>
            <p:nvPr/>
          </p:nvSpPr>
          <p:spPr>
            <a:xfrm>
              <a:off x="109214" y="103489"/>
              <a:ext cx="8925572" cy="49365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s-ES" dirty="0">
                <a:solidFill>
                  <a:prstClr val="white"/>
                </a:solidFill>
              </a:endParaRPr>
            </a:p>
          </p:txBody>
        </p:sp>
      </p:grpSp>
      <p:pic>
        <p:nvPicPr>
          <p:cNvPr id="28" name="Imagen 27"/>
          <p:cNvPicPr>
            <a:picLocks noChangeAspect="1"/>
          </p:cNvPicPr>
          <p:nvPr/>
        </p:nvPicPr>
        <p:blipFill>
          <a:blip r:embed="rId3"/>
          <a:stretch>
            <a:fillRect/>
          </a:stretch>
        </p:blipFill>
        <p:spPr>
          <a:xfrm>
            <a:off x="403914" y="286008"/>
            <a:ext cx="431292" cy="252984"/>
          </a:xfrm>
          <a:prstGeom prst="rect">
            <a:avLst/>
          </a:prstGeom>
        </p:spPr>
      </p:pic>
      <p:pic>
        <p:nvPicPr>
          <p:cNvPr id="13" name="Imagen 12"/>
          <p:cNvPicPr>
            <a:picLocks noChangeAspect="1"/>
          </p:cNvPicPr>
          <p:nvPr/>
        </p:nvPicPr>
        <p:blipFill>
          <a:blip r:embed="rId4"/>
          <a:stretch>
            <a:fillRect/>
          </a:stretch>
        </p:blipFill>
        <p:spPr>
          <a:xfrm>
            <a:off x="403914" y="4750133"/>
            <a:ext cx="526492" cy="107998"/>
          </a:xfrm>
          <a:prstGeom prst="rect">
            <a:avLst/>
          </a:prstGeom>
        </p:spPr>
      </p:pic>
      <p:cxnSp>
        <p:nvCxnSpPr>
          <p:cNvPr id="18" name="Conector recto 17"/>
          <p:cNvCxnSpPr/>
          <p:nvPr/>
        </p:nvCxnSpPr>
        <p:spPr>
          <a:xfrm>
            <a:off x="403914" y="2859312"/>
            <a:ext cx="2392449"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uadroTexto 16"/>
          <p:cNvSpPr txBox="1"/>
          <p:nvPr/>
        </p:nvSpPr>
        <p:spPr>
          <a:xfrm>
            <a:off x="258182" y="1999497"/>
            <a:ext cx="2812333" cy="634020"/>
          </a:xfrm>
          <a:prstGeom prst="rect">
            <a:avLst/>
          </a:prstGeom>
          <a:noFill/>
        </p:spPr>
        <p:txBody>
          <a:bodyPr wrap="square" rtlCol="0">
            <a:spAutoFit/>
          </a:bodyPr>
          <a:lstStyle/>
          <a:p>
            <a:pPr>
              <a:lnSpc>
                <a:spcPct val="80000"/>
              </a:lnSpc>
              <a:defRPr/>
            </a:pPr>
            <a:r>
              <a:rPr lang="es-PE" sz="2200" b="1" dirty="0">
                <a:cs typeface="Arial" pitchFamily="34" charset="0"/>
              </a:rPr>
              <a:t>1.2. Estudios de Pre inversión </a:t>
            </a:r>
            <a:endParaRPr lang="es-ES" sz="2200" b="1" dirty="0">
              <a:solidFill>
                <a:srgbClr val="679633"/>
              </a:solidFill>
              <a:latin typeface="Helvetica Condensed" panose="020B0606020202030204" pitchFamily="34" charset="0"/>
              <a:cs typeface="HelveticaNeueLT Std Hvy Cn"/>
            </a:endParaRPr>
          </a:p>
        </p:txBody>
      </p:sp>
      <p:sp>
        <p:nvSpPr>
          <p:cNvPr id="21" name="1 Título"/>
          <p:cNvSpPr>
            <a:spLocks noGrp="1"/>
          </p:cNvSpPr>
          <p:nvPr>
            <p:ph type="ctrTitle" sz="quarter"/>
          </p:nvPr>
        </p:nvSpPr>
        <p:spPr>
          <a:xfrm>
            <a:off x="2923818" y="563931"/>
            <a:ext cx="5888550" cy="405129"/>
          </a:xfrm>
        </p:spPr>
        <p:txBody>
          <a:bodyPr>
            <a:normAutofit fontScale="90000"/>
          </a:bodyPr>
          <a:lstStyle/>
          <a:p>
            <a:r>
              <a:rPr lang="es-PE" sz="1600" b="1" dirty="0">
                <a:latin typeface="Helvetica Condensed" panose="020B0606020202030204"/>
              </a:rPr>
              <a:t>i. Estudios relacionados a las Obras de los PRMLA			</a:t>
            </a:r>
          </a:p>
        </p:txBody>
      </p:sp>
      <p:sp>
        <p:nvSpPr>
          <p:cNvPr id="3" name="Rectángulo 2"/>
          <p:cNvSpPr/>
          <p:nvPr/>
        </p:nvSpPr>
        <p:spPr>
          <a:xfrm>
            <a:off x="2923818" y="1078500"/>
            <a:ext cx="5962000" cy="3970318"/>
          </a:xfrm>
          <a:prstGeom prst="rect">
            <a:avLst/>
          </a:prstGeom>
        </p:spPr>
        <p:txBody>
          <a:bodyPr wrap="square">
            <a:spAutoFit/>
          </a:bodyPr>
          <a:lstStyle/>
          <a:p>
            <a:pPr marL="342900" lvl="0" indent="-342900" algn="just">
              <a:spcAft>
                <a:spcPts val="0"/>
              </a:spcAft>
              <a:buFont typeface="Wingdings" panose="05000000000000000000" pitchFamily="2" charset="2"/>
              <a:buChar char=""/>
            </a:pPr>
            <a:r>
              <a:rPr lang="es-MX" sz="1100" b="1" dirty="0">
                <a:latin typeface="Helvetica Condensed" panose="020B0606020202030204"/>
                <a:ea typeface="Times New Roman" panose="02020603050405020304" pitchFamily="18" charset="0"/>
                <a:cs typeface="Arial" panose="020B0604020202020204" pitchFamily="34" charset="0"/>
              </a:rPr>
              <a:t>Aeropuerto de Talara:</a:t>
            </a:r>
            <a:r>
              <a:rPr lang="es-MX" sz="1100" dirty="0">
                <a:latin typeface="Helvetica Condensed" panose="020B0606020202030204"/>
                <a:ea typeface="Times New Roman" panose="02020603050405020304" pitchFamily="18" charset="0"/>
                <a:cs typeface="Arial" panose="020B0604020202020204" pitchFamily="34" charset="0"/>
              </a:rPr>
              <a:t> </a:t>
            </a:r>
            <a:r>
              <a:rPr lang="es-MX" sz="1100" dirty="0">
                <a:solidFill>
                  <a:schemeClr val="tx2"/>
                </a:solidFill>
                <a:latin typeface="Helvetica Condensed" panose="020B0606020202030204"/>
                <a:ea typeface="Times New Roman" panose="02020603050405020304" pitchFamily="18" charset="0"/>
                <a:cs typeface="Arial" panose="020B0604020202020204" pitchFamily="34" charset="0"/>
              </a:rPr>
              <a:t>En cuento se </a:t>
            </a:r>
            <a:r>
              <a:rPr lang="es-MX" sz="1100" b="1" dirty="0">
                <a:solidFill>
                  <a:schemeClr val="tx2"/>
                </a:solidFill>
                <a:latin typeface="Helvetica Condensed" panose="020B0606020202030204"/>
                <a:ea typeface="Times New Roman" panose="02020603050405020304" pitchFamily="18" charset="0"/>
                <a:cs typeface="Arial" panose="020B0604020202020204" pitchFamily="34" charset="0"/>
              </a:rPr>
              <a:t>defina el tipo de inversión para las Rehabilitaciones del Lado Aire</a:t>
            </a:r>
            <a:r>
              <a:rPr lang="es-MX" sz="1100" dirty="0">
                <a:solidFill>
                  <a:schemeClr val="tx2"/>
                </a:solidFill>
                <a:latin typeface="Helvetica Condensed" panose="020B0606020202030204"/>
                <a:ea typeface="Times New Roman" panose="02020603050405020304" pitchFamily="18" charset="0"/>
                <a:cs typeface="Arial" panose="020B0604020202020204" pitchFamily="34" charset="0"/>
              </a:rPr>
              <a:t>, se procederá a elaborar los Términos de Referencia</a:t>
            </a:r>
            <a:r>
              <a:rPr lang="es-MX" sz="1100" dirty="0">
                <a:solidFill>
                  <a:srgbClr val="000000"/>
                </a:solidFill>
                <a:latin typeface="Helvetica Condensed" panose="020B0606020202030204"/>
                <a:ea typeface="Times New Roman" panose="02020603050405020304" pitchFamily="18" charset="0"/>
                <a:cs typeface="Arial" panose="020B0604020202020204" pitchFamily="34" charset="0"/>
              </a:rPr>
              <a:t> para la elaboración de Expediente Técnico o el Estudio de Pre inversión a Nivel de Perfil.</a:t>
            </a:r>
          </a:p>
          <a:p>
            <a:pPr lvl="0" algn="just">
              <a:spcAft>
                <a:spcPts val="0"/>
              </a:spcAft>
            </a:pPr>
            <a:endParaRPr lang="es-MX" sz="1100" dirty="0">
              <a:solidFill>
                <a:srgbClr val="000000"/>
              </a:solidFill>
              <a:latin typeface="Helvetica Condensed" panose="020B0606020202030204"/>
              <a:ea typeface="Times New Roman" panose="02020603050405020304" pitchFamily="18" charset="0"/>
              <a:cs typeface="Arial" panose="020B0604020202020204" pitchFamily="34" charset="0"/>
            </a:endParaRPr>
          </a:p>
          <a:p>
            <a:pPr marL="342900" lvl="0" indent="-342900" algn="just">
              <a:spcAft>
                <a:spcPts val="0"/>
              </a:spcAft>
              <a:buFont typeface="Wingdings" panose="05000000000000000000" pitchFamily="2" charset="2"/>
              <a:buChar char=""/>
            </a:pPr>
            <a:r>
              <a:rPr lang="es-MX" sz="1100" b="1" dirty="0">
                <a:solidFill>
                  <a:srgbClr val="000000"/>
                </a:solidFill>
                <a:effectLst/>
                <a:latin typeface="Helvetica Condensed" panose="020B0606020202030204"/>
                <a:ea typeface="Times New Roman" panose="02020603050405020304" pitchFamily="18" charset="0"/>
                <a:cs typeface="Arial" panose="020B0604020202020204" pitchFamily="34" charset="0"/>
              </a:rPr>
              <a:t>Aeropuerto de </a:t>
            </a:r>
            <a:r>
              <a:rPr lang="es-MX" sz="1100" b="1" dirty="0">
                <a:solidFill>
                  <a:srgbClr val="000000"/>
                </a:solidFill>
                <a:latin typeface="Helvetica Condensed" panose="020B0606020202030204"/>
                <a:ea typeface="Times New Roman" panose="02020603050405020304" pitchFamily="18" charset="0"/>
                <a:cs typeface="Arial" panose="020B0604020202020204" pitchFamily="34" charset="0"/>
              </a:rPr>
              <a:t>Tumbes:</a:t>
            </a:r>
            <a:r>
              <a:rPr lang="es-MX" sz="1100" dirty="0">
                <a:solidFill>
                  <a:srgbClr val="000000"/>
                </a:solidFill>
                <a:latin typeface="Helvetica Condensed" panose="020B0606020202030204"/>
                <a:ea typeface="Times New Roman" panose="02020603050405020304" pitchFamily="18" charset="0"/>
                <a:cs typeface="Arial" panose="020B0604020202020204" pitchFamily="34" charset="0"/>
              </a:rPr>
              <a:t> </a:t>
            </a:r>
            <a:r>
              <a:rPr lang="es-PE" sz="1100" b="1" dirty="0">
                <a:solidFill>
                  <a:schemeClr val="tx2"/>
                </a:solidFill>
                <a:latin typeface="Helvetica Condensed" panose="020B0606020202030204"/>
                <a:cs typeface="Arial" panose="020B0604020202020204" pitchFamily="34" charset="0"/>
              </a:rPr>
              <a:t>Aprobada la actualización del PRMLA, se reingresarán los </a:t>
            </a:r>
            <a:r>
              <a:rPr lang="es-PE" sz="1100" b="1" dirty="0" err="1">
                <a:solidFill>
                  <a:schemeClr val="tx2"/>
                </a:solidFill>
                <a:latin typeface="Helvetica Condensed" panose="020B0606020202030204"/>
                <a:cs typeface="Arial" panose="020B0604020202020204" pitchFamily="34" charset="0"/>
              </a:rPr>
              <a:t>TdR</a:t>
            </a:r>
            <a:r>
              <a:rPr lang="es-PE" sz="1100" b="1" dirty="0">
                <a:solidFill>
                  <a:schemeClr val="tx2"/>
                </a:solidFill>
                <a:latin typeface="Helvetica Condensed" panose="020B0606020202030204"/>
                <a:cs typeface="Arial" panose="020B0604020202020204" pitchFamily="34" charset="0"/>
              </a:rPr>
              <a:t> para aprobación</a:t>
            </a:r>
            <a:r>
              <a:rPr lang="es-PE" sz="1100" dirty="0">
                <a:solidFill>
                  <a:schemeClr val="tx2"/>
                </a:solidFill>
                <a:latin typeface="Helvetica Condensed" panose="020B0606020202030204"/>
                <a:cs typeface="Arial" panose="020B0604020202020204" pitchFamily="34" charset="0"/>
              </a:rPr>
              <a:t> y luego se llevará acabo el Concurso de Licitación Pública Internacional (CPI) para contratar al consultor que elaborará el Expediente Técnico (ETE)</a:t>
            </a:r>
          </a:p>
          <a:p>
            <a:pPr lvl="0" algn="just">
              <a:spcAft>
                <a:spcPts val="0"/>
              </a:spcAft>
            </a:pPr>
            <a:endParaRPr lang="es-PE" sz="1100" dirty="0">
              <a:solidFill>
                <a:schemeClr val="tx2"/>
              </a:solidFill>
              <a:latin typeface="Helvetica Condensed" panose="020B0606020202030204"/>
              <a:cs typeface="Arial" panose="020B0604020202020204" pitchFamily="34" charset="0"/>
            </a:endParaRPr>
          </a:p>
          <a:p>
            <a:pPr marL="342900" lvl="0" indent="-342900" algn="just">
              <a:spcAft>
                <a:spcPts val="0"/>
              </a:spcAft>
              <a:buFont typeface="Wingdings" panose="05000000000000000000" pitchFamily="2" charset="2"/>
              <a:buChar char=""/>
            </a:pPr>
            <a:r>
              <a:rPr lang="es-PE" sz="1100" b="1" dirty="0">
                <a:latin typeface="Helvetica Condensed" panose="020B0606020202030204"/>
                <a:cs typeface="Arial" panose="020B0604020202020204" pitchFamily="34" charset="0"/>
              </a:rPr>
              <a:t>Aeropuerto de Pucallpa: </a:t>
            </a:r>
            <a:r>
              <a:rPr lang="es-PE" sz="1100" b="1" dirty="0">
                <a:solidFill>
                  <a:schemeClr val="tx2"/>
                </a:solidFill>
                <a:latin typeface="Helvetica Condensed" panose="020B0606020202030204"/>
                <a:cs typeface="Arial" panose="020B0604020202020204" pitchFamily="34" charset="0"/>
              </a:rPr>
              <a:t>El 12.02.2018 se inició el concurso para contratar al consultor que realizará el ETE</a:t>
            </a:r>
            <a:r>
              <a:rPr lang="es-PE" sz="1100" dirty="0">
                <a:solidFill>
                  <a:schemeClr val="tx2"/>
                </a:solidFill>
                <a:latin typeface="Helvetica Condensed" panose="020B0606020202030204"/>
                <a:cs typeface="Arial" panose="020B0604020202020204" pitchFamily="34" charset="0"/>
              </a:rPr>
              <a:t>. Se tiene previsto </a:t>
            </a:r>
            <a:r>
              <a:rPr lang="es-PE" sz="1100" b="1" dirty="0">
                <a:solidFill>
                  <a:schemeClr val="tx2"/>
                </a:solidFill>
                <a:latin typeface="Helvetica Condensed" panose="020B0606020202030204"/>
                <a:cs typeface="Arial" panose="020B0604020202020204" pitchFamily="34" charset="0"/>
              </a:rPr>
              <a:t>adjudicar la Buena Pro en el mes de mayo </a:t>
            </a:r>
            <a:r>
              <a:rPr lang="es-PE" sz="1100" dirty="0">
                <a:solidFill>
                  <a:schemeClr val="tx2"/>
                </a:solidFill>
                <a:latin typeface="Helvetica Condensed" panose="020B0606020202030204"/>
                <a:cs typeface="Arial" panose="020B0604020202020204" pitchFamily="34" charset="0"/>
              </a:rPr>
              <a:t>e </a:t>
            </a:r>
            <a:r>
              <a:rPr lang="es-PE" sz="1100" b="1" dirty="0">
                <a:solidFill>
                  <a:schemeClr val="tx2"/>
                </a:solidFill>
                <a:latin typeface="Helvetica Condensed" panose="020B0606020202030204"/>
                <a:cs typeface="Arial" panose="020B0604020202020204" pitchFamily="34" charset="0"/>
              </a:rPr>
              <a:t>iniciar el servicio de consultoría en el mes de junio de 2018.</a:t>
            </a:r>
          </a:p>
          <a:p>
            <a:pPr lvl="0" algn="just">
              <a:spcAft>
                <a:spcPts val="0"/>
              </a:spcAft>
            </a:pPr>
            <a:endParaRPr lang="es-PE" sz="1100" dirty="0">
              <a:solidFill>
                <a:schemeClr val="tx2"/>
              </a:solidFill>
              <a:latin typeface="Helvetica Condensed" panose="020B0606020202030204"/>
              <a:cs typeface="Arial" panose="020B0604020202020204" pitchFamily="34" charset="0"/>
            </a:endParaRPr>
          </a:p>
          <a:p>
            <a:pPr marL="342900" indent="-342900" algn="just">
              <a:buFont typeface="Wingdings" panose="05000000000000000000" pitchFamily="2" charset="2"/>
              <a:buChar char=""/>
            </a:pPr>
            <a:r>
              <a:rPr lang="es-PE" sz="1100" b="1" dirty="0">
                <a:latin typeface="Helvetica Condensed" panose="020B0606020202030204"/>
                <a:cs typeface="Arial" panose="020B0604020202020204" pitchFamily="34" charset="0"/>
              </a:rPr>
              <a:t>Aeropuerto de Trujillo:</a:t>
            </a:r>
            <a:r>
              <a:rPr lang="es-PE" sz="1100" dirty="0">
                <a:solidFill>
                  <a:schemeClr val="tx2"/>
                </a:solidFill>
                <a:latin typeface="Helvetica Condensed" panose="020B0606020202030204"/>
                <a:cs typeface="Arial" panose="020B0604020202020204" pitchFamily="34" charset="0"/>
              </a:rPr>
              <a:t> </a:t>
            </a:r>
            <a:r>
              <a:rPr lang="es-PE" sz="1100" dirty="0">
                <a:latin typeface="Helvetica Condensed" panose="020B0606020202030204"/>
                <a:cs typeface="Arial" panose="020B0604020202020204" pitchFamily="34" charset="0"/>
              </a:rPr>
              <a:t>Mediante Oficio N°0056-2018-MTC/12.08, de fecha </a:t>
            </a:r>
            <a:r>
              <a:rPr lang="es-PE" sz="1100" dirty="0">
                <a:solidFill>
                  <a:schemeClr val="tx2"/>
                </a:solidFill>
                <a:latin typeface="Helvetica Condensed" panose="020B0606020202030204"/>
                <a:cs typeface="Arial" panose="020B0604020202020204" pitchFamily="34" charset="0"/>
              </a:rPr>
              <a:t>20.02.2018, la DGAC comunica a AdP que </a:t>
            </a:r>
            <a:r>
              <a:rPr lang="es-PE" sz="1100" b="1" dirty="0">
                <a:solidFill>
                  <a:schemeClr val="tx2"/>
                </a:solidFill>
                <a:latin typeface="Helvetica Condensed" panose="020B0606020202030204"/>
                <a:cs typeface="Arial" panose="020B0604020202020204" pitchFamily="34" charset="0"/>
              </a:rPr>
              <a:t>las modificaciones de proyectos por inversiones de Rehabilitación podrían efectuarse durante el proceso de elaboración de PMI versión 2019-2021.</a:t>
            </a:r>
          </a:p>
          <a:p>
            <a:pPr marL="361950" algn="just"/>
            <a:r>
              <a:rPr lang="es-PE" sz="1100" dirty="0">
                <a:latin typeface="Helvetica Condensed" panose="020B0606020202030204"/>
                <a:cs typeface="Arial" panose="020B0604020202020204" pitchFamily="34" charset="0"/>
              </a:rPr>
              <a:t>En cuanto</a:t>
            </a:r>
            <a:r>
              <a:rPr lang="es-PE" sz="1100" b="1" dirty="0">
                <a:solidFill>
                  <a:schemeClr val="tx2"/>
                </a:solidFill>
                <a:latin typeface="Helvetica Condensed" panose="020B0606020202030204"/>
                <a:cs typeface="Arial" panose="020B0604020202020204" pitchFamily="34" charset="0"/>
              </a:rPr>
              <a:t> se defina el tipo de inversión para la Rehabilitaciones del Lado Aire, se procederá a 	elaborar los Términos de Referencia </a:t>
            </a:r>
            <a:r>
              <a:rPr lang="es-PE" sz="1100" dirty="0">
                <a:latin typeface="Helvetica Condensed" panose="020B0606020202030204"/>
                <a:cs typeface="Arial" panose="020B0604020202020204" pitchFamily="34" charset="0"/>
              </a:rPr>
              <a:t>para elaborar el Expediente Técnico o el Estudio de Pre 	inversión a Nivel de Perfil y la contratación del consultor según corresponda.</a:t>
            </a:r>
          </a:p>
          <a:p>
            <a:pPr algn="just"/>
            <a:endParaRPr lang="es-PE" sz="1000" dirty="0">
              <a:solidFill>
                <a:schemeClr val="tx2"/>
              </a:solidFill>
              <a:latin typeface="Helvetica Condensed" panose="020B0606020202030204"/>
              <a:cs typeface="Arial" panose="020B0604020202020204" pitchFamily="34" charset="0"/>
            </a:endParaRPr>
          </a:p>
        </p:txBody>
      </p:sp>
    </p:spTree>
    <p:extLst>
      <p:ext uri="{BB962C8B-B14F-4D97-AF65-F5344CB8AC3E}">
        <p14:creationId xmlns:p14="http://schemas.microsoft.com/office/powerpoint/2010/main" val="856870652"/>
      </p:ext>
    </p:extLst>
  </p:cSld>
  <p:clrMapOvr>
    <a:masterClrMapping/>
  </p:clrMapOvr>
  <p:transition spd="slow">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Agrupar 28"/>
          <p:cNvGrpSpPr/>
          <p:nvPr/>
        </p:nvGrpSpPr>
        <p:grpSpPr>
          <a:xfrm>
            <a:off x="0" y="0"/>
            <a:ext cx="9144000" cy="5143500"/>
            <a:chOff x="0" y="0"/>
            <a:chExt cx="9144000" cy="5143500"/>
          </a:xfrm>
        </p:grpSpPr>
        <p:pic>
          <p:nvPicPr>
            <p:cNvPr id="30" name="Imagen 29" descr="IMG_4885-fondo.jpg"/>
            <p:cNvPicPr>
              <a:picLocks noChangeAspect="1"/>
            </p:cNvPicPr>
            <p:nvPr/>
          </p:nvPicPr>
          <p:blipFill rotWithShape="1">
            <a:blip r:embed="rId2">
              <a:extLst>
                <a:ext uri="{28A0092B-C50C-407E-A947-70E740481C1C}">
                  <a14:useLocalDpi xmlns:a14="http://schemas.microsoft.com/office/drawing/2010/main" val="0"/>
                </a:ext>
              </a:extLst>
            </a:blip>
            <a:srcRect t="13577" r="1055" b="2980"/>
            <a:stretch/>
          </p:blipFill>
          <p:spPr>
            <a:xfrm>
              <a:off x="0" y="0"/>
              <a:ext cx="9144000" cy="5143500"/>
            </a:xfrm>
            <a:prstGeom prst="rect">
              <a:avLst/>
            </a:prstGeom>
          </p:spPr>
        </p:pic>
        <p:sp>
          <p:nvSpPr>
            <p:cNvPr id="31" name="Rectángulo 30"/>
            <p:cNvSpPr/>
            <p:nvPr/>
          </p:nvSpPr>
          <p:spPr>
            <a:xfrm>
              <a:off x="109214" y="103489"/>
              <a:ext cx="8925572" cy="49365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s-ES" dirty="0">
                <a:solidFill>
                  <a:prstClr val="white"/>
                </a:solidFill>
              </a:endParaRPr>
            </a:p>
          </p:txBody>
        </p:sp>
      </p:grpSp>
      <p:pic>
        <p:nvPicPr>
          <p:cNvPr id="28" name="Imagen 27"/>
          <p:cNvPicPr>
            <a:picLocks noChangeAspect="1"/>
          </p:cNvPicPr>
          <p:nvPr/>
        </p:nvPicPr>
        <p:blipFill>
          <a:blip r:embed="rId3"/>
          <a:stretch>
            <a:fillRect/>
          </a:stretch>
        </p:blipFill>
        <p:spPr>
          <a:xfrm>
            <a:off x="403914" y="286008"/>
            <a:ext cx="431292" cy="252984"/>
          </a:xfrm>
          <a:prstGeom prst="rect">
            <a:avLst/>
          </a:prstGeom>
        </p:spPr>
      </p:pic>
      <p:pic>
        <p:nvPicPr>
          <p:cNvPr id="13" name="Imagen 12"/>
          <p:cNvPicPr>
            <a:picLocks noChangeAspect="1"/>
          </p:cNvPicPr>
          <p:nvPr/>
        </p:nvPicPr>
        <p:blipFill>
          <a:blip r:embed="rId4"/>
          <a:stretch>
            <a:fillRect/>
          </a:stretch>
        </p:blipFill>
        <p:spPr>
          <a:xfrm>
            <a:off x="403914" y="4750133"/>
            <a:ext cx="526492" cy="107998"/>
          </a:xfrm>
          <a:prstGeom prst="rect">
            <a:avLst/>
          </a:prstGeom>
        </p:spPr>
      </p:pic>
      <p:cxnSp>
        <p:nvCxnSpPr>
          <p:cNvPr id="18" name="Conector recto 17"/>
          <p:cNvCxnSpPr/>
          <p:nvPr/>
        </p:nvCxnSpPr>
        <p:spPr>
          <a:xfrm>
            <a:off x="258182" y="2633517"/>
            <a:ext cx="2392449"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uadroTexto 16"/>
          <p:cNvSpPr txBox="1"/>
          <p:nvPr/>
        </p:nvSpPr>
        <p:spPr>
          <a:xfrm>
            <a:off x="258182" y="1999497"/>
            <a:ext cx="2812333" cy="634020"/>
          </a:xfrm>
          <a:prstGeom prst="rect">
            <a:avLst/>
          </a:prstGeom>
          <a:noFill/>
        </p:spPr>
        <p:txBody>
          <a:bodyPr wrap="square" rtlCol="0">
            <a:spAutoFit/>
          </a:bodyPr>
          <a:lstStyle/>
          <a:p>
            <a:pPr>
              <a:lnSpc>
                <a:spcPct val="80000"/>
              </a:lnSpc>
              <a:defRPr/>
            </a:pPr>
            <a:r>
              <a:rPr lang="es-PE" sz="2200" b="1" dirty="0">
                <a:cs typeface="Arial" pitchFamily="34" charset="0"/>
              </a:rPr>
              <a:t>1.2. Estudios de Pre inversión </a:t>
            </a:r>
            <a:endParaRPr lang="es-ES" sz="2200" b="1" dirty="0">
              <a:solidFill>
                <a:srgbClr val="679633"/>
              </a:solidFill>
              <a:latin typeface="Helvetica Condensed" panose="020B0606020202030204" pitchFamily="34" charset="0"/>
              <a:cs typeface="HelveticaNeueLT Std Hvy Cn"/>
            </a:endParaRPr>
          </a:p>
        </p:txBody>
      </p:sp>
      <p:sp>
        <p:nvSpPr>
          <p:cNvPr id="21" name="1 Título"/>
          <p:cNvSpPr>
            <a:spLocks noGrp="1"/>
          </p:cNvSpPr>
          <p:nvPr>
            <p:ph type="ctrTitle" sz="quarter"/>
          </p:nvPr>
        </p:nvSpPr>
        <p:spPr>
          <a:xfrm>
            <a:off x="3070515" y="1044582"/>
            <a:ext cx="5888550" cy="405129"/>
          </a:xfrm>
        </p:spPr>
        <p:txBody>
          <a:bodyPr>
            <a:normAutofit fontScale="90000"/>
          </a:bodyPr>
          <a:lstStyle/>
          <a:p>
            <a:r>
              <a:rPr lang="es-PE" sz="1600" b="1" dirty="0">
                <a:latin typeface="Helvetica Condensed" panose="020B0606020202030204"/>
              </a:rPr>
              <a:t>i. Estudios relacionados a las Obras de los PRMLA			</a:t>
            </a:r>
          </a:p>
        </p:txBody>
      </p:sp>
      <p:sp>
        <p:nvSpPr>
          <p:cNvPr id="3" name="Rectángulo 2"/>
          <p:cNvSpPr/>
          <p:nvPr/>
        </p:nvSpPr>
        <p:spPr>
          <a:xfrm>
            <a:off x="2650632" y="1553201"/>
            <a:ext cx="6308434" cy="2954655"/>
          </a:xfrm>
          <a:prstGeom prst="rect">
            <a:avLst/>
          </a:prstGeom>
        </p:spPr>
        <p:txBody>
          <a:bodyPr wrap="square">
            <a:spAutoFit/>
          </a:bodyPr>
          <a:lstStyle/>
          <a:p>
            <a:pPr marL="342900" lvl="1" indent="-342900" algn="just">
              <a:buFont typeface="Wingdings" panose="05000000000000000000" pitchFamily="2" charset="2"/>
              <a:buChar char=""/>
            </a:pPr>
            <a:r>
              <a:rPr lang="es-PE" sz="1100" b="1" dirty="0">
                <a:latin typeface="Helvetica Condensed" panose="020B0606020202030204"/>
                <a:cs typeface="Arial" panose="020B0604020202020204" pitchFamily="34" charset="0"/>
              </a:rPr>
              <a:t>Aeropuerto de Chachapoyas</a:t>
            </a:r>
            <a:r>
              <a:rPr lang="es-PE" sz="1100" dirty="0">
                <a:latin typeface="Helvetica Condensed" panose="020B0606020202030204"/>
                <a:cs typeface="Arial" panose="020B0604020202020204" pitchFamily="34" charset="0"/>
              </a:rPr>
              <a:t>: Con Oficio N°095-2018-MTC/12.08, de fecha </a:t>
            </a:r>
            <a:r>
              <a:rPr lang="es-PE" sz="1100" dirty="0">
                <a:solidFill>
                  <a:schemeClr val="tx2"/>
                </a:solidFill>
                <a:latin typeface="Helvetica Condensed" panose="020B0606020202030204"/>
                <a:cs typeface="Arial" panose="020B0604020202020204" pitchFamily="34" charset="0"/>
              </a:rPr>
              <a:t>09.03.2018, la </a:t>
            </a:r>
            <a:r>
              <a:rPr lang="es-PE" sz="1100" b="1" dirty="0">
                <a:solidFill>
                  <a:schemeClr val="tx2"/>
                </a:solidFill>
                <a:latin typeface="Helvetica Condensed" panose="020B0606020202030204"/>
                <a:cs typeface="Arial" panose="020B0604020202020204" pitchFamily="34" charset="0"/>
              </a:rPr>
              <a:t>DGAC comunica la aprobación de la Actualización del PRMLA del Aeropuerto de Chachapoyas.</a:t>
            </a:r>
          </a:p>
          <a:p>
            <a:pPr marL="361950" algn="just"/>
            <a:r>
              <a:rPr lang="es-PE" sz="1100" dirty="0">
                <a:latin typeface="Helvetica Condensed" panose="020B0606020202030204"/>
                <a:cs typeface="Arial" panose="020B0604020202020204" pitchFamily="34" charset="0"/>
              </a:rPr>
              <a:t>Durante el presente año</a:t>
            </a:r>
            <a:r>
              <a:rPr lang="es-PE" sz="1100" dirty="0">
                <a:solidFill>
                  <a:schemeClr val="tx2"/>
                </a:solidFill>
                <a:latin typeface="Helvetica Condensed" panose="020B0606020202030204"/>
                <a:cs typeface="Arial" panose="020B0604020202020204" pitchFamily="34" charset="0"/>
              </a:rPr>
              <a:t> </a:t>
            </a:r>
            <a:r>
              <a:rPr lang="es-PE" sz="1100" b="1" dirty="0">
                <a:solidFill>
                  <a:schemeClr val="tx2"/>
                </a:solidFill>
                <a:latin typeface="Helvetica Condensed" panose="020B0606020202030204"/>
                <a:cs typeface="Arial" panose="020B0604020202020204" pitchFamily="34" charset="0"/>
              </a:rPr>
              <a:t>se tiene previsto intervenir el Lado Aire del Aeropuerto de Chachapoyas 	mediante trabajos de mantenimiento preventivo periódico</a:t>
            </a:r>
            <a:r>
              <a:rPr lang="es-PE" sz="1100" dirty="0">
                <a:solidFill>
                  <a:schemeClr val="tx2"/>
                </a:solidFill>
                <a:latin typeface="Helvetica Condensed" panose="020B0606020202030204"/>
                <a:cs typeface="Arial" panose="020B0604020202020204" pitchFamily="34" charset="0"/>
              </a:rPr>
              <a:t>, para luego programar la oportunidad en que se ejecutarán intervenciones del PRMLA.</a:t>
            </a:r>
          </a:p>
          <a:p>
            <a:pPr algn="just"/>
            <a:endParaRPr lang="es-PE" sz="1100" dirty="0">
              <a:solidFill>
                <a:schemeClr val="tx2"/>
              </a:solidFill>
              <a:latin typeface="Helvetica Condensed" panose="020B0606020202030204"/>
              <a:cs typeface="Arial" panose="020B0604020202020204" pitchFamily="34" charset="0"/>
            </a:endParaRPr>
          </a:p>
          <a:p>
            <a:pPr marL="342900" lvl="1" indent="-342900" algn="just">
              <a:buFont typeface="Wingdings" panose="05000000000000000000" pitchFamily="2" charset="2"/>
              <a:buChar char=""/>
            </a:pPr>
            <a:r>
              <a:rPr lang="es-MX" sz="1100" b="1" dirty="0">
                <a:latin typeface="Helvetica Condensed" panose="020B0606020202030204"/>
                <a:cs typeface="Arial" panose="020B0604020202020204" pitchFamily="34" charset="0"/>
              </a:rPr>
              <a:t>Aeropuerto de Anta:</a:t>
            </a:r>
            <a:r>
              <a:rPr lang="es-PE" sz="1100" b="1" dirty="0">
                <a:latin typeface="Helvetica Condensed" panose="020B0606020202030204"/>
                <a:cs typeface="Arial" panose="020B0604020202020204" pitchFamily="34" charset="0"/>
              </a:rPr>
              <a:t> </a:t>
            </a:r>
            <a:r>
              <a:rPr lang="es-PE" sz="1100" dirty="0">
                <a:latin typeface="Helvetica Condensed" panose="020B0606020202030204"/>
                <a:cs typeface="Arial" panose="020B0604020202020204" pitchFamily="34" charset="0"/>
              </a:rPr>
              <a:t>Durante el presente año </a:t>
            </a:r>
            <a:r>
              <a:rPr lang="es-PE" sz="1100" b="1" dirty="0">
                <a:solidFill>
                  <a:schemeClr val="tx2"/>
                </a:solidFill>
                <a:latin typeface="Helvetica Condensed" panose="020B0606020202030204"/>
                <a:cs typeface="Arial" panose="020B0604020202020204" pitchFamily="34" charset="0"/>
              </a:rPr>
              <a:t>se procederá a elaborar y gestionar la aprobación de los Términos de Referencia para contratar el Expediente Técnico</a:t>
            </a:r>
            <a:r>
              <a:rPr lang="es-PE" sz="1100" dirty="0">
                <a:solidFill>
                  <a:schemeClr val="tx2"/>
                </a:solidFill>
                <a:latin typeface="Helvetica Condensed" panose="020B0606020202030204"/>
                <a:cs typeface="Arial" panose="020B0604020202020204" pitchFamily="34" charset="0"/>
              </a:rPr>
              <a:t>, posteriormente se realizará el Concurso Público Internacional (CPI) para contratar el Consultor y se iniciará el Servicio de Consultoría.</a:t>
            </a:r>
          </a:p>
          <a:p>
            <a:pPr marL="0" lvl="1" algn="just"/>
            <a:endParaRPr lang="es-PE" sz="1100" dirty="0">
              <a:solidFill>
                <a:schemeClr val="tx2"/>
              </a:solidFill>
              <a:latin typeface="Helvetica Condensed" panose="020B0606020202030204"/>
              <a:cs typeface="Arial" panose="020B0604020202020204" pitchFamily="34" charset="0"/>
            </a:endParaRPr>
          </a:p>
          <a:p>
            <a:pPr marL="342900" lvl="1" indent="-342900" algn="just">
              <a:buFont typeface="Wingdings" panose="05000000000000000000" pitchFamily="2" charset="2"/>
              <a:buChar char=""/>
            </a:pPr>
            <a:r>
              <a:rPr lang="es-MX" sz="1100" b="1" dirty="0">
                <a:latin typeface="Helvetica Condensed" panose="020B0606020202030204"/>
                <a:cs typeface="Arial" panose="020B0604020202020204" pitchFamily="34" charset="0"/>
              </a:rPr>
              <a:t>Aeropuerto de Tarapoto:</a:t>
            </a:r>
            <a:r>
              <a:rPr lang="es-PE" sz="1100" b="1" dirty="0">
                <a:latin typeface="Helvetica Condensed" panose="020B0606020202030204"/>
                <a:cs typeface="Arial" panose="020B0604020202020204" pitchFamily="34" charset="0"/>
              </a:rPr>
              <a:t> </a:t>
            </a:r>
            <a:r>
              <a:rPr lang="es-PE" sz="1100" dirty="0">
                <a:latin typeface="Helvetica Condensed" panose="020B0606020202030204"/>
                <a:cs typeface="Arial" panose="020B0604020202020204" pitchFamily="34" charset="0"/>
              </a:rPr>
              <a:t>Durante el presente año</a:t>
            </a:r>
            <a:r>
              <a:rPr lang="es-PE" sz="1100" dirty="0">
                <a:solidFill>
                  <a:schemeClr val="tx2"/>
                </a:solidFill>
                <a:latin typeface="Helvetica Condensed" panose="020B0606020202030204"/>
                <a:cs typeface="Arial" panose="020B0604020202020204" pitchFamily="34" charset="0"/>
              </a:rPr>
              <a:t> </a:t>
            </a:r>
            <a:r>
              <a:rPr lang="es-PE" sz="1100" b="1" dirty="0">
                <a:solidFill>
                  <a:schemeClr val="tx2"/>
                </a:solidFill>
                <a:latin typeface="Helvetica Condensed" panose="020B0606020202030204"/>
                <a:cs typeface="Arial" panose="020B0604020202020204" pitchFamily="34" charset="0"/>
              </a:rPr>
              <a:t>se procederá a elaborar y gestionar la aprobación de los Términos de Referencia para contratar el Expediente Técnico,</a:t>
            </a:r>
            <a:r>
              <a:rPr lang="es-PE" sz="1100" dirty="0">
                <a:solidFill>
                  <a:schemeClr val="tx2"/>
                </a:solidFill>
                <a:latin typeface="Helvetica Condensed" panose="020B0606020202030204"/>
                <a:cs typeface="Arial" panose="020B0604020202020204" pitchFamily="34" charset="0"/>
              </a:rPr>
              <a:t> posteriormente se realizará el Concurso Público Internacional (CPI) para contratar el Consultor y se iniciará el Servicio de Consultoría.</a:t>
            </a:r>
          </a:p>
          <a:p>
            <a:pPr algn="just"/>
            <a:endParaRPr lang="es-PE" sz="1000" dirty="0">
              <a:solidFill>
                <a:schemeClr val="tx2"/>
              </a:solidFill>
              <a:latin typeface="Helvetica Condensed" panose="020B0606020202030204"/>
              <a:cs typeface="Arial" panose="020B0604020202020204" pitchFamily="34" charset="0"/>
            </a:endParaRPr>
          </a:p>
        </p:txBody>
      </p:sp>
    </p:spTree>
    <p:extLst>
      <p:ext uri="{BB962C8B-B14F-4D97-AF65-F5344CB8AC3E}">
        <p14:creationId xmlns:p14="http://schemas.microsoft.com/office/powerpoint/2010/main" val="2903044516"/>
      </p:ext>
    </p:extLst>
  </p:cSld>
  <p:clrMapOvr>
    <a:masterClrMapping/>
  </p:clrMapOvr>
  <p:transition spd="slow">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Agrupar 28"/>
          <p:cNvGrpSpPr/>
          <p:nvPr/>
        </p:nvGrpSpPr>
        <p:grpSpPr>
          <a:xfrm>
            <a:off x="-258182" y="-255243"/>
            <a:ext cx="9144000" cy="5143500"/>
            <a:chOff x="0" y="0"/>
            <a:chExt cx="9144000" cy="5143500"/>
          </a:xfrm>
        </p:grpSpPr>
        <p:pic>
          <p:nvPicPr>
            <p:cNvPr id="30" name="Imagen 29" descr="IMG_4885-fondo.jpg"/>
            <p:cNvPicPr>
              <a:picLocks noChangeAspect="1"/>
            </p:cNvPicPr>
            <p:nvPr/>
          </p:nvPicPr>
          <p:blipFill rotWithShape="1">
            <a:blip r:embed="rId2">
              <a:extLst>
                <a:ext uri="{28A0092B-C50C-407E-A947-70E740481C1C}">
                  <a14:useLocalDpi xmlns:a14="http://schemas.microsoft.com/office/drawing/2010/main" val="0"/>
                </a:ext>
              </a:extLst>
            </a:blip>
            <a:srcRect t="13577" r="1055" b="2980"/>
            <a:stretch/>
          </p:blipFill>
          <p:spPr>
            <a:xfrm>
              <a:off x="0" y="0"/>
              <a:ext cx="9144000" cy="5143500"/>
            </a:xfrm>
            <a:prstGeom prst="rect">
              <a:avLst/>
            </a:prstGeom>
          </p:spPr>
        </p:pic>
        <p:sp>
          <p:nvSpPr>
            <p:cNvPr id="31" name="Rectángulo 30"/>
            <p:cNvSpPr/>
            <p:nvPr/>
          </p:nvSpPr>
          <p:spPr>
            <a:xfrm>
              <a:off x="109214" y="103489"/>
              <a:ext cx="8925572" cy="49365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s-ES" dirty="0">
                <a:solidFill>
                  <a:prstClr val="white"/>
                </a:solidFill>
              </a:endParaRPr>
            </a:p>
          </p:txBody>
        </p:sp>
      </p:grpSp>
      <p:pic>
        <p:nvPicPr>
          <p:cNvPr id="28" name="Imagen 27"/>
          <p:cNvPicPr>
            <a:picLocks noChangeAspect="1"/>
          </p:cNvPicPr>
          <p:nvPr/>
        </p:nvPicPr>
        <p:blipFill>
          <a:blip r:embed="rId3"/>
          <a:stretch>
            <a:fillRect/>
          </a:stretch>
        </p:blipFill>
        <p:spPr>
          <a:xfrm>
            <a:off x="403914" y="286008"/>
            <a:ext cx="431292" cy="252984"/>
          </a:xfrm>
          <a:prstGeom prst="rect">
            <a:avLst/>
          </a:prstGeom>
        </p:spPr>
      </p:pic>
      <p:pic>
        <p:nvPicPr>
          <p:cNvPr id="13" name="Imagen 12"/>
          <p:cNvPicPr>
            <a:picLocks noChangeAspect="1"/>
          </p:cNvPicPr>
          <p:nvPr/>
        </p:nvPicPr>
        <p:blipFill>
          <a:blip r:embed="rId4"/>
          <a:stretch>
            <a:fillRect/>
          </a:stretch>
        </p:blipFill>
        <p:spPr>
          <a:xfrm>
            <a:off x="403914" y="4750133"/>
            <a:ext cx="526492" cy="107998"/>
          </a:xfrm>
          <a:prstGeom prst="rect">
            <a:avLst/>
          </a:prstGeom>
        </p:spPr>
      </p:pic>
      <p:cxnSp>
        <p:nvCxnSpPr>
          <p:cNvPr id="18" name="Conector recto 17"/>
          <p:cNvCxnSpPr/>
          <p:nvPr/>
        </p:nvCxnSpPr>
        <p:spPr>
          <a:xfrm>
            <a:off x="403914" y="2859312"/>
            <a:ext cx="2392449"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uadroTexto 16"/>
          <p:cNvSpPr txBox="1"/>
          <p:nvPr/>
        </p:nvSpPr>
        <p:spPr>
          <a:xfrm>
            <a:off x="258182" y="1999497"/>
            <a:ext cx="2812333" cy="634020"/>
          </a:xfrm>
          <a:prstGeom prst="rect">
            <a:avLst/>
          </a:prstGeom>
          <a:noFill/>
        </p:spPr>
        <p:txBody>
          <a:bodyPr wrap="square" rtlCol="0">
            <a:spAutoFit/>
          </a:bodyPr>
          <a:lstStyle/>
          <a:p>
            <a:pPr>
              <a:lnSpc>
                <a:spcPct val="80000"/>
              </a:lnSpc>
              <a:defRPr/>
            </a:pPr>
            <a:r>
              <a:rPr lang="es-PE" sz="2200" b="1" dirty="0">
                <a:cs typeface="Arial" pitchFamily="34" charset="0"/>
              </a:rPr>
              <a:t>1.2. Estudios de Pre inversión </a:t>
            </a:r>
            <a:endParaRPr lang="es-ES" sz="2200" b="1" dirty="0">
              <a:solidFill>
                <a:srgbClr val="679633"/>
              </a:solidFill>
              <a:latin typeface="Helvetica Condensed" panose="020B0606020202030204" pitchFamily="34" charset="0"/>
              <a:cs typeface="HelveticaNeueLT Std Hvy Cn"/>
            </a:endParaRPr>
          </a:p>
        </p:txBody>
      </p:sp>
      <p:sp>
        <p:nvSpPr>
          <p:cNvPr id="12" name="1 Título"/>
          <p:cNvSpPr txBox="1">
            <a:spLocks/>
          </p:cNvSpPr>
          <p:nvPr/>
        </p:nvSpPr>
        <p:spPr>
          <a:xfrm>
            <a:off x="3032328" y="340499"/>
            <a:ext cx="5707758" cy="62086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Helvetica Neue LT Std 47 Light Condensed"/>
                <a:ea typeface="+mj-ea"/>
                <a:cs typeface="+mj-cs"/>
              </a:defRPr>
            </a:lvl1pPr>
          </a:lstStyle>
          <a:p>
            <a:pPr algn="just">
              <a:spcBef>
                <a:spcPts val="0"/>
              </a:spcBef>
            </a:pPr>
            <a:r>
              <a:rPr lang="es-PE" sz="1600" b="1" dirty="0">
                <a:latin typeface="Helvetica Condensed" panose="020B0606020202030204"/>
              </a:rPr>
              <a:t>ii. Estudios relacionados a las Obras de Planes Maestros </a:t>
            </a:r>
          </a:p>
        </p:txBody>
      </p:sp>
      <p:sp>
        <p:nvSpPr>
          <p:cNvPr id="5" name="Rectángulo 4"/>
          <p:cNvSpPr/>
          <p:nvPr/>
        </p:nvSpPr>
        <p:spPr>
          <a:xfrm>
            <a:off x="2926289" y="1198374"/>
            <a:ext cx="5813798" cy="3477875"/>
          </a:xfrm>
          <a:prstGeom prst="rect">
            <a:avLst/>
          </a:prstGeom>
        </p:spPr>
        <p:txBody>
          <a:bodyPr wrap="square">
            <a:spAutoFit/>
          </a:bodyPr>
          <a:lstStyle/>
          <a:p>
            <a:pPr marL="342900" indent="-342900" algn="just">
              <a:buFont typeface="Wingdings" panose="05000000000000000000" pitchFamily="2" charset="2"/>
              <a:buChar char=""/>
            </a:pPr>
            <a:r>
              <a:rPr lang="es-MX" sz="1100" b="1" dirty="0">
                <a:latin typeface="Helvetica Condensed" panose="020B0606020202030204"/>
                <a:cs typeface="Arial" panose="020B0604020202020204" pitchFamily="34" charset="0"/>
              </a:rPr>
              <a:t>Aeropuerto de Chiclayo: </a:t>
            </a:r>
            <a:r>
              <a:rPr lang="es-PE" sz="1100" dirty="0">
                <a:latin typeface="Helvetica Condensed" panose="020B0606020202030204"/>
                <a:cs typeface="Arial" panose="020B0604020202020204" pitchFamily="34" charset="0"/>
              </a:rPr>
              <a:t>Con Oficio N°036-2018-MTC/12.08, de fecha </a:t>
            </a:r>
            <a:r>
              <a:rPr lang="es-PE" sz="1100" dirty="0">
                <a:solidFill>
                  <a:schemeClr val="tx2"/>
                </a:solidFill>
                <a:latin typeface="Helvetica Condensed" panose="020B0606020202030204"/>
                <a:cs typeface="Arial" panose="020B0604020202020204" pitchFamily="34" charset="0"/>
              </a:rPr>
              <a:t>05.02.2018, el </a:t>
            </a:r>
            <a:r>
              <a:rPr lang="es-PE" sz="1100" b="1" dirty="0">
                <a:solidFill>
                  <a:schemeClr val="tx2"/>
                </a:solidFill>
                <a:latin typeface="Helvetica Condensed" panose="020B0606020202030204"/>
                <a:cs typeface="Arial" panose="020B0604020202020204" pitchFamily="34" charset="0"/>
              </a:rPr>
              <a:t>MTC remite la primera revisión del Estudio de Factibilidad Rev. A del Proyecto de Inversión Pública.</a:t>
            </a:r>
          </a:p>
          <a:p>
            <a:pPr marL="361950" algn="just"/>
            <a:r>
              <a:rPr lang="es-PE" sz="1100" dirty="0">
                <a:latin typeface="Helvetica Condensed" panose="020B0606020202030204"/>
                <a:cs typeface="Arial" panose="020B0604020202020204" pitchFamily="34" charset="0"/>
              </a:rPr>
              <a:t>Durante el presente año </a:t>
            </a:r>
            <a:r>
              <a:rPr lang="es-PE" sz="1100" b="1" dirty="0">
                <a:solidFill>
                  <a:schemeClr val="tx2"/>
                </a:solidFill>
                <a:latin typeface="Helvetica Condensed" panose="020B0606020202030204"/>
                <a:cs typeface="Arial" panose="020B0604020202020204" pitchFamily="34" charset="0"/>
              </a:rPr>
              <a:t>se tiene previsto gestionar la aprobación del Estudio de Factibilidad y luego realizar el Concurso Público Internacional </a:t>
            </a:r>
            <a:r>
              <a:rPr lang="es-PE" sz="1100" dirty="0">
                <a:solidFill>
                  <a:schemeClr val="tx2"/>
                </a:solidFill>
                <a:latin typeface="Helvetica Condensed" panose="020B0606020202030204"/>
                <a:cs typeface="Arial" panose="020B0604020202020204" pitchFamily="34" charset="0"/>
              </a:rPr>
              <a:t>(CPI) para la contratación del consultor que 	elaborará el Expediente Técnico (ETE).</a:t>
            </a:r>
          </a:p>
          <a:p>
            <a:pPr algn="just"/>
            <a:r>
              <a:rPr lang="es-PE" sz="1100" b="1" dirty="0">
                <a:latin typeface="Helvetica Condensed" panose="020B0606020202030204"/>
                <a:cs typeface="Arial" panose="020B0604020202020204" pitchFamily="34" charset="0"/>
              </a:rPr>
              <a:t> </a:t>
            </a:r>
          </a:p>
          <a:p>
            <a:pPr marL="342900" indent="-342900" algn="just">
              <a:buFont typeface="Wingdings" panose="05000000000000000000" pitchFamily="2" charset="2"/>
              <a:buChar char=""/>
            </a:pPr>
            <a:r>
              <a:rPr lang="es-MX" sz="1100" b="1" dirty="0">
                <a:latin typeface="Helvetica Condensed" panose="020B0606020202030204"/>
                <a:cs typeface="Arial" panose="020B0604020202020204" pitchFamily="34" charset="0"/>
              </a:rPr>
              <a:t>Aeropuerto de Piura: </a:t>
            </a:r>
            <a:r>
              <a:rPr lang="es-PE" sz="1100" b="1" dirty="0">
                <a:solidFill>
                  <a:schemeClr val="tx2"/>
                </a:solidFill>
                <a:latin typeface="Helvetica Condensed" panose="020B0606020202030204"/>
                <a:cs typeface="Arial" panose="020B0604020202020204" pitchFamily="34" charset="0"/>
              </a:rPr>
              <a:t>Se</a:t>
            </a:r>
            <a:r>
              <a:rPr lang="es-PE" sz="1100" b="1" dirty="0">
                <a:latin typeface="Helvetica Condensed" panose="020B0606020202030204"/>
                <a:cs typeface="Arial" panose="020B0604020202020204" pitchFamily="34" charset="0"/>
              </a:rPr>
              <a:t> </a:t>
            </a:r>
            <a:r>
              <a:rPr lang="es-PE" sz="1100" b="1" dirty="0">
                <a:solidFill>
                  <a:schemeClr val="tx2"/>
                </a:solidFill>
                <a:latin typeface="Helvetica Condensed" panose="020B0606020202030204"/>
                <a:cs typeface="Arial" panose="020B0604020202020204" pitchFamily="34" charset="0"/>
              </a:rPr>
              <a:t>reactualizará el </a:t>
            </a:r>
            <a:r>
              <a:rPr lang="es-PE" sz="1100" b="1" dirty="0" err="1">
                <a:solidFill>
                  <a:schemeClr val="tx2"/>
                </a:solidFill>
                <a:latin typeface="Helvetica Condensed" panose="020B0606020202030204"/>
                <a:cs typeface="Arial" panose="020B0604020202020204" pitchFamily="34" charset="0"/>
              </a:rPr>
              <a:t>TdR</a:t>
            </a:r>
            <a:r>
              <a:rPr lang="es-PE" sz="1100" b="1" dirty="0">
                <a:solidFill>
                  <a:schemeClr val="tx2"/>
                </a:solidFill>
                <a:latin typeface="Helvetica Condensed" panose="020B0606020202030204"/>
                <a:cs typeface="Arial" panose="020B0604020202020204" pitchFamily="34" charset="0"/>
              </a:rPr>
              <a:t> en el marco del invierte.pe para elaborar el Perfil, una vez que el PMD sea aprobado. </a:t>
            </a:r>
          </a:p>
          <a:p>
            <a:pPr marL="361950" indent="-361950" algn="just"/>
            <a:r>
              <a:rPr lang="es-PE" sz="1100" dirty="0">
                <a:solidFill>
                  <a:schemeClr val="tx2"/>
                </a:solidFill>
                <a:latin typeface="Helvetica Condensed" panose="020B0606020202030204"/>
                <a:cs typeface="Arial" panose="020B0604020202020204" pitchFamily="34" charset="0"/>
              </a:rPr>
              <a:t>	Se contratará el Perfil una vez que el estado entregue los terrenos donde se ejecutará el proyecto.</a:t>
            </a:r>
          </a:p>
          <a:p>
            <a:pPr algn="just"/>
            <a:endParaRPr lang="es-PE" sz="1100" b="1" dirty="0">
              <a:latin typeface="Helvetica Condensed" panose="020B0606020202030204"/>
              <a:cs typeface="Arial" panose="020B0604020202020204" pitchFamily="34" charset="0"/>
            </a:endParaRPr>
          </a:p>
          <a:p>
            <a:pPr marL="342900" indent="-342900" algn="just">
              <a:buFont typeface="Wingdings" panose="05000000000000000000" pitchFamily="2" charset="2"/>
              <a:buChar char=""/>
            </a:pPr>
            <a:r>
              <a:rPr lang="es-MX" sz="1100" b="1" dirty="0">
                <a:latin typeface="Helvetica Condensed" panose="020B0606020202030204"/>
                <a:cs typeface="Arial" panose="020B0604020202020204" pitchFamily="34" charset="0"/>
              </a:rPr>
              <a:t>Aeropuerto de Iquitos: </a:t>
            </a:r>
            <a:r>
              <a:rPr lang="es-PE" sz="1100" dirty="0">
                <a:latin typeface="Helvetica Condensed" panose="020B0606020202030204"/>
                <a:cs typeface="Arial" panose="020B0604020202020204" pitchFamily="34" charset="0"/>
              </a:rPr>
              <a:t>Habiendo sido devueltos los </a:t>
            </a:r>
            <a:r>
              <a:rPr lang="es-PE" sz="1100" dirty="0" err="1">
                <a:latin typeface="Helvetica Condensed" panose="020B0606020202030204"/>
                <a:cs typeface="Arial" panose="020B0604020202020204" pitchFamily="34" charset="0"/>
              </a:rPr>
              <a:t>TdR</a:t>
            </a:r>
            <a:r>
              <a:rPr lang="es-PE" sz="1100" dirty="0">
                <a:latin typeface="Helvetica Condensed" panose="020B0606020202030204"/>
                <a:cs typeface="Arial" panose="020B0604020202020204" pitchFamily="34" charset="0"/>
              </a:rPr>
              <a:t> para contratar los Estudios del Perfil asociados al Plan Maestro del Aeropuerto de Iquitos, </a:t>
            </a:r>
            <a:r>
              <a:rPr lang="es-PE" sz="1100" b="1" dirty="0" err="1">
                <a:solidFill>
                  <a:schemeClr val="tx2"/>
                </a:solidFill>
                <a:latin typeface="Helvetica Condensed" panose="020B0606020202030204"/>
                <a:cs typeface="Arial" panose="020B0604020202020204" pitchFamily="34" charset="0"/>
              </a:rPr>
              <a:t>AdP</a:t>
            </a:r>
            <a:r>
              <a:rPr lang="es-PE" sz="1100" b="1" dirty="0">
                <a:solidFill>
                  <a:schemeClr val="tx2"/>
                </a:solidFill>
                <a:latin typeface="Helvetica Condensed" panose="020B0606020202030204"/>
                <a:cs typeface="Arial" panose="020B0604020202020204" pitchFamily="34" charset="0"/>
              </a:rPr>
              <a:t> está a la espera del pronunciamiento de la DGAC respecto de la Actualización del Plan Maestro del mencionado Aeropuerto</a:t>
            </a:r>
            <a:r>
              <a:rPr lang="es-PE" sz="1100" dirty="0">
                <a:solidFill>
                  <a:schemeClr val="tx2"/>
                </a:solidFill>
                <a:latin typeface="Helvetica Condensed" panose="020B0606020202030204"/>
                <a:cs typeface="Arial" panose="020B0604020202020204" pitchFamily="34" charset="0"/>
              </a:rPr>
              <a:t>, e</a:t>
            </a:r>
            <a:r>
              <a:rPr lang="es-PE" sz="1100" dirty="0">
                <a:latin typeface="Helvetica Condensed" panose="020B0606020202030204"/>
                <a:cs typeface="Arial" panose="020B0604020202020204" pitchFamily="34" charset="0"/>
              </a:rPr>
              <a:t>l cual fue remitido mediante Carta N°043-2017-GPA-AdP, de fecha 26.07.2017. </a:t>
            </a:r>
          </a:p>
          <a:p>
            <a:pPr marL="361950" algn="just"/>
            <a:r>
              <a:rPr lang="es-PE" sz="1100" dirty="0">
                <a:solidFill>
                  <a:schemeClr val="tx2"/>
                </a:solidFill>
                <a:latin typeface="Helvetica Condensed" panose="020B0606020202030204"/>
                <a:cs typeface="Arial" panose="020B0604020202020204" pitchFamily="34" charset="0"/>
              </a:rPr>
              <a:t>Con el pronunciamiento de la DGAC </a:t>
            </a:r>
            <a:r>
              <a:rPr lang="es-PE" sz="1100" dirty="0">
                <a:latin typeface="Helvetica Condensed" panose="020B0606020202030204"/>
                <a:cs typeface="Arial" panose="020B0604020202020204" pitchFamily="34" charset="0"/>
              </a:rPr>
              <a:t>respecto a la Actualización del Plan Maestro del Aeropuerto de Iquitos, </a:t>
            </a:r>
            <a:r>
              <a:rPr lang="es-PE" sz="1100" b="1" dirty="0">
                <a:solidFill>
                  <a:schemeClr val="tx2"/>
                </a:solidFill>
                <a:latin typeface="Helvetica Condensed" panose="020B0606020202030204"/>
                <a:cs typeface="Arial" panose="020B0604020202020204" pitchFamily="34" charset="0"/>
              </a:rPr>
              <a:t>se reingresarán los </a:t>
            </a:r>
            <a:r>
              <a:rPr lang="es-PE" sz="1100" b="1" dirty="0" err="1">
                <a:solidFill>
                  <a:schemeClr val="tx2"/>
                </a:solidFill>
                <a:latin typeface="Helvetica Condensed" panose="020B0606020202030204"/>
                <a:cs typeface="Arial" panose="020B0604020202020204" pitchFamily="34" charset="0"/>
              </a:rPr>
              <a:t>TdR</a:t>
            </a:r>
            <a:r>
              <a:rPr lang="es-PE" sz="1100" b="1" dirty="0">
                <a:solidFill>
                  <a:schemeClr val="tx2"/>
                </a:solidFill>
                <a:latin typeface="Helvetica Condensed" panose="020B0606020202030204"/>
                <a:cs typeface="Arial" panose="020B0604020202020204" pitchFamily="34" charset="0"/>
              </a:rPr>
              <a:t> para contratar los Estudios de Pre inversión a Nivel de Perfil en el marco del Invierte.pe</a:t>
            </a:r>
          </a:p>
        </p:txBody>
      </p:sp>
    </p:spTree>
    <p:extLst>
      <p:ext uri="{BB962C8B-B14F-4D97-AF65-F5344CB8AC3E}">
        <p14:creationId xmlns:p14="http://schemas.microsoft.com/office/powerpoint/2010/main" val="2960845780"/>
      </p:ext>
    </p:extLst>
  </p:cSld>
  <p:clrMapOvr>
    <a:masterClrMapping/>
  </p:clrMapOvr>
  <p:transition spd="slow">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Agrupar 28"/>
          <p:cNvGrpSpPr/>
          <p:nvPr/>
        </p:nvGrpSpPr>
        <p:grpSpPr>
          <a:xfrm>
            <a:off x="-2884" y="-102941"/>
            <a:ext cx="9144000" cy="5288973"/>
            <a:chOff x="106330" y="41364"/>
            <a:chExt cx="9144000" cy="5143500"/>
          </a:xfrm>
        </p:grpSpPr>
        <p:pic>
          <p:nvPicPr>
            <p:cNvPr id="30" name="Imagen 29" descr="IMG_4885-fondo.jpg"/>
            <p:cNvPicPr>
              <a:picLocks noChangeAspect="1"/>
            </p:cNvPicPr>
            <p:nvPr/>
          </p:nvPicPr>
          <p:blipFill rotWithShape="1">
            <a:blip r:embed="rId2">
              <a:extLst>
                <a:ext uri="{28A0092B-C50C-407E-A947-70E740481C1C}">
                  <a14:useLocalDpi xmlns:a14="http://schemas.microsoft.com/office/drawing/2010/main" val="0"/>
                </a:ext>
              </a:extLst>
            </a:blip>
            <a:srcRect t="13577" r="1055" b="2980"/>
            <a:stretch/>
          </p:blipFill>
          <p:spPr>
            <a:xfrm>
              <a:off x="106330" y="41364"/>
              <a:ext cx="9144000" cy="5143500"/>
            </a:xfrm>
            <a:prstGeom prst="rect">
              <a:avLst/>
            </a:prstGeom>
          </p:spPr>
        </p:pic>
        <p:sp>
          <p:nvSpPr>
            <p:cNvPr id="31" name="Rectángulo 30"/>
            <p:cNvSpPr/>
            <p:nvPr/>
          </p:nvSpPr>
          <p:spPr>
            <a:xfrm>
              <a:off x="201580" y="139323"/>
              <a:ext cx="8925572" cy="49365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s-ES" dirty="0">
                <a:solidFill>
                  <a:prstClr val="white"/>
                </a:solidFill>
                <a:latin typeface="Calibri" panose="020F0502020204030204"/>
              </a:endParaRPr>
            </a:p>
          </p:txBody>
        </p:sp>
      </p:grpSp>
      <p:pic>
        <p:nvPicPr>
          <p:cNvPr id="28" name="Imagen 27"/>
          <p:cNvPicPr>
            <a:picLocks noChangeAspect="1"/>
          </p:cNvPicPr>
          <p:nvPr/>
        </p:nvPicPr>
        <p:blipFill>
          <a:blip r:embed="rId3"/>
          <a:stretch>
            <a:fillRect/>
          </a:stretch>
        </p:blipFill>
        <p:spPr>
          <a:xfrm>
            <a:off x="403914" y="286008"/>
            <a:ext cx="431292" cy="252984"/>
          </a:xfrm>
          <a:prstGeom prst="rect">
            <a:avLst/>
          </a:prstGeom>
        </p:spPr>
      </p:pic>
      <p:pic>
        <p:nvPicPr>
          <p:cNvPr id="13" name="Imagen 12"/>
          <p:cNvPicPr>
            <a:picLocks noChangeAspect="1"/>
          </p:cNvPicPr>
          <p:nvPr/>
        </p:nvPicPr>
        <p:blipFill>
          <a:blip r:embed="rId4"/>
          <a:stretch>
            <a:fillRect/>
          </a:stretch>
        </p:blipFill>
        <p:spPr>
          <a:xfrm>
            <a:off x="403914" y="4750134"/>
            <a:ext cx="526492" cy="107998"/>
          </a:xfrm>
          <a:prstGeom prst="rect">
            <a:avLst/>
          </a:prstGeom>
        </p:spPr>
      </p:pic>
      <p:cxnSp>
        <p:nvCxnSpPr>
          <p:cNvPr id="18" name="Conector recto 17"/>
          <p:cNvCxnSpPr/>
          <p:nvPr/>
        </p:nvCxnSpPr>
        <p:spPr>
          <a:xfrm>
            <a:off x="403915" y="2859312"/>
            <a:ext cx="2392449"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uadroTexto 16"/>
          <p:cNvSpPr txBox="1"/>
          <p:nvPr/>
        </p:nvSpPr>
        <p:spPr>
          <a:xfrm>
            <a:off x="258183" y="1999497"/>
            <a:ext cx="2812333" cy="634020"/>
          </a:xfrm>
          <a:prstGeom prst="rect">
            <a:avLst/>
          </a:prstGeom>
          <a:noFill/>
        </p:spPr>
        <p:txBody>
          <a:bodyPr wrap="square" rtlCol="0">
            <a:spAutoFit/>
          </a:bodyPr>
          <a:lstStyle/>
          <a:p>
            <a:pPr defTabSz="685800">
              <a:lnSpc>
                <a:spcPct val="80000"/>
              </a:lnSpc>
              <a:defRPr/>
            </a:pPr>
            <a:r>
              <a:rPr lang="es-PE" sz="2200" b="1" dirty="0">
                <a:solidFill>
                  <a:prstClr val="black"/>
                </a:solidFill>
                <a:latin typeface="Calibri" panose="020F0502020204030204"/>
                <a:cs typeface="Arial" pitchFamily="34" charset="0"/>
              </a:rPr>
              <a:t>1.4. Obras y Equipamiento</a:t>
            </a:r>
            <a:endParaRPr lang="es-ES" sz="2200" b="1" dirty="0">
              <a:solidFill>
                <a:srgbClr val="679633"/>
              </a:solidFill>
              <a:latin typeface="Helvetica Condensed" panose="020B0606020202030204" pitchFamily="34" charset="0"/>
              <a:cs typeface="HelveticaNeueLT Std Hvy Cn"/>
            </a:endParaRPr>
          </a:p>
        </p:txBody>
      </p:sp>
      <p:sp>
        <p:nvSpPr>
          <p:cNvPr id="2" name="Rectangle 3"/>
          <p:cNvSpPr>
            <a:spLocks noChangeArrowheads="1"/>
          </p:cNvSpPr>
          <p:nvPr/>
        </p:nvSpPr>
        <p:spPr bwMode="auto">
          <a:xfrm>
            <a:off x="1" y="4393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685800"/>
            <a:endParaRPr lang="es-PE">
              <a:solidFill>
                <a:prstClr val="black"/>
              </a:solidFill>
              <a:latin typeface="Calibri" panose="020F0502020204030204"/>
            </a:endParaRPr>
          </a:p>
        </p:txBody>
      </p:sp>
      <p:sp>
        <p:nvSpPr>
          <p:cNvPr id="3" name="Rectangle 4"/>
          <p:cNvSpPr>
            <a:spLocks noChangeArrowheads="1"/>
          </p:cNvSpPr>
          <p:nvPr/>
        </p:nvSpPr>
        <p:spPr bwMode="auto">
          <a:xfrm>
            <a:off x="449264" y="2536196"/>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378" eaLnBrk="0" fontAlgn="base" hangingPunct="0">
              <a:spcBef>
                <a:spcPct val="0"/>
              </a:spcBef>
              <a:spcAft>
                <a:spcPct val="0"/>
              </a:spcAft>
            </a:pPr>
            <a:r>
              <a:rPr lang="es-PE" altLang="es-PE" sz="1100" i="1">
                <a:solidFill>
                  <a:prstClr val="black"/>
                </a:solidFill>
                <a:latin typeface="Helvetica Condensed" panose="020B0606020202030204" charset="0"/>
                <a:ea typeface="Times New Roman" panose="02020603050405020304" pitchFamily="18" charset="0"/>
                <a:cs typeface="Arial" panose="020B0604020202020204" pitchFamily="34" charset="0"/>
              </a:rPr>
              <a:t>  </a:t>
            </a:r>
            <a:endParaRPr lang="es-PE" altLang="es-PE">
              <a:solidFill>
                <a:prstClr val="black"/>
              </a:solidFill>
              <a:latin typeface="Arial" panose="020B0604020202020204" pitchFamily="34" charset="0"/>
            </a:endParaRPr>
          </a:p>
        </p:txBody>
      </p:sp>
      <p:sp>
        <p:nvSpPr>
          <p:cNvPr id="4" name="Rectangle 5"/>
          <p:cNvSpPr>
            <a:spLocks noChangeArrowheads="1"/>
          </p:cNvSpPr>
          <p:nvPr/>
        </p:nvSpPr>
        <p:spPr bwMode="auto">
          <a:xfrm>
            <a:off x="449263" y="491121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685800"/>
            <a:endParaRPr lang="es-PE">
              <a:solidFill>
                <a:prstClr val="black"/>
              </a:solidFill>
              <a:latin typeface="Calibri" panose="020F0502020204030204"/>
            </a:endParaRPr>
          </a:p>
        </p:txBody>
      </p:sp>
      <p:sp>
        <p:nvSpPr>
          <p:cNvPr id="6" name="Rectángulo 5"/>
          <p:cNvSpPr/>
          <p:nvPr/>
        </p:nvSpPr>
        <p:spPr>
          <a:xfrm>
            <a:off x="2841712" y="244624"/>
            <a:ext cx="6193074" cy="1815882"/>
          </a:xfrm>
          <a:prstGeom prst="rect">
            <a:avLst/>
          </a:prstGeom>
        </p:spPr>
        <p:txBody>
          <a:bodyPr wrap="square">
            <a:spAutoFit/>
          </a:bodyPr>
          <a:lstStyle/>
          <a:p>
            <a:pPr marL="342892" indent="-342892" algn="just" defTabSz="685800">
              <a:buFont typeface="Symbol" panose="05050102010706020507" pitchFamily="18" charset="2"/>
              <a:buChar char=""/>
              <a:tabLst>
                <a:tab pos="180335" algn="l"/>
                <a:tab pos="270503" algn="l"/>
              </a:tabLst>
            </a:pPr>
            <a:r>
              <a:rPr lang="es-PE" sz="1200" b="1" dirty="0">
                <a:solidFill>
                  <a:prstClr val="black"/>
                </a:solidFill>
                <a:latin typeface="Helvetica Condensed" panose="020B0606020202030204"/>
                <a:ea typeface="Calibri" panose="020F0502020204030204" pitchFamily="34" charset="0"/>
                <a:cs typeface="Arial" panose="020B0604020202020204" pitchFamily="34" charset="0"/>
              </a:rPr>
              <a:t>Mejoramiento del Sistema de Pistas y Cerco Perimétrico del Aeropuerto de Piura</a:t>
            </a:r>
            <a:endParaRPr lang="es-PE" sz="1200" dirty="0">
              <a:solidFill>
                <a:prstClr val="black"/>
              </a:solidFill>
              <a:latin typeface="Helvetica Condensed" panose="020B0606020202030204"/>
              <a:ea typeface="Calibri" panose="020F0502020204030204" pitchFamily="34" charset="0"/>
              <a:cs typeface="Times New Roman" panose="02020603050405020304" pitchFamily="18" charset="0"/>
            </a:endParaRPr>
          </a:p>
          <a:p>
            <a:pPr marL="450204" algn="just" defTabSz="685800">
              <a:tabLst>
                <a:tab pos="180335" algn="l"/>
                <a:tab pos="270503" algn="l"/>
              </a:tabLst>
            </a:pPr>
            <a:r>
              <a:rPr lang="es-PE" sz="1100" b="1" dirty="0">
                <a:solidFill>
                  <a:prstClr val="black"/>
                </a:solidFill>
                <a:latin typeface="Helvetica Condensed" panose="020B0606020202030204"/>
                <a:ea typeface="Calibri" panose="020F0502020204030204" pitchFamily="34" charset="0"/>
                <a:cs typeface="Arial" panose="020B0604020202020204" pitchFamily="34" charset="0"/>
              </a:rPr>
              <a:t> </a:t>
            </a:r>
          </a:p>
          <a:p>
            <a:pPr marL="450204" algn="just" defTabSz="685800">
              <a:tabLst>
                <a:tab pos="180335" algn="l"/>
                <a:tab pos="270503" algn="l"/>
              </a:tabLst>
            </a:pPr>
            <a:r>
              <a:rPr lang="es-MX" sz="1100" dirty="0">
                <a:solidFill>
                  <a:srgbClr val="000000"/>
                </a:solidFill>
                <a:latin typeface="Helvetica Condensed" panose="020B0606020202030204"/>
                <a:ea typeface="Calibri" panose="020F0502020204030204" pitchFamily="34" charset="0"/>
                <a:cs typeface="Arial" panose="020B0604020202020204" pitchFamily="34" charset="0"/>
              </a:rPr>
              <a:t>Como parte de las obras del Programa de Rehabilitación y Mejoramiento del Lado Aire (PRMLA) de los aeropuertos concesionados por parte de AdP, durante el presente año -2017- se publicó </a:t>
            </a:r>
            <a:r>
              <a:rPr lang="es-MX" sz="1100" dirty="0">
                <a:solidFill>
                  <a:srgbClr val="000000"/>
                </a:solidFill>
                <a:latin typeface="Helvetica Condensed" panose="020B0606020202030204"/>
                <a:cs typeface="Arial" panose="020B0604020202020204" pitchFamily="34" charset="0"/>
              </a:rPr>
              <a:t>el proceso de selección del proyecto “Mejoramiento del Sistema de Pistas y Cerco Perimétrico del Aeropuerto de Piura” cuyo proceso de selección </a:t>
            </a:r>
            <a:r>
              <a:rPr lang="es-MX" sz="1100" b="1" dirty="0">
                <a:solidFill>
                  <a:srgbClr val="000000"/>
                </a:solidFill>
                <a:latin typeface="Helvetica Condensed" panose="020B0606020202030204"/>
                <a:cs typeface="Arial" panose="020B0604020202020204" pitchFamily="34" charset="0"/>
              </a:rPr>
              <a:t>LPI </a:t>
            </a:r>
            <a:r>
              <a:rPr lang="es-MX" sz="1100" b="1" dirty="0" err="1">
                <a:solidFill>
                  <a:srgbClr val="000000"/>
                </a:solidFill>
                <a:latin typeface="Helvetica Condensed" panose="020B0606020202030204"/>
                <a:cs typeface="Arial" panose="020B0604020202020204" pitchFamily="34" charset="0"/>
              </a:rPr>
              <a:t>N°</a:t>
            </a:r>
            <a:r>
              <a:rPr lang="es-MX" sz="1100" b="1" dirty="0">
                <a:solidFill>
                  <a:srgbClr val="000000"/>
                </a:solidFill>
                <a:latin typeface="Helvetica Condensed" panose="020B0606020202030204"/>
                <a:cs typeface="Arial" panose="020B0604020202020204" pitchFamily="34" charset="0"/>
              </a:rPr>
              <a:t> 001-17-AdP</a:t>
            </a:r>
            <a:r>
              <a:rPr lang="es-MX" sz="1100" dirty="0">
                <a:solidFill>
                  <a:srgbClr val="000000"/>
                </a:solidFill>
                <a:latin typeface="Helvetica Condensed" panose="020B0606020202030204"/>
                <a:cs typeface="Arial" panose="020B0604020202020204" pitchFamily="34" charset="0"/>
              </a:rPr>
              <a:t> fue suspendido temporalmente el 29.08.2017. A la fecha, la suspensión temporal ha sido levantada y</a:t>
            </a:r>
            <a:r>
              <a:rPr lang="es-MX" sz="1100" b="1" dirty="0">
                <a:solidFill>
                  <a:srgbClr val="000000"/>
                </a:solidFill>
                <a:latin typeface="Helvetica Condensed" panose="020B0606020202030204"/>
                <a:cs typeface="Arial" panose="020B0604020202020204" pitchFamily="34" charset="0"/>
              </a:rPr>
              <a:t> </a:t>
            </a:r>
            <a:r>
              <a:rPr lang="es-MX" sz="1100" b="1" dirty="0">
                <a:solidFill>
                  <a:schemeClr val="tx2"/>
                </a:solidFill>
                <a:latin typeface="Helvetica Condensed" panose="020B0606020202030204"/>
                <a:cs typeface="Arial" panose="020B0604020202020204" pitchFamily="34" charset="0"/>
              </a:rPr>
              <a:t>se tiene proyectado el inicio de obra para el mes de junio del 2018.</a:t>
            </a:r>
            <a:endParaRPr lang="es-PE" sz="1100" b="1" dirty="0">
              <a:solidFill>
                <a:schemeClr val="tx2"/>
              </a:solidFill>
              <a:latin typeface="Helvetica Condensed" panose="020B0606020202030204"/>
              <a:cs typeface="Arial" panose="020B0604020202020204" pitchFamily="34" charset="0"/>
            </a:endParaRPr>
          </a:p>
        </p:txBody>
      </p:sp>
      <p:pic>
        <p:nvPicPr>
          <p:cNvPr id="14" name="Imagen 13">
            <a:extLst>
              <a:ext uri="{FF2B5EF4-FFF2-40B4-BE49-F238E27FC236}">
                <a16:creationId xmlns:a16="http://schemas.microsoft.com/office/drawing/2014/main" id="{F0A5E4DD-5A4C-4A82-B96F-7B31665B2E02}"/>
              </a:ext>
            </a:extLst>
          </p:cNvPr>
          <p:cNvPicPr/>
          <p:nvPr/>
        </p:nvPicPr>
        <p:blipFill>
          <a:blip r:embed="rId5"/>
          <a:stretch>
            <a:fillRect/>
          </a:stretch>
        </p:blipFill>
        <p:spPr>
          <a:xfrm>
            <a:off x="3303751" y="2060506"/>
            <a:ext cx="2350294" cy="2778030"/>
          </a:xfrm>
          <a:prstGeom prst="rect">
            <a:avLst/>
          </a:prstGeom>
        </p:spPr>
      </p:pic>
      <p:pic>
        <p:nvPicPr>
          <p:cNvPr id="15" name="Imagen 14">
            <a:extLst>
              <a:ext uri="{FF2B5EF4-FFF2-40B4-BE49-F238E27FC236}">
                <a16:creationId xmlns:a16="http://schemas.microsoft.com/office/drawing/2014/main" id="{8540F758-DB6C-45D0-9DFA-BBA9533F10EC}"/>
              </a:ext>
            </a:extLst>
          </p:cNvPr>
          <p:cNvPicPr>
            <a:picLocks noChangeAspect="1"/>
          </p:cNvPicPr>
          <p:nvPr/>
        </p:nvPicPr>
        <p:blipFill>
          <a:blip r:embed="rId6"/>
          <a:stretch>
            <a:fillRect/>
          </a:stretch>
        </p:blipFill>
        <p:spPr>
          <a:xfrm>
            <a:off x="5746410" y="2161236"/>
            <a:ext cx="3102171" cy="2334564"/>
          </a:xfrm>
          <a:prstGeom prst="rect">
            <a:avLst/>
          </a:prstGeom>
        </p:spPr>
      </p:pic>
    </p:spTree>
    <p:extLst>
      <p:ext uri="{BB962C8B-B14F-4D97-AF65-F5344CB8AC3E}">
        <p14:creationId xmlns:p14="http://schemas.microsoft.com/office/powerpoint/2010/main" val="3846602617"/>
      </p:ext>
    </p:extLst>
  </p:cSld>
  <p:clrMapOvr>
    <a:masterClrMapping/>
  </p:clrMapOvr>
  <p:transition spd="slow">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Agrupar 28"/>
          <p:cNvGrpSpPr/>
          <p:nvPr/>
        </p:nvGrpSpPr>
        <p:grpSpPr>
          <a:xfrm>
            <a:off x="0" y="0"/>
            <a:ext cx="9144000" cy="5143500"/>
            <a:chOff x="0" y="0"/>
            <a:chExt cx="9144000" cy="5143500"/>
          </a:xfrm>
        </p:grpSpPr>
        <p:pic>
          <p:nvPicPr>
            <p:cNvPr id="30" name="Imagen 29" descr="IMG_4885-fondo.jpg"/>
            <p:cNvPicPr>
              <a:picLocks noChangeAspect="1"/>
            </p:cNvPicPr>
            <p:nvPr/>
          </p:nvPicPr>
          <p:blipFill rotWithShape="1">
            <a:blip r:embed="rId2">
              <a:extLst>
                <a:ext uri="{28A0092B-C50C-407E-A947-70E740481C1C}">
                  <a14:useLocalDpi xmlns:a14="http://schemas.microsoft.com/office/drawing/2010/main" val="0"/>
                </a:ext>
              </a:extLst>
            </a:blip>
            <a:srcRect t="13577" r="1055" b="2980"/>
            <a:stretch/>
          </p:blipFill>
          <p:spPr>
            <a:xfrm>
              <a:off x="0" y="0"/>
              <a:ext cx="9144000" cy="5143500"/>
            </a:xfrm>
            <a:prstGeom prst="rect">
              <a:avLst/>
            </a:prstGeom>
          </p:spPr>
        </p:pic>
        <p:sp>
          <p:nvSpPr>
            <p:cNvPr id="31" name="Rectángulo 30"/>
            <p:cNvSpPr/>
            <p:nvPr/>
          </p:nvSpPr>
          <p:spPr>
            <a:xfrm>
              <a:off x="109214" y="103489"/>
              <a:ext cx="8925572" cy="49365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s-ES" dirty="0">
                <a:solidFill>
                  <a:prstClr val="white"/>
                </a:solidFill>
                <a:highlight>
                  <a:srgbClr val="808000"/>
                </a:highlight>
                <a:latin typeface="Calibri" panose="020F0502020204030204"/>
              </a:endParaRPr>
            </a:p>
          </p:txBody>
        </p:sp>
      </p:grpSp>
      <p:pic>
        <p:nvPicPr>
          <p:cNvPr id="28" name="Imagen 27"/>
          <p:cNvPicPr>
            <a:picLocks noChangeAspect="1"/>
          </p:cNvPicPr>
          <p:nvPr/>
        </p:nvPicPr>
        <p:blipFill>
          <a:blip r:embed="rId3"/>
          <a:stretch>
            <a:fillRect/>
          </a:stretch>
        </p:blipFill>
        <p:spPr>
          <a:xfrm>
            <a:off x="403914" y="286008"/>
            <a:ext cx="431292" cy="252984"/>
          </a:xfrm>
          <a:prstGeom prst="rect">
            <a:avLst/>
          </a:prstGeom>
        </p:spPr>
      </p:pic>
      <p:pic>
        <p:nvPicPr>
          <p:cNvPr id="13" name="Imagen 12"/>
          <p:cNvPicPr>
            <a:picLocks noChangeAspect="1"/>
          </p:cNvPicPr>
          <p:nvPr/>
        </p:nvPicPr>
        <p:blipFill>
          <a:blip r:embed="rId4"/>
          <a:stretch>
            <a:fillRect/>
          </a:stretch>
        </p:blipFill>
        <p:spPr>
          <a:xfrm>
            <a:off x="403914" y="4750134"/>
            <a:ext cx="526492" cy="107998"/>
          </a:xfrm>
          <a:prstGeom prst="rect">
            <a:avLst/>
          </a:prstGeom>
        </p:spPr>
      </p:pic>
      <p:cxnSp>
        <p:nvCxnSpPr>
          <p:cNvPr id="18" name="Conector recto 17"/>
          <p:cNvCxnSpPr/>
          <p:nvPr/>
        </p:nvCxnSpPr>
        <p:spPr>
          <a:xfrm>
            <a:off x="403915" y="2859312"/>
            <a:ext cx="2392449"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uadroTexto 16"/>
          <p:cNvSpPr txBox="1"/>
          <p:nvPr/>
        </p:nvSpPr>
        <p:spPr>
          <a:xfrm>
            <a:off x="258183" y="1999497"/>
            <a:ext cx="2812333" cy="634020"/>
          </a:xfrm>
          <a:prstGeom prst="rect">
            <a:avLst/>
          </a:prstGeom>
          <a:noFill/>
        </p:spPr>
        <p:txBody>
          <a:bodyPr wrap="square" rtlCol="0">
            <a:spAutoFit/>
          </a:bodyPr>
          <a:lstStyle/>
          <a:p>
            <a:pPr defTabSz="685800">
              <a:lnSpc>
                <a:spcPct val="80000"/>
              </a:lnSpc>
              <a:defRPr/>
            </a:pPr>
            <a:r>
              <a:rPr lang="es-PE" sz="2200" b="1" dirty="0">
                <a:solidFill>
                  <a:prstClr val="black"/>
                </a:solidFill>
                <a:latin typeface="Calibri" panose="020F0502020204030204"/>
                <a:cs typeface="Arial" pitchFamily="34" charset="0"/>
              </a:rPr>
              <a:t>1.4. Obras y Equipamiento</a:t>
            </a:r>
            <a:endParaRPr lang="es-ES" sz="2200" b="1" dirty="0">
              <a:solidFill>
                <a:srgbClr val="679633"/>
              </a:solidFill>
              <a:latin typeface="Helvetica Condensed" panose="020B0606020202030204" pitchFamily="34" charset="0"/>
              <a:cs typeface="HelveticaNeueLT Std Hvy Cn"/>
            </a:endParaRPr>
          </a:p>
        </p:txBody>
      </p:sp>
      <p:sp>
        <p:nvSpPr>
          <p:cNvPr id="2" name="Rectangle 3"/>
          <p:cNvSpPr>
            <a:spLocks noChangeArrowheads="1"/>
          </p:cNvSpPr>
          <p:nvPr/>
        </p:nvSpPr>
        <p:spPr bwMode="auto">
          <a:xfrm>
            <a:off x="1" y="4393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685800"/>
            <a:endParaRPr lang="es-PE">
              <a:solidFill>
                <a:prstClr val="black"/>
              </a:solidFill>
              <a:latin typeface="Calibri" panose="020F0502020204030204"/>
            </a:endParaRPr>
          </a:p>
        </p:txBody>
      </p:sp>
      <p:sp>
        <p:nvSpPr>
          <p:cNvPr id="3" name="Rectangle 4"/>
          <p:cNvSpPr>
            <a:spLocks noChangeArrowheads="1"/>
          </p:cNvSpPr>
          <p:nvPr/>
        </p:nvSpPr>
        <p:spPr bwMode="auto">
          <a:xfrm>
            <a:off x="449264" y="2536196"/>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378" eaLnBrk="0" fontAlgn="base" hangingPunct="0">
              <a:spcBef>
                <a:spcPct val="0"/>
              </a:spcBef>
              <a:spcAft>
                <a:spcPct val="0"/>
              </a:spcAft>
            </a:pPr>
            <a:r>
              <a:rPr lang="es-PE" altLang="es-PE" sz="1100" i="1">
                <a:solidFill>
                  <a:prstClr val="black"/>
                </a:solidFill>
                <a:latin typeface="Helvetica Condensed" panose="020B0606020202030204" charset="0"/>
                <a:ea typeface="Times New Roman" panose="02020603050405020304" pitchFamily="18" charset="0"/>
                <a:cs typeface="Arial" panose="020B0604020202020204" pitchFamily="34" charset="0"/>
              </a:rPr>
              <a:t>  </a:t>
            </a:r>
            <a:endParaRPr lang="es-PE" altLang="es-PE">
              <a:solidFill>
                <a:prstClr val="black"/>
              </a:solidFill>
              <a:latin typeface="Arial" panose="020B0604020202020204" pitchFamily="34" charset="0"/>
            </a:endParaRPr>
          </a:p>
        </p:txBody>
      </p:sp>
      <p:sp>
        <p:nvSpPr>
          <p:cNvPr id="4" name="Rectangle 5"/>
          <p:cNvSpPr>
            <a:spLocks noChangeArrowheads="1"/>
          </p:cNvSpPr>
          <p:nvPr/>
        </p:nvSpPr>
        <p:spPr bwMode="auto">
          <a:xfrm>
            <a:off x="449263" y="491121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685800"/>
            <a:endParaRPr lang="es-PE">
              <a:solidFill>
                <a:prstClr val="black"/>
              </a:solidFill>
              <a:latin typeface="Calibri" panose="020F0502020204030204"/>
            </a:endParaRPr>
          </a:p>
        </p:txBody>
      </p:sp>
      <p:sp>
        <p:nvSpPr>
          <p:cNvPr id="6" name="Rectángulo 5"/>
          <p:cNvSpPr/>
          <p:nvPr/>
        </p:nvSpPr>
        <p:spPr>
          <a:xfrm>
            <a:off x="2841712" y="501480"/>
            <a:ext cx="6193074" cy="461665"/>
          </a:xfrm>
          <a:prstGeom prst="rect">
            <a:avLst/>
          </a:prstGeom>
        </p:spPr>
        <p:txBody>
          <a:bodyPr wrap="square">
            <a:spAutoFit/>
          </a:bodyPr>
          <a:lstStyle/>
          <a:p>
            <a:pPr marL="342892" indent="-342892" algn="just" defTabSz="685800">
              <a:buFont typeface="Symbol" panose="05050102010706020507" pitchFamily="18" charset="2"/>
              <a:buChar char=""/>
              <a:tabLst>
                <a:tab pos="180335" algn="l"/>
                <a:tab pos="270503" algn="l"/>
              </a:tabLst>
            </a:pPr>
            <a:r>
              <a:rPr lang="es-PE" sz="1200" b="1" dirty="0">
                <a:solidFill>
                  <a:prstClr val="black"/>
                </a:solidFill>
                <a:latin typeface="Helvetica Condensed" panose="020B0606020202030204"/>
                <a:ea typeface="Calibri" panose="020F0502020204030204" pitchFamily="34" charset="0"/>
                <a:cs typeface="Arial" panose="020B0604020202020204" pitchFamily="34" charset="0"/>
              </a:rPr>
              <a:t>Mejoramiento del Sistema de Pistas y Cerco Perimétrico del Aeropuerto de Piura</a:t>
            </a:r>
            <a:endParaRPr lang="es-PE" sz="1200" dirty="0">
              <a:solidFill>
                <a:prstClr val="black"/>
              </a:solidFill>
              <a:latin typeface="Helvetica Condensed" panose="020B0606020202030204"/>
              <a:ea typeface="Calibri" panose="020F0502020204030204" pitchFamily="34" charset="0"/>
              <a:cs typeface="Times New Roman" panose="02020603050405020304" pitchFamily="18" charset="0"/>
            </a:endParaRPr>
          </a:p>
        </p:txBody>
      </p:sp>
      <p:sp>
        <p:nvSpPr>
          <p:cNvPr id="5" name="Rectangle 2"/>
          <p:cNvSpPr>
            <a:spLocks noChangeArrowheads="1"/>
          </p:cNvSpPr>
          <p:nvPr/>
        </p:nvSpPr>
        <p:spPr bwMode="auto">
          <a:xfrm>
            <a:off x="2841712" y="1170285"/>
            <a:ext cx="841918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685800"/>
            <a:endParaRPr lang="es-PE">
              <a:solidFill>
                <a:prstClr val="black"/>
              </a:solidFill>
              <a:latin typeface="Calibri" panose="020F0502020204030204"/>
            </a:endParaRPr>
          </a:p>
        </p:txBody>
      </p:sp>
      <p:sp>
        <p:nvSpPr>
          <p:cNvPr id="7" name="Rectangle 3"/>
          <p:cNvSpPr>
            <a:spLocks noChangeArrowheads="1"/>
          </p:cNvSpPr>
          <p:nvPr/>
        </p:nvSpPr>
        <p:spPr bwMode="auto">
          <a:xfrm>
            <a:off x="4673068" y="4347493"/>
            <a:ext cx="2140109"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defTabSz="914378" eaLnBrk="0" fontAlgn="base" hangingPunct="0">
              <a:spcBef>
                <a:spcPct val="0"/>
              </a:spcBef>
              <a:spcAft>
                <a:spcPct val="0"/>
              </a:spcAft>
            </a:pPr>
            <a:r>
              <a:rPr lang="es-MX" altLang="es-PE" sz="900" dirty="0">
                <a:solidFill>
                  <a:srgbClr val="000000"/>
                </a:solidFill>
                <a:latin typeface="Helvetica Condensed" panose="020B0606020202030204"/>
                <a:ea typeface="Times New Roman" panose="02020603050405020304" pitchFamily="18" charset="0"/>
                <a:cs typeface="Arial" panose="020B0604020202020204" pitchFamily="34" charset="0"/>
              </a:rPr>
              <a:t>Plazo Referencial del proyecto</a:t>
            </a:r>
            <a:endParaRPr lang="es-MX" altLang="es-PE" dirty="0">
              <a:solidFill>
                <a:prstClr val="black"/>
              </a:solidFill>
              <a:latin typeface="Arial" panose="020B0604020202020204" pitchFamily="34" charset="0"/>
            </a:endParaRPr>
          </a:p>
        </p:txBody>
      </p:sp>
      <p:sp>
        <p:nvSpPr>
          <p:cNvPr id="19" name="Subtítulo 1"/>
          <p:cNvSpPr txBox="1">
            <a:spLocks/>
          </p:cNvSpPr>
          <p:nvPr/>
        </p:nvSpPr>
        <p:spPr>
          <a:xfrm>
            <a:off x="299320" y="2962803"/>
            <a:ext cx="1830817" cy="840958"/>
          </a:xfrm>
          <a:prstGeom prst="rect">
            <a:avLst/>
          </a:prstGeom>
        </p:spPr>
        <p:txBody>
          <a:bodyPr/>
          <a:lstStyle>
            <a:lvl1pPr marL="0" indent="0" algn="l" defTabSz="457200" rtl="0" eaLnBrk="1" latinLnBrk="0" hangingPunct="1">
              <a:spcBef>
                <a:spcPct val="20000"/>
              </a:spcBef>
              <a:buFontTx/>
              <a:buNone/>
              <a:defRPr sz="1200" kern="1200" baseline="0">
                <a:solidFill>
                  <a:schemeClr val="tx1"/>
                </a:solidFill>
                <a:latin typeface="HelveticaNeueLT Std Lt Cn"/>
                <a:ea typeface="+mn-ea"/>
                <a:cs typeface="+mn-cs"/>
              </a:defRPr>
            </a:lvl1pPr>
            <a:lvl2pPr marL="457200" indent="0" algn="ctr" defTabSz="457200" rtl="0" eaLnBrk="1" latinLnBrk="0" hangingPunct="1">
              <a:spcBef>
                <a:spcPct val="20000"/>
              </a:spcBef>
              <a:buFontTx/>
              <a:buNone/>
              <a:defRPr sz="12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Tx/>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Tx/>
              <a:buNone/>
              <a:defRPr sz="12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Tx/>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just" defTabSz="342900"/>
            <a:r>
              <a:rPr lang="es-PE" sz="1100" b="1" i="1" dirty="0">
                <a:solidFill>
                  <a:prstClr val="black"/>
                </a:solidFill>
              </a:rPr>
              <a:t>Del plazo del proyecto:</a:t>
            </a:r>
          </a:p>
          <a:p>
            <a:pPr algn="just" defTabSz="342900"/>
            <a:r>
              <a:rPr lang="es-PE" sz="1100" dirty="0">
                <a:solidFill>
                  <a:prstClr val="black"/>
                </a:solidFill>
              </a:rPr>
              <a:t>Se estima un </a:t>
            </a:r>
            <a:r>
              <a:rPr lang="es-PE" sz="1100" dirty="0">
                <a:solidFill>
                  <a:schemeClr val="tx2"/>
                </a:solidFill>
              </a:rPr>
              <a:t>plazo total de 524 días calendario ó 20.6 meses</a:t>
            </a:r>
          </a:p>
          <a:p>
            <a:pPr defTabSz="342900"/>
            <a:endParaRPr lang="es-PE" sz="1100" dirty="0">
              <a:solidFill>
                <a:prstClr val="black"/>
              </a:solidFill>
            </a:endParaRPr>
          </a:p>
        </p:txBody>
      </p:sp>
      <p:sp>
        <p:nvSpPr>
          <p:cNvPr id="21" name="Subtítulo 1"/>
          <p:cNvSpPr txBox="1">
            <a:spLocks/>
          </p:cNvSpPr>
          <p:nvPr/>
        </p:nvSpPr>
        <p:spPr>
          <a:xfrm>
            <a:off x="926036" y="4662232"/>
            <a:ext cx="7981654" cy="327593"/>
          </a:xfrm>
          <a:prstGeom prst="rect">
            <a:avLst/>
          </a:prstGeom>
        </p:spPr>
        <p:txBody>
          <a:bodyPr/>
          <a:lstStyle>
            <a:lvl1pPr marL="0" indent="0" algn="l" defTabSz="457200" rtl="0" eaLnBrk="1" latinLnBrk="0" hangingPunct="1">
              <a:spcBef>
                <a:spcPct val="20000"/>
              </a:spcBef>
              <a:buFontTx/>
              <a:buNone/>
              <a:defRPr sz="1200" kern="1200" baseline="0">
                <a:solidFill>
                  <a:schemeClr val="tx1"/>
                </a:solidFill>
                <a:latin typeface="HelveticaNeueLT Std Lt Cn"/>
                <a:ea typeface="+mn-ea"/>
                <a:cs typeface="+mn-cs"/>
              </a:defRPr>
            </a:lvl1pPr>
            <a:lvl2pPr marL="457200" indent="0" algn="ctr" defTabSz="457200" rtl="0" eaLnBrk="1" latinLnBrk="0" hangingPunct="1">
              <a:spcBef>
                <a:spcPct val="20000"/>
              </a:spcBef>
              <a:buFontTx/>
              <a:buNone/>
              <a:defRPr sz="12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Tx/>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Tx/>
              <a:buNone/>
              <a:defRPr sz="12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Tx/>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just" defTabSz="342900"/>
            <a:r>
              <a:rPr lang="es-PE" sz="1100" b="1" i="1" dirty="0">
                <a:solidFill>
                  <a:prstClr val="black"/>
                </a:solidFill>
              </a:rPr>
              <a:t>Del monto del proyecto: </a:t>
            </a:r>
            <a:r>
              <a:rPr lang="es-PE" sz="1100" dirty="0">
                <a:solidFill>
                  <a:prstClr val="black"/>
                </a:solidFill>
              </a:rPr>
              <a:t>Para el año 2018, el </a:t>
            </a:r>
            <a:r>
              <a:rPr lang="es-PE" sz="1100" dirty="0">
                <a:solidFill>
                  <a:schemeClr val="tx2"/>
                </a:solidFill>
              </a:rPr>
              <a:t>monto estimado de inversión en el proyecto es de </a:t>
            </a:r>
            <a:r>
              <a:rPr lang="es-MX" sz="1100" dirty="0">
                <a:solidFill>
                  <a:schemeClr val="tx2"/>
                </a:solidFill>
              </a:rPr>
              <a:t>US$ 13’653,610 inc. IGV</a:t>
            </a:r>
            <a:r>
              <a:rPr lang="es-MX" sz="1100" dirty="0">
                <a:solidFill>
                  <a:prstClr val="black"/>
                </a:solidFill>
              </a:rPr>
              <a:t> </a:t>
            </a:r>
            <a:r>
              <a:rPr lang="es-PE" sz="1100" dirty="0">
                <a:solidFill>
                  <a:prstClr val="black"/>
                </a:solidFill>
              </a:rPr>
              <a:t> </a:t>
            </a:r>
          </a:p>
          <a:p>
            <a:pPr defTabSz="342900"/>
            <a:endParaRPr lang="es-PE" sz="1100" dirty="0">
              <a:solidFill>
                <a:prstClr val="black"/>
              </a:solidFill>
            </a:endParaRPr>
          </a:p>
        </p:txBody>
      </p:sp>
      <p:pic>
        <p:nvPicPr>
          <p:cNvPr id="20" name="Imagen 19">
            <a:extLst>
              <a:ext uri="{FF2B5EF4-FFF2-40B4-BE49-F238E27FC236}">
                <a16:creationId xmlns:a16="http://schemas.microsoft.com/office/drawing/2014/main" id="{319D5341-3776-4285-A7A6-22CFD5843680}"/>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873250" y="2910817"/>
            <a:ext cx="3981029" cy="1453960"/>
          </a:xfrm>
          <a:prstGeom prst="rect">
            <a:avLst/>
          </a:prstGeom>
          <a:noFill/>
          <a:ln>
            <a:noFill/>
          </a:ln>
        </p:spPr>
      </p:pic>
      <p:cxnSp>
        <p:nvCxnSpPr>
          <p:cNvPr id="9" name="Conector recto de flecha 8">
            <a:extLst>
              <a:ext uri="{FF2B5EF4-FFF2-40B4-BE49-F238E27FC236}">
                <a16:creationId xmlns:a16="http://schemas.microsoft.com/office/drawing/2014/main" id="{873539A3-1B1D-4B58-AB68-2AA8782B62D3}"/>
              </a:ext>
            </a:extLst>
          </p:cNvPr>
          <p:cNvCxnSpPr/>
          <p:nvPr/>
        </p:nvCxnSpPr>
        <p:spPr>
          <a:xfrm flipV="1">
            <a:off x="3363686" y="3383281"/>
            <a:ext cx="805543" cy="4204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ctángulo 9">
            <a:extLst>
              <a:ext uri="{FF2B5EF4-FFF2-40B4-BE49-F238E27FC236}">
                <a16:creationId xmlns:a16="http://schemas.microsoft.com/office/drawing/2014/main" id="{E7A147E6-D898-497E-9450-A57B3D849E78}"/>
              </a:ext>
            </a:extLst>
          </p:cNvPr>
          <p:cNvSpPr/>
          <p:nvPr/>
        </p:nvSpPr>
        <p:spPr>
          <a:xfrm>
            <a:off x="2130137" y="3803760"/>
            <a:ext cx="1471770" cy="609495"/>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s-PE" sz="1350" dirty="0">
                <a:solidFill>
                  <a:prstClr val="white"/>
                </a:solidFill>
                <a:latin typeface="Calibri" panose="020F0502020204030204"/>
              </a:rPr>
              <a:t>Inicio Proyectado para el mes de Junio 2018</a:t>
            </a:r>
          </a:p>
        </p:txBody>
      </p:sp>
      <p:pic>
        <p:nvPicPr>
          <p:cNvPr id="23" name="Imagen 22">
            <a:extLst>
              <a:ext uri="{FF2B5EF4-FFF2-40B4-BE49-F238E27FC236}">
                <a16:creationId xmlns:a16="http://schemas.microsoft.com/office/drawing/2014/main" id="{2836BCD0-F36C-4536-A1DC-4206E1FF91A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41711" y="1023967"/>
            <a:ext cx="6074800" cy="1764590"/>
          </a:xfrm>
          <a:prstGeom prst="rect">
            <a:avLst/>
          </a:prstGeom>
        </p:spPr>
      </p:pic>
    </p:spTree>
    <p:extLst>
      <p:ext uri="{BB962C8B-B14F-4D97-AF65-F5344CB8AC3E}">
        <p14:creationId xmlns:p14="http://schemas.microsoft.com/office/powerpoint/2010/main" val="2428815016"/>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Agrupar 28"/>
          <p:cNvGrpSpPr/>
          <p:nvPr/>
        </p:nvGrpSpPr>
        <p:grpSpPr>
          <a:xfrm>
            <a:off x="0" y="0"/>
            <a:ext cx="9144000" cy="5143500"/>
            <a:chOff x="0" y="0"/>
            <a:chExt cx="9144000" cy="5143500"/>
          </a:xfrm>
        </p:grpSpPr>
        <p:pic>
          <p:nvPicPr>
            <p:cNvPr id="30" name="Imagen 29" descr="IMG_4885-fondo.jpg"/>
            <p:cNvPicPr>
              <a:picLocks noChangeAspect="1"/>
            </p:cNvPicPr>
            <p:nvPr/>
          </p:nvPicPr>
          <p:blipFill rotWithShape="1">
            <a:blip r:embed="rId2">
              <a:extLst>
                <a:ext uri="{28A0092B-C50C-407E-A947-70E740481C1C}">
                  <a14:useLocalDpi xmlns:a14="http://schemas.microsoft.com/office/drawing/2010/main" val="0"/>
                </a:ext>
              </a:extLst>
            </a:blip>
            <a:srcRect t="13577" r="1055" b="2980"/>
            <a:stretch/>
          </p:blipFill>
          <p:spPr>
            <a:xfrm>
              <a:off x="0" y="0"/>
              <a:ext cx="9144000" cy="5143500"/>
            </a:xfrm>
            <a:prstGeom prst="rect">
              <a:avLst/>
            </a:prstGeom>
          </p:spPr>
        </p:pic>
        <p:sp>
          <p:nvSpPr>
            <p:cNvPr id="31" name="Rectángulo 30"/>
            <p:cNvSpPr/>
            <p:nvPr/>
          </p:nvSpPr>
          <p:spPr>
            <a:xfrm>
              <a:off x="109214" y="103489"/>
              <a:ext cx="8925572" cy="49365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s-ES" dirty="0">
                <a:solidFill>
                  <a:prstClr val="white"/>
                </a:solidFill>
              </a:endParaRPr>
            </a:p>
          </p:txBody>
        </p:sp>
      </p:grpSp>
      <p:pic>
        <p:nvPicPr>
          <p:cNvPr id="28" name="Imagen 27"/>
          <p:cNvPicPr>
            <a:picLocks noChangeAspect="1"/>
          </p:cNvPicPr>
          <p:nvPr/>
        </p:nvPicPr>
        <p:blipFill>
          <a:blip r:embed="rId3"/>
          <a:stretch>
            <a:fillRect/>
          </a:stretch>
        </p:blipFill>
        <p:spPr>
          <a:xfrm>
            <a:off x="403914" y="286008"/>
            <a:ext cx="431292" cy="252984"/>
          </a:xfrm>
          <a:prstGeom prst="rect">
            <a:avLst/>
          </a:prstGeom>
        </p:spPr>
      </p:pic>
      <p:pic>
        <p:nvPicPr>
          <p:cNvPr id="13" name="Imagen 12"/>
          <p:cNvPicPr>
            <a:picLocks noChangeAspect="1"/>
          </p:cNvPicPr>
          <p:nvPr/>
        </p:nvPicPr>
        <p:blipFill>
          <a:blip r:embed="rId4"/>
          <a:stretch>
            <a:fillRect/>
          </a:stretch>
        </p:blipFill>
        <p:spPr>
          <a:xfrm>
            <a:off x="403914" y="4750133"/>
            <a:ext cx="526492" cy="107998"/>
          </a:xfrm>
          <a:prstGeom prst="rect">
            <a:avLst/>
          </a:prstGeom>
        </p:spPr>
      </p:pic>
      <p:cxnSp>
        <p:nvCxnSpPr>
          <p:cNvPr id="18" name="Conector recto 17"/>
          <p:cNvCxnSpPr/>
          <p:nvPr/>
        </p:nvCxnSpPr>
        <p:spPr>
          <a:xfrm>
            <a:off x="403914" y="2859312"/>
            <a:ext cx="2392449"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uadroTexto 16"/>
          <p:cNvSpPr txBox="1"/>
          <p:nvPr/>
        </p:nvSpPr>
        <p:spPr>
          <a:xfrm>
            <a:off x="3150041" y="286008"/>
            <a:ext cx="5583490" cy="923330"/>
          </a:xfrm>
          <a:prstGeom prst="rect">
            <a:avLst/>
          </a:prstGeom>
          <a:noFill/>
        </p:spPr>
        <p:txBody>
          <a:bodyPr wrap="square" rtlCol="0">
            <a:spAutoFit/>
          </a:bodyPr>
          <a:lstStyle/>
          <a:p>
            <a:pPr>
              <a:defRPr/>
            </a:pPr>
            <a:r>
              <a:rPr lang="es-PE" b="1" dirty="0">
                <a:solidFill>
                  <a:prstClr val="black"/>
                </a:solidFill>
                <a:latin typeface="Helvetica Condensed" panose="020B0606020202030204" pitchFamily="34" charset="0"/>
                <a:cs typeface="HelveticaNeueLT Std Lt Cn"/>
              </a:rPr>
              <a:t>ii) Terrenos Requeridos para las Obras de los PMD:	</a:t>
            </a:r>
          </a:p>
          <a:p>
            <a:pPr>
              <a:defRPr/>
            </a:pPr>
            <a:r>
              <a:rPr lang="es-PE" b="1" dirty="0">
                <a:latin typeface="Helvetica Condensed" panose="020B0606020202030204"/>
                <a:cs typeface="Arial" pitchFamily="34" charset="0"/>
              </a:rPr>
              <a:t>2/2</a:t>
            </a:r>
          </a:p>
        </p:txBody>
      </p:sp>
      <p:sp>
        <p:nvSpPr>
          <p:cNvPr id="20" name="CuadroTexto 19"/>
          <p:cNvSpPr txBox="1"/>
          <p:nvPr/>
        </p:nvSpPr>
        <p:spPr>
          <a:xfrm>
            <a:off x="258182" y="1999497"/>
            <a:ext cx="2812333" cy="638252"/>
          </a:xfrm>
          <a:prstGeom prst="rect">
            <a:avLst/>
          </a:prstGeom>
          <a:noFill/>
        </p:spPr>
        <p:txBody>
          <a:bodyPr wrap="square" rtlCol="0">
            <a:spAutoFit/>
          </a:bodyPr>
          <a:lstStyle/>
          <a:p>
            <a:pPr>
              <a:lnSpc>
                <a:spcPct val="80000"/>
              </a:lnSpc>
              <a:defRPr/>
            </a:pPr>
            <a:r>
              <a:rPr lang="es-PE" sz="2200" b="1" dirty="0">
                <a:cs typeface="Arial" pitchFamily="34" charset="0"/>
              </a:rPr>
              <a:t>1.1. Planes Maestros de Desarrollo (PMD)</a:t>
            </a:r>
            <a:endParaRPr lang="es-ES" sz="2200" b="1" dirty="0">
              <a:solidFill>
                <a:srgbClr val="679633"/>
              </a:solidFill>
              <a:latin typeface="Helvetica Condensed" panose="020B0606020202030204" pitchFamily="34" charset="0"/>
              <a:cs typeface="HelveticaNeueLT Std Hvy Cn"/>
            </a:endParaRPr>
          </a:p>
        </p:txBody>
      </p:sp>
      <p:sp>
        <p:nvSpPr>
          <p:cNvPr id="16" name="Rectángulo: esquinas superiores redondeadas 15">
            <a:extLst>
              <a:ext uri="{FF2B5EF4-FFF2-40B4-BE49-F238E27FC236}">
                <a16:creationId xmlns:a16="http://schemas.microsoft.com/office/drawing/2014/main" id="{8B71902B-ACF5-4279-9474-F47AAB6185C6}"/>
              </a:ext>
            </a:extLst>
          </p:cNvPr>
          <p:cNvSpPr/>
          <p:nvPr/>
        </p:nvSpPr>
        <p:spPr>
          <a:xfrm rot="5400000">
            <a:off x="4849466" y="107479"/>
            <a:ext cx="1885247" cy="4853755"/>
          </a:xfrm>
          <a:prstGeom prst="round2SameRect">
            <a:avLst/>
          </a:prstGeom>
          <a:solidFill>
            <a:srgbClr val="E1F2CE">
              <a:alpha val="89804"/>
            </a:srgbClr>
          </a:solidFill>
          <a:ln>
            <a:solidFill>
              <a:srgbClr val="78A343">
                <a:alpha val="90000"/>
              </a:srgb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9" name="Rectángulo: esquinas superiores redondeadas 4">
            <a:extLst>
              <a:ext uri="{FF2B5EF4-FFF2-40B4-BE49-F238E27FC236}">
                <a16:creationId xmlns:a16="http://schemas.microsoft.com/office/drawing/2014/main" id="{445620B1-0F0C-45C4-8A3B-D245A32F566F}"/>
              </a:ext>
            </a:extLst>
          </p:cNvPr>
          <p:cNvSpPr txBox="1"/>
          <p:nvPr/>
        </p:nvSpPr>
        <p:spPr>
          <a:xfrm>
            <a:off x="3280501" y="1793539"/>
            <a:ext cx="4768346" cy="146001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171450" indent="-171450" algn="just">
              <a:buFont typeface="Arial" panose="020B0604020202020204" pitchFamily="34" charset="0"/>
              <a:buChar char="•"/>
              <a:defRPr/>
            </a:pPr>
            <a:r>
              <a:rPr lang="es-MX" sz="1300" dirty="0">
                <a:solidFill>
                  <a:schemeClr val="tx2"/>
                </a:solidFill>
                <a:latin typeface="HelveticaNeueLT Pro 47 LtCn" panose="020B0406020202030204" pitchFamily="34" charset="0"/>
              </a:rPr>
              <a:t>El MTC</a:t>
            </a:r>
            <a:r>
              <a:rPr lang="es-MX" sz="1300" dirty="0">
                <a:latin typeface="HelveticaNeueLT Pro 47 LtCn" panose="020B0406020202030204" pitchFamily="34" charset="0"/>
              </a:rPr>
              <a:t> a través de la Oficina General de Administración (OGA), </a:t>
            </a:r>
            <a:r>
              <a:rPr lang="es-MX" sz="1300" dirty="0">
                <a:solidFill>
                  <a:schemeClr val="tx2"/>
                </a:solidFill>
                <a:latin typeface="HelveticaNeueLT Pro 47 LtCn" panose="020B0406020202030204" pitchFamily="34" charset="0"/>
              </a:rPr>
              <a:t>continua con el proceso de saneamiento físico legal de los terrenos</a:t>
            </a:r>
            <a:r>
              <a:rPr lang="es-MX" sz="1300" dirty="0">
                <a:latin typeface="HelveticaNeueLT Pro 47 LtCn" panose="020B0406020202030204" pitchFamily="34" charset="0"/>
              </a:rPr>
              <a:t> de ampliación de los aeropuertos.</a:t>
            </a:r>
          </a:p>
          <a:p>
            <a:pPr algn="just">
              <a:defRPr/>
            </a:pPr>
            <a:endParaRPr lang="es-MX" sz="1300" dirty="0">
              <a:solidFill>
                <a:schemeClr val="accent1"/>
              </a:solidFill>
              <a:latin typeface="HelveticaNeueLT Pro 47 LtCn" panose="020B0406020202030204" pitchFamily="34" charset="0"/>
            </a:endParaRPr>
          </a:p>
          <a:p>
            <a:pPr marL="171450" indent="-171450" algn="just">
              <a:buFont typeface="Arial" panose="020B0604020202020204" pitchFamily="34" charset="0"/>
              <a:buChar char="•"/>
              <a:defRPr/>
            </a:pPr>
            <a:r>
              <a:rPr lang="es-MX" sz="1300" dirty="0">
                <a:latin typeface="HelveticaNeueLT Pro 47 LtCn" panose="020B0406020202030204" pitchFamily="34" charset="0"/>
              </a:rPr>
              <a:t>A la fecha, </a:t>
            </a:r>
            <a:r>
              <a:rPr lang="es-MX" sz="1300" dirty="0">
                <a:solidFill>
                  <a:schemeClr val="tx2"/>
                </a:solidFill>
                <a:latin typeface="HelveticaNeueLT Pro 47 LtCn" panose="020B0406020202030204" pitchFamily="34" charset="0"/>
              </a:rPr>
              <a:t>continúan con el desarrollo de expedientes requeridos para la valorización de los terrenos</a:t>
            </a:r>
            <a:r>
              <a:rPr lang="es-MX" sz="1300" dirty="0">
                <a:latin typeface="HelveticaNeueLT Pro 47 LtCn" panose="020B0406020202030204" pitchFamily="34" charset="0"/>
              </a:rPr>
              <a:t>, con la finalidad de adquirir los mismos para el desarrollo las obras de los PMD.</a:t>
            </a:r>
            <a:endParaRPr lang="es-PE" sz="1300" kern="1200" dirty="0">
              <a:latin typeface="HelveticaNeueLT Pro 47 LtCn" panose="020B0406020202030204" pitchFamily="34" charset="0"/>
            </a:endParaRPr>
          </a:p>
        </p:txBody>
      </p:sp>
    </p:spTree>
    <p:extLst>
      <p:ext uri="{BB962C8B-B14F-4D97-AF65-F5344CB8AC3E}">
        <p14:creationId xmlns:p14="http://schemas.microsoft.com/office/powerpoint/2010/main" val="1898093191"/>
      </p:ext>
    </p:extLst>
  </p:cSld>
  <p:clrMapOvr>
    <a:masterClrMapping/>
  </p:clrMapOvr>
  <p:transition spd="slow">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Agrupar 28"/>
          <p:cNvGrpSpPr/>
          <p:nvPr/>
        </p:nvGrpSpPr>
        <p:grpSpPr>
          <a:xfrm>
            <a:off x="0" y="0"/>
            <a:ext cx="9144000" cy="5143500"/>
            <a:chOff x="0" y="0"/>
            <a:chExt cx="9144000" cy="5143500"/>
          </a:xfrm>
        </p:grpSpPr>
        <p:pic>
          <p:nvPicPr>
            <p:cNvPr id="30" name="Imagen 29" descr="IMG_4885-fondo.jpg"/>
            <p:cNvPicPr>
              <a:picLocks noChangeAspect="1"/>
            </p:cNvPicPr>
            <p:nvPr/>
          </p:nvPicPr>
          <p:blipFill rotWithShape="1">
            <a:blip r:embed="rId2">
              <a:extLst>
                <a:ext uri="{28A0092B-C50C-407E-A947-70E740481C1C}">
                  <a14:useLocalDpi xmlns:a14="http://schemas.microsoft.com/office/drawing/2010/main" val="0"/>
                </a:ext>
              </a:extLst>
            </a:blip>
            <a:srcRect t="13577" r="1055" b="2980"/>
            <a:stretch/>
          </p:blipFill>
          <p:spPr>
            <a:xfrm>
              <a:off x="0" y="0"/>
              <a:ext cx="9144000" cy="5143500"/>
            </a:xfrm>
            <a:prstGeom prst="rect">
              <a:avLst/>
            </a:prstGeom>
          </p:spPr>
        </p:pic>
        <p:sp>
          <p:nvSpPr>
            <p:cNvPr id="31" name="Rectángulo 30"/>
            <p:cNvSpPr/>
            <p:nvPr/>
          </p:nvSpPr>
          <p:spPr>
            <a:xfrm>
              <a:off x="109214" y="103489"/>
              <a:ext cx="8925572" cy="49365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s-ES" dirty="0">
                <a:solidFill>
                  <a:prstClr val="white"/>
                </a:solidFill>
                <a:latin typeface="Calibri" panose="020F0502020204030204"/>
              </a:endParaRPr>
            </a:p>
          </p:txBody>
        </p:sp>
      </p:grpSp>
      <p:pic>
        <p:nvPicPr>
          <p:cNvPr id="28" name="Imagen 27"/>
          <p:cNvPicPr>
            <a:picLocks noChangeAspect="1"/>
          </p:cNvPicPr>
          <p:nvPr/>
        </p:nvPicPr>
        <p:blipFill>
          <a:blip r:embed="rId3"/>
          <a:stretch>
            <a:fillRect/>
          </a:stretch>
        </p:blipFill>
        <p:spPr>
          <a:xfrm>
            <a:off x="403914" y="286008"/>
            <a:ext cx="431292" cy="252984"/>
          </a:xfrm>
          <a:prstGeom prst="rect">
            <a:avLst/>
          </a:prstGeom>
        </p:spPr>
      </p:pic>
      <p:pic>
        <p:nvPicPr>
          <p:cNvPr id="13" name="Imagen 12"/>
          <p:cNvPicPr>
            <a:picLocks noChangeAspect="1"/>
          </p:cNvPicPr>
          <p:nvPr/>
        </p:nvPicPr>
        <p:blipFill>
          <a:blip r:embed="rId4"/>
          <a:stretch>
            <a:fillRect/>
          </a:stretch>
        </p:blipFill>
        <p:spPr>
          <a:xfrm>
            <a:off x="403914" y="4750134"/>
            <a:ext cx="526492" cy="107998"/>
          </a:xfrm>
          <a:prstGeom prst="rect">
            <a:avLst/>
          </a:prstGeom>
        </p:spPr>
      </p:pic>
      <p:cxnSp>
        <p:nvCxnSpPr>
          <p:cNvPr id="18" name="Conector recto 17"/>
          <p:cNvCxnSpPr/>
          <p:nvPr/>
        </p:nvCxnSpPr>
        <p:spPr>
          <a:xfrm>
            <a:off x="403915" y="2859312"/>
            <a:ext cx="2392449"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uadroTexto 16"/>
          <p:cNvSpPr txBox="1"/>
          <p:nvPr/>
        </p:nvSpPr>
        <p:spPr>
          <a:xfrm>
            <a:off x="258183" y="1999497"/>
            <a:ext cx="2812333" cy="634020"/>
          </a:xfrm>
          <a:prstGeom prst="rect">
            <a:avLst/>
          </a:prstGeom>
          <a:noFill/>
        </p:spPr>
        <p:txBody>
          <a:bodyPr wrap="square" rtlCol="0">
            <a:spAutoFit/>
          </a:bodyPr>
          <a:lstStyle/>
          <a:p>
            <a:pPr defTabSz="685800">
              <a:lnSpc>
                <a:spcPct val="80000"/>
              </a:lnSpc>
              <a:defRPr/>
            </a:pPr>
            <a:r>
              <a:rPr lang="es-PE" sz="2200" b="1" dirty="0">
                <a:solidFill>
                  <a:prstClr val="black"/>
                </a:solidFill>
                <a:latin typeface="Calibri" panose="020F0502020204030204"/>
                <a:cs typeface="Arial" pitchFamily="34" charset="0"/>
              </a:rPr>
              <a:t>1.4. Obras y Equipamiento</a:t>
            </a:r>
            <a:endParaRPr lang="es-ES" sz="2200" b="1" dirty="0">
              <a:solidFill>
                <a:srgbClr val="679633"/>
              </a:solidFill>
              <a:latin typeface="Helvetica Condensed" panose="020B0606020202030204" pitchFamily="34" charset="0"/>
              <a:cs typeface="HelveticaNeueLT Std Hvy Cn"/>
            </a:endParaRPr>
          </a:p>
        </p:txBody>
      </p:sp>
      <p:sp>
        <p:nvSpPr>
          <p:cNvPr id="2" name="Rectangle 3"/>
          <p:cNvSpPr>
            <a:spLocks noChangeArrowheads="1"/>
          </p:cNvSpPr>
          <p:nvPr/>
        </p:nvSpPr>
        <p:spPr bwMode="auto">
          <a:xfrm>
            <a:off x="1" y="4393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685800"/>
            <a:endParaRPr lang="es-PE">
              <a:solidFill>
                <a:prstClr val="black"/>
              </a:solidFill>
              <a:latin typeface="Calibri" panose="020F0502020204030204"/>
            </a:endParaRPr>
          </a:p>
        </p:txBody>
      </p:sp>
      <p:sp>
        <p:nvSpPr>
          <p:cNvPr id="3" name="Rectangle 4"/>
          <p:cNvSpPr>
            <a:spLocks noChangeArrowheads="1"/>
          </p:cNvSpPr>
          <p:nvPr/>
        </p:nvSpPr>
        <p:spPr bwMode="auto">
          <a:xfrm>
            <a:off x="449264" y="2536196"/>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378" eaLnBrk="0" fontAlgn="base" hangingPunct="0">
              <a:spcBef>
                <a:spcPct val="0"/>
              </a:spcBef>
              <a:spcAft>
                <a:spcPct val="0"/>
              </a:spcAft>
            </a:pPr>
            <a:r>
              <a:rPr lang="es-PE" altLang="es-PE" sz="1100" i="1">
                <a:solidFill>
                  <a:prstClr val="black"/>
                </a:solidFill>
                <a:latin typeface="Helvetica Condensed" panose="020B0606020202030204" charset="0"/>
                <a:ea typeface="Times New Roman" panose="02020603050405020304" pitchFamily="18" charset="0"/>
                <a:cs typeface="Arial" panose="020B0604020202020204" pitchFamily="34" charset="0"/>
              </a:rPr>
              <a:t>  </a:t>
            </a:r>
            <a:endParaRPr lang="es-PE" altLang="es-PE">
              <a:solidFill>
                <a:prstClr val="black"/>
              </a:solidFill>
              <a:latin typeface="Arial" panose="020B0604020202020204" pitchFamily="34" charset="0"/>
            </a:endParaRPr>
          </a:p>
        </p:txBody>
      </p:sp>
      <p:sp>
        <p:nvSpPr>
          <p:cNvPr id="4" name="Rectangle 5"/>
          <p:cNvSpPr>
            <a:spLocks noChangeArrowheads="1"/>
          </p:cNvSpPr>
          <p:nvPr/>
        </p:nvSpPr>
        <p:spPr bwMode="auto">
          <a:xfrm>
            <a:off x="449263" y="491121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685800"/>
            <a:endParaRPr lang="es-PE">
              <a:solidFill>
                <a:prstClr val="black"/>
              </a:solidFill>
              <a:latin typeface="Calibri" panose="020F0502020204030204"/>
            </a:endParaRPr>
          </a:p>
        </p:txBody>
      </p:sp>
      <p:sp>
        <p:nvSpPr>
          <p:cNvPr id="6" name="Rectángulo 5"/>
          <p:cNvSpPr/>
          <p:nvPr/>
        </p:nvSpPr>
        <p:spPr>
          <a:xfrm>
            <a:off x="2841712" y="244624"/>
            <a:ext cx="6193074" cy="1815882"/>
          </a:xfrm>
          <a:prstGeom prst="rect">
            <a:avLst/>
          </a:prstGeom>
        </p:spPr>
        <p:txBody>
          <a:bodyPr wrap="square">
            <a:spAutoFit/>
          </a:bodyPr>
          <a:lstStyle/>
          <a:p>
            <a:pPr marL="342892" indent="-342892" algn="just" defTabSz="685800">
              <a:buFont typeface="Symbol" panose="05050102010706020507" pitchFamily="18" charset="2"/>
              <a:buChar char=""/>
              <a:tabLst>
                <a:tab pos="180335" algn="l"/>
                <a:tab pos="270503" algn="l"/>
              </a:tabLst>
            </a:pPr>
            <a:r>
              <a:rPr lang="es-PE" sz="1200" b="1" dirty="0">
                <a:solidFill>
                  <a:prstClr val="black"/>
                </a:solidFill>
                <a:latin typeface="Helvetica Condensed" panose="020B0606020202030204"/>
                <a:ea typeface="Calibri" panose="020F0502020204030204" pitchFamily="34" charset="0"/>
                <a:cs typeface="Arial" panose="020B0604020202020204" pitchFamily="34" charset="0"/>
              </a:rPr>
              <a:t>Mejoramiento del Sistema de Pistas y Cerco Perimétrico del Aeropuerto de Chiclayo</a:t>
            </a:r>
            <a:endParaRPr lang="es-PE" sz="1200" dirty="0">
              <a:solidFill>
                <a:prstClr val="black"/>
              </a:solidFill>
              <a:latin typeface="Helvetica Condensed" panose="020B0606020202030204"/>
              <a:ea typeface="Calibri" panose="020F0502020204030204" pitchFamily="34" charset="0"/>
              <a:cs typeface="Times New Roman" panose="02020603050405020304" pitchFamily="18" charset="0"/>
            </a:endParaRPr>
          </a:p>
          <a:p>
            <a:pPr marL="450204" algn="just" defTabSz="685800">
              <a:tabLst>
                <a:tab pos="180335" algn="l"/>
                <a:tab pos="270503" algn="l"/>
              </a:tabLst>
            </a:pPr>
            <a:r>
              <a:rPr lang="es-PE" sz="1100" b="1" dirty="0">
                <a:solidFill>
                  <a:prstClr val="black"/>
                </a:solidFill>
                <a:latin typeface="Helvetica Condensed" panose="020B0606020202030204"/>
                <a:ea typeface="Calibri" panose="020F0502020204030204" pitchFamily="34" charset="0"/>
                <a:cs typeface="Arial" panose="020B0604020202020204" pitchFamily="34" charset="0"/>
              </a:rPr>
              <a:t> </a:t>
            </a:r>
          </a:p>
          <a:p>
            <a:pPr marL="450204" algn="just" defTabSz="685800">
              <a:tabLst>
                <a:tab pos="180335" algn="l"/>
                <a:tab pos="270503" algn="l"/>
              </a:tabLst>
            </a:pPr>
            <a:r>
              <a:rPr lang="es-MX" sz="1100" dirty="0">
                <a:solidFill>
                  <a:srgbClr val="000000"/>
                </a:solidFill>
                <a:latin typeface="Helvetica Condensed" panose="020B0606020202030204"/>
                <a:ea typeface="Calibri" panose="020F0502020204030204" pitchFamily="34" charset="0"/>
                <a:cs typeface="Arial" panose="020B0604020202020204" pitchFamily="34" charset="0"/>
              </a:rPr>
              <a:t>Como parte de las obras del Programa de Rehabilitación y Mejoramiento del Lado Aire (PRMLA) de los aeropuertos concesionados por parte de AdP, durante el presente año -2017- se publicó </a:t>
            </a:r>
            <a:r>
              <a:rPr lang="es-MX" sz="1100" dirty="0">
                <a:solidFill>
                  <a:srgbClr val="000000"/>
                </a:solidFill>
                <a:latin typeface="Helvetica Condensed" panose="020B0606020202030204"/>
                <a:cs typeface="Arial" panose="020B0604020202020204" pitchFamily="34" charset="0"/>
              </a:rPr>
              <a:t>el proceso de selección del proyecto “Mejoramiento del Sistema de Pistas y Cerco Perimétrico del Aeropuerto de Chiclayo” cuyo proceso de selección </a:t>
            </a:r>
            <a:r>
              <a:rPr lang="es-MX" sz="1100" b="1" dirty="0">
                <a:solidFill>
                  <a:srgbClr val="000000"/>
                </a:solidFill>
                <a:latin typeface="Helvetica Condensed" panose="020B0606020202030204"/>
                <a:cs typeface="Arial" panose="020B0604020202020204" pitchFamily="34" charset="0"/>
              </a:rPr>
              <a:t>LPI </a:t>
            </a:r>
            <a:r>
              <a:rPr lang="es-MX" sz="1100" b="1" dirty="0" err="1">
                <a:solidFill>
                  <a:srgbClr val="000000"/>
                </a:solidFill>
                <a:latin typeface="Helvetica Condensed" panose="020B0606020202030204"/>
                <a:cs typeface="Arial" panose="020B0604020202020204" pitchFamily="34" charset="0"/>
              </a:rPr>
              <a:t>N°</a:t>
            </a:r>
            <a:r>
              <a:rPr lang="es-MX" sz="1100" b="1" dirty="0">
                <a:solidFill>
                  <a:srgbClr val="000000"/>
                </a:solidFill>
                <a:latin typeface="Helvetica Condensed" panose="020B0606020202030204"/>
                <a:cs typeface="Arial" panose="020B0604020202020204" pitchFamily="34" charset="0"/>
              </a:rPr>
              <a:t> 002-17-AdP</a:t>
            </a:r>
            <a:r>
              <a:rPr lang="es-MX" sz="1100" dirty="0">
                <a:solidFill>
                  <a:srgbClr val="000000"/>
                </a:solidFill>
                <a:latin typeface="Helvetica Condensed" panose="020B0606020202030204"/>
                <a:cs typeface="Arial" panose="020B0604020202020204" pitchFamily="34" charset="0"/>
              </a:rPr>
              <a:t> fue suspendido temporalmente el 03.11.2017. </a:t>
            </a:r>
            <a:r>
              <a:rPr lang="es-MX" sz="1100" b="1" dirty="0">
                <a:solidFill>
                  <a:schemeClr val="tx2"/>
                </a:solidFill>
                <a:latin typeface="Helvetica Condensed" panose="020B0606020202030204"/>
                <a:cs typeface="Arial" panose="020B0604020202020204" pitchFamily="34" charset="0"/>
              </a:rPr>
              <a:t>Se estima que el levantamiento de la suspensión temporal será para el mes de junio del 2018, por ende se proyecta el inicio de obra para el mes de setiembre del mismo año.</a:t>
            </a:r>
            <a:endParaRPr lang="es-PE" sz="1100" b="1" dirty="0">
              <a:solidFill>
                <a:schemeClr val="tx2"/>
              </a:solidFill>
              <a:latin typeface="Helvetica Condensed" panose="020B0606020202030204"/>
              <a:cs typeface="Arial" panose="020B0604020202020204" pitchFamily="34" charset="0"/>
            </a:endParaRPr>
          </a:p>
        </p:txBody>
      </p:sp>
      <p:pic>
        <p:nvPicPr>
          <p:cNvPr id="16" name="Imagen 15">
            <a:extLst>
              <a:ext uri="{FF2B5EF4-FFF2-40B4-BE49-F238E27FC236}">
                <a16:creationId xmlns:a16="http://schemas.microsoft.com/office/drawing/2014/main" id="{0683F153-31A8-48C9-A181-164982CC3592}"/>
              </a:ext>
            </a:extLst>
          </p:cNvPr>
          <p:cNvPicPr/>
          <p:nvPr/>
        </p:nvPicPr>
        <p:blipFill>
          <a:blip r:embed="rId5"/>
          <a:stretch>
            <a:fillRect/>
          </a:stretch>
        </p:blipFill>
        <p:spPr>
          <a:xfrm>
            <a:off x="3136414" y="2097362"/>
            <a:ext cx="2334494" cy="2736056"/>
          </a:xfrm>
          <a:prstGeom prst="rect">
            <a:avLst/>
          </a:prstGeom>
        </p:spPr>
      </p:pic>
      <p:pic>
        <p:nvPicPr>
          <p:cNvPr id="19" name="Imagen 18">
            <a:extLst>
              <a:ext uri="{FF2B5EF4-FFF2-40B4-BE49-F238E27FC236}">
                <a16:creationId xmlns:a16="http://schemas.microsoft.com/office/drawing/2014/main" id="{BFEB7F7E-29F1-4F29-A5D7-80DF438E2EA5}"/>
              </a:ext>
            </a:extLst>
          </p:cNvPr>
          <p:cNvPicPr>
            <a:picLocks noChangeAspect="1"/>
          </p:cNvPicPr>
          <p:nvPr/>
        </p:nvPicPr>
        <p:blipFill>
          <a:blip r:embed="rId6"/>
          <a:stretch>
            <a:fillRect/>
          </a:stretch>
        </p:blipFill>
        <p:spPr>
          <a:xfrm>
            <a:off x="5661988" y="2141297"/>
            <a:ext cx="3078098" cy="2223875"/>
          </a:xfrm>
          <a:prstGeom prst="rect">
            <a:avLst/>
          </a:prstGeom>
        </p:spPr>
      </p:pic>
    </p:spTree>
    <p:extLst>
      <p:ext uri="{BB962C8B-B14F-4D97-AF65-F5344CB8AC3E}">
        <p14:creationId xmlns:p14="http://schemas.microsoft.com/office/powerpoint/2010/main" val="4263271362"/>
      </p:ext>
    </p:extLst>
  </p:cSld>
  <p:clrMapOvr>
    <a:masterClrMapping/>
  </p:clrMapOvr>
  <p:transition spd="slow">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Agrupar 28"/>
          <p:cNvGrpSpPr/>
          <p:nvPr/>
        </p:nvGrpSpPr>
        <p:grpSpPr>
          <a:xfrm>
            <a:off x="0" y="0"/>
            <a:ext cx="9144000" cy="5143500"/>
            <a:chOff x="0" y="0"/>
            <a:chExt cx="9144000" cy="5143500"/>
          </a:xfrm>
        </p:grpSpPr>
        <p:pic>
          <p:nvPicPr>
            <p:cNvPr id="30" name="Imagen 29" descr="IMG_4885-fondo.jpg"/>
            <p:cNvPicPr>
              <a:picLocks noChangeAspect="1"/>
            </p:cNvPicPr>
            <p:nvPr/>
          </p:nvPicPr>
          <p:blipFill rotWithShape="1">
            <a:blip r:embed="rId2">
              <a:extLst>
                <a:ext uri="{28A0092B-C50C-407E-A947-70E740481C1C}">
                  <a14:useLocalDpi xmlns:a14="http://schemas.microsoft.com/office/drawing/2010/main" val="0"/>
                </a:ext>
              </a:extLst>
            </a:blip>
            <a:srcRect t="13577" r="1055" b="2980"/>
            <a:stretch/>
          </p:blipFill>
          <p:spPr>
            <a:xfrm>
              <a:off x="0" y="0"/>
              <a:ext cx="9144000" cy="5143500"/>
            </a:xfrm>
            <a:prstGeom prst="rect">
              <a:avLst/>
            </a:prstGeom>
          </p:spPr>
        </p:pic>
        <p:sp>
          <p:nvSpPr>
            <p:cNvPr id="31" name="Rectángulo 30"/>
            <p:cNvSpPr/>
            <p:nvPr/>
          </p:nvSpPr>
          <p:spPr>
            <a:xfrm>
              <a:off x="109214" y="103489"/>
              <a:ext cx="8925572" cy="49365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s-ES" dirty="0">
                <a:solidFill>
                  <a:prstClr val="white"/>
                </a:solidFill>
                <a:highlight>
                  <a:srgbClr val="808000"/>
                </a:highlight>
                <a:latin typeface="Calibri" panose="020F0502020204030204"/>
              </a:endParaRPr>
            </a:p>
          </p:txBody>
        </p:sp>
      </p:grpSp>
      <p:pic>
        <p:nvPicPr>
          <p:cNvPr id="28" name="Imagen 27"/>
          <p:cNvPicPr>
            <a:picLocks noChangeAspect="1"/>
          </p:cNvPicPr>
          <p:nvPr/>
        </p:nvPicPr>
        <p:blipFill>
          <a:blip r:embed="rId3"/>
          <a:stretch>
            <a:fillRect/>
          </a:stretch>
        </p:blipFill>
        <p:spPr>
          <a:xfrm>
            <a:off x="403914" y="286008"/>
            <a:ext cx="431292" cy="252984"/>
          </a:xfrm>
          <a:prstGeom prst="rect">
            <a:avLst/>
          </a:prstGeom>
        </p:spPr>
      </p:pic>
      <p:pic>
        <p:nvPicPr>
          <p:cNvPr id="13" name="Imagen 12"/>
          <p:cNvPicPr>
            <a:picLocks noChangeAspect="1"/>
          </p:cNvPicPr>
          <p:nvPr/>
        </p:nvPicPr>
        <p:blipFill>
          <a:blip r:embed="rId4"/>
          <a:stretch>
            <a:fillRect/>
          </a:stretch>
        </p:blipFill>
        <p:spPr>
          <a:xfrm>
            <a:off x="403914" y="4750134"/>
            <a:ext cx="526492" cy="107998"/>
          </a:xfrm>
          <a:prstGeom prst="rect">
            <a:avLst/>
          </a:prstGeom>
        </p:spPr>
      </p:pic>
      <p:cxnSp>
        <p:nvCxnSpPr>
          <p:cNvPr id="18" name="Conector recto 17"/>
          <p:cNvCxnSpPr/>
          <p:nvPr/>
        </p:nvCxnSpPr>
        <p:spPr>
          <a:xfrm>
            <a:off x="403915" y="2859312"/>
            <a:ext cx="2392449"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uadroTexto 16"/>
          <p:cNvSpPr txBox="1"/>
          <p:nvPr/>
        </p:nvSpPr>
        <p:spPr>
          <a:xfrm>
            <a:off x="258183" y="1999497"/>
            <a:ext cx="2812333" cy="634020"/>
          </a:xfrm>
          <a:prstGeom prst="rect">
            <a:avLst/>
          </a:prstGeom>
          <a:noFill/>
        </p:spPr>
        <p:txBody>
          <a:bodyPr wrap="square" rtlCol="0">
            <a:spAutoFit/>
          </a:bodyPr>
          <a:lstStyle/>
          <a:p>
            <a:pPr defTabSz="685800">
              <a:lnSpc>
                <a:spcPct val="80000"/>
              </a:lnSpc>
              <a:defRPr/>
            </a:pPr>
            <a:r>
              <a:rPr lang="es-PE" sz="2200" b="1" dirty="0">
                <a:solidFill>
                  <a:prstClr val="black"/>
                </a:solidFill>
                <a:latin typeface="Calibri" panose="020F0502020204030204"/>
                <a:cs typeface="Arial" pitchFamily="34" charset="0"/>
              </a:rPr>
              <a:t>1.4. Obras y Equipamiento</a:t>
            </a:r>
            <a:endParaRPr lang="es-ES" sz="2200" b="1" dirty="0">
              <a:solidFill>
                <a:srgbClr val="679633"/>
              </a:solidFill>
              <a:latin typeface="Helvetica Condensed" panose="020B0606020202030204" pitchFamily="34" charset="0"/>
              <a:cs typeface="HelveticaNeueLT Std Hvy Cn"/>
            </a:endParaRPr>
          </a:p>
        </p:txBody>
      </p:sp>
      <p:sp>
        <p:nvSpPr>
          <p:cNvPr id="2" name="Rectangle 3"/>
          <p:cNvSpPr>
            <a:spLocks noChangeArrowheads="1"/>
          </p:cNvSpPr>
          <p:nvPr/>
        </p:nvSpPr>
        <p:spPr bwMode="auto">
          <a:xfrm>
            <a:off x="1" y="4393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685800"/>
            <a:endParaRPr lang="es-PE">
              <a:solidFill>
                <a:prstClr val="black"/>
              </a:solidFill>
              <a:latin typeface="Calibri" panose="020F0502020204030204"/>
            </a:endParaRPr>
          </a:p>
        </p:txBody>
      </p:sp>
      <p:sp>
        <p:nvSpPr>
          <p:cNvPr id="3" name="Rectangle 4"/>
          <p:cNvSpPr>
            <a:spLocks noChangeArrowheads="1"/>
          </p:cNvSpPr>
          <p:nvPr/>
        </p:nvSpPr>
        <p:spPr bwMode="auto">
          <a:xfrm>
            <a:off x="449264" y="2536196"/>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378" eaLnBrk="0" fontAlgn="base" hangingPunct="0">
              <a:spcBef>
                <a:spcPct val="0"/>
              </a:spcBef>
              <a:spcAft>
                <a:spcPct val="0"/>
              </a:spcAft>
            </a:pPr>
            <a:r>
              <a:rPr lang="es-PE" altLang="es-PE" sz="1100" i="1">
                <a:solidFill>
                  <a:prstClr val="black"/>
                </a:solidFill>
                <a:latin typeface="Helvetica Condensed" panose="020B0606020202030204" charset="0"/>
                <a:ea typeface="Times New Roman" panose="02020603050405020304" pitchFamily="18" charset="0"/>
                <a:cs typeface="Arial" panose="020B0604020202020204" pitchFamily="34" charset="0"/>
              </a:rPr>
              <a:t>  </a:t>
            </a:r>
            <a:endParaRPr lang="es-PE" altLang="es-PE">
              <a:solidFill>
                <a:prstClr val="black"/>
              </a:solidFill>
              <a:latin typeface="Arial" panose="020B0604020202020204" pitchFamily="34" charset="0"/>
            </a:endParaRPr>
          </a:p>
        </p:txBody>
      </p:sp>
      <p:sp>
        <p:nvSpPr>
          <p:cNvPr id="4" name="Rectangle 5"/>
          <p:cNvSpPr>
            <a:spLocks noChangeArrowheads="1"/>
          </p:cNvSpPr>
          <p:nvPr/>
        </p:nvSpPr>
        <p:spPr bwMode="auto">
          <a:xfrm>
            <a:off x="449263" y="491121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685800"/>
            <a:endParaRPr lang="es-PE">
              <a:solidFill>
                <a:prstClr val="black"/>
              </a:solidFill>
              <a:latin typeface="Calibri" panose="020F0502020204030204"/>
            </a:endParaRPr>
          </a:p>
        </p:txBody>
      </p:sp>
      <p:sp>
        <p:nvSpPr>
          <p:cNvPr id="6" name="Rectángulo 5"/>
          <p:cNvSpPr/>
          <p:nvPr/>
        </p:nvSpPr>
        <p:spPr>
          <a:xfrm>
            <a:off x="2841712" y="501480"/>
            <a:ext cx="6193074" cy="461665"/>
          </a:xfrm>
          <a:prstGeom prst="rect">
            <a:avLst/>
          </a:prstGeom>
        </p:spPr>
        <p:txBody>
          <a:bodyPr wrap="square">
            <a:spAutoFit/>
          </a:bodyPr>
          <a:lstStyle/>
          <a:p>
            <a:pPr marL="342892" indent="-342892" algn="just" defTabSz="685800">
              <a:buFont typeface="Symbol" panose="05050102010706020507" pitchFamily="18" charset="2"/>
              <a:buChar char=""/>
              <a:tabLst>
                <a:tab pos="180335" algn="l"/>
                <a:tab pos="270503" algn="l"/>
              </a:tabLst>
            </a:pPr>
            <a:r>
              <a:rPr lang="es-PE" sz="1200" b="1" dirty="0">
                <a:solidFill>
                  <a:prstClr val="black"/>
                </a:solidFill>
                <a:latin typeface="Helvetica Condensed" panose="020B0606020202030204"/>
                <a:ea typeface="Calibri" panose="020F0502020204030204" pitchFamily="34" charset="0"/>
                <a:cs typeface="Arial" panose="020B0604020202020204" pitchFamily="34" charset="0"/>
              </a:rPr>
              <a:t>Mejoramiento del Sistema de Pistas y Cerco Perimétrico del Aeropuerto de Chiclayo</a:t>
            </a:r>
            <a:endParaRPr lang="es-PE" sz="1200" dirty="0">
              <a:solidFill>
                <a:prstClr val="black"/>
              </a:solidFill>
              <a:latin typeface="Helvetica Condensed" panose="020B0606020202030204"/>
              <a:ea typeface="Calibri" panose="020F0502020204030204" pitchFamily="34" charset="0"/>
              <a:cs typeface="Times New Roman" panose="02020603050405020304" pitchFamily="18" charset="0"/>
            </a:endParaRPr>
          </a:p>
        </p:txBody>
      </p:sp>
      <p:sp>
        <p:nvSpPr>
          <p:cNvPr id="5" name="Rectangle 2"/>
          <p:cNvSpPr>
            <a:spLocks noChangeArrowheads="1"/>
          </p:cNvSpPr>
          <p:nvPr/>
        </p:nvSpPr>
        <p:spPr bwMode="auto">
          <a:xfrm>
            <a:off x="2841712" y="1170285"/>
            <a:ext cx="841918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685800"/>
            <a:endParaRPr lang="es-PE">
              <a:solidFill>
                <a:prstClr val="black"/>
              </a:solidFill>
              <a:latin typeface="Calibri" panose="020F0502020204030204"/>
            </a:endParaRPr>
          </a:p>
        </p:txBody>
      </p:sp>
      <p:sp>
        <p:nvSpPr>
          <p:cNvPr id="7" name="Rectangle 3"/>
          <p:cNvSpPr>
            <a:spLocks noChangeArrowheads="1"/>
          </p:cNvSpPr>
          <p:nvPr/>
        </p:nvSpPr>
        <p:spPr bwMode="auto">
          <a:xfrm>
            <a:off x="4673068" y="4347493"/>
            <a:ext cx="2140109"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defTabSz="914378" eaLnBrk="0" fontAlgn="base" hangingPunct="0">
              <a:spcBef>
                <a:spcPct val="0"/>
              </a:spcBef>
              <a:spcAft>
                <a:spcPct val="0"/>
              </a:spcAft>
            </a:pPr>
            <a:r>
              <a:rPr lang="es-MX" altLang="es-PE" sz="900" dirty="0">
                <a:solidFill>
                  <a:srgbClr val="000000"/>
                </a:solidFill>
                <a:latin typeface="Helvetica Condensed" panose="020B0606020202030204"/>
                <a:ea typeface="Times New Roman" panose="02020603050405020304" pitchFamily="18" charset="0"/>
                <a:cs typeface="Arial" panose="020B0604020202020204" pitchFamily="34" charset="0"/>
              </a:rPr>
              <a:t>Plazo Referencial del proyecto</a:t>
            </a:r>
            <a:endParaRPr lang="es-MX" altLang="es-PE" dirty="0">
              <a:solidFill>
                <a:prstClr val="black"/>
              </a:solidFill>
              <a:latin typeface="Arial" panose="020B0604020202020204" pitchFamily="34" charset="0"/>
            </a:endParaRPr>
          </a:p>
        </p:txBody>
      </p:sp>
      <p:sp>
        <p:nvSpPr>
          <p:cNvPr id="19" name="Subtítulo 1"/>
          <p:cNvSpPr txBox="1">
            <a:spLocks/>
          </p:cNvSpPr>
          <p:nvPr/>
        </p:nvSpPr>
        <p:spPr>
          <a:xfrm>
            <a:off x="299320" y="2962803"/>
            <a:ext cx="1830817" cy="840958"/>
          </a:xfrm>
          <a:prstGeom prst="rect">
            <a:avLst/>
          </a:prstGeom>
        </p:spPr>
        <p:txBody>
          <a:bodyPr/>
          <a:lstStyle>
            <a:lvl1pPr marL="0" indent="0" algn="l" defTabSz="457200" rtl="0" eaLnBrk="1" latinLnBrk="0" hangingPunct="1">
              <a:spcBef>
                <a:spcPct val="20000"/>
              </a:spcBef>
              <a:buFontTx/>
              <a:buNone/>
              <a:defRPr sz="1200" kern="1200" baseline="0">
                <a:solidFill>
                  <a:schemeClr val="tx1"/>
                </a:solidFill>
                <a:latin typeface="HelveticaNeueLT Std Lt Cn"/>
                <a:ea typeface="+mn-ea"/>
                <a:cs typeface="+mn-cs"/>
              </a:defRPr>
            </a:lvl1pPr>
            <a:lvl2pPr marL="457200" indent="0" algn="ctr" defTabSz="457200" rtl="0" eaLnBrk="1" latinLnBrk="0" hangingPunct="1">
              <a:spcBef>
                <a:spcPct val="20000"/>
              </a:spcBef>
              <a:buFontTx/>
              <a:buNone/>
              <a:defRPr sz="12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Tx/>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Tx/>
              <a:buNone/>
              <a:defRPr sz="12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Tx/>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just" defTabSz="342900"/>
            <a:r>
              <a:rPr lang="es-PE" sz="1100" b="1" i="1" dirty="0">
                <a:solidFill>
                  <a:prstClr val="black"/>
                </a:solidFill>
              </a:rPr>
              <a:t>Del plazo del proyecto:</a:t>
            </a:r>
          </a:p>
          <a:p>
            <a:pPr algn="just" defTabSz="342900"/>
            <a:r>
              <a:rPr lang="es-PE" sz="1100" dirty="0">
                <a:solidFill>
                  <a:prstClr val="black"/>
                </a:solidFill>
              </a:rPr>
              <a:t>Se estima un </a:t>
            </a:r>
            <a:r>
              <a:rPr lang="es-PE" sz="1100" dirty="0">
                <a:solidFill>
                  <a:schemeClr val="tx2"/>
                </a:solidFill>
              </a:rPr>
              <a:t>plazo total de 543 días calendario ó 18.1 meses</a:t>
            </a:r>
          </a:p>
          <a:p>
            <a:pPr defTabSz="342900"/>
            <a:endParaRPr lang="es-PE" sz="1100" dirty="0">
              <a:solidFill>
                <a:prstClr val="black"/>
              </a:solidFill>
            </a:endParaRPr>
          </a:p>
        </p:txBody>
      </p:sp>
      <p:sp>
        <p:nvSpPr>
          <p:cNvPr id="21" name="Subtítulo 1"/>
          <p:cNvSpPr txBox="1">
            <a:spLocks/>
          </p:cNvSpPr>
          <p:nvPr/>
        </p:nvSpPr>
        <p:spPr>
          <a:xfrm>
            <a:off x="926036" y="4662232"/>
            <a:ext cx="7981654" cy="327593"/>
          </a:xfrm>
          <a:prstGeom prst="rect">
            <a:avLst/>
          </a:prstGeom>
        </p:spPr>
        <p:txBody>
          <a:bodyPr/>
          <a:lstStyle>
            <a:lvl1pPr marL="0" indent="0" algn="l" defTabSz="457200" rtl="0" eaLnBrk="1" latinLnBrk="0" hangingPunct="1">
              <a:spcBef>
                <a:spcPct val="20000"/>
              </a:spcBef>
              <a:buFontTx/>
              <a:buNone/>
              <a:defRPr sz="1200" kern="1200" baseline="0">
                <a:solidFill>
                  <a:schemeClr val="tx1"/>
                </a:solidFill>
                <a:latin typeface="HelveticaNeueLT Std Lt Cn"/>
                <a:ea typeface="+mn-ea"/>
                <a:cs typeface="+mn-cs"/>
              </a:defRPr>
            </a:lvl1pPr>
            <a:lvl2pPr marL="457200" indent="0" algn="ctr" defTabSz="457200" rtl="0" eaLnBrk="1" latinLnBrk="0" hangingPunct="1">
              <a:spcBef>
                <a:spcPct val="20000"/>
              </a:spcBef>
              <a:buFontTx/>
              <a:buNone/>
              <a:defRPr sz="12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Tx/>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Tx/>
              <a:buNone/>
              <a:defRPr sz="12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Tx/>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just" defTabSz="342900"/>
            <a:r>
              <a:rPr lang="es-PE" sz="1100" b="1" i="1" dirty="0">
                <a:solidFill>
                  <a:prstClr val="black"/>
                </a:solidFill>
              </a:rPr>
              <a:t>Del monto del proyecto: </a:t>
            </a:r>
            <a:r>
              <a:rPr lang="es-PE" sz="1100" dirty="0">
                <a:solidFill>
                  <a:prstClr val="black"/>
                </a:solidFill>
              </a:rPr>
              <a:t>Para el año 2018, el</a:t>
            </a:r>
            <a:r>
              <a:rPr lang="es-PE" sz="1100" dirty="0">
                <a:solidFill>
                  <a:schemeClr val="tx2"/>
                </a:solidFill>
              </a:rPr>
              <a:t> monto estimado de inversión en el proyecto es de </a:t>
            </a:r>
            <a:r>
              <a:rPr lang="es-MX" sz="1100" dirty="0">
                <a:solidFill>
                  <a:schemeClr val="tx2"/>
                </a:solidFill>
              </a:rPr>
              <a:t>US$ 4´646,216 inc. IGV </a:t>
            </a:r>
            <a:r>
              <a:rPr lang="es-PE" sz="1100" dirty="0">
                <a:solidFill>
                  <a:schemeClr val="tx2"/>
                </a:solidFill>
              </a:rPr>
              <a:t> </a:t>
            </a:r>
          </a:p>
          <a:p>
            <a:pPr defTabSz="342900"/>
            <a:endParaRPr lang="es-PE" sz="1100" dirty="0">
              <a:solidFill>
                <a:prstClr val="black"/>
              </a:solidFill>
            </a:endParaRPr>
          </a:p>
        </p:txBody>
      </p:sp>
      <p:pic>
        <p:nvPicPr>
          <p:cNvPr id="22" name="Imagen 21">
            <a:extLst>
              <a:ext uri="{FF2B5EF4-FFF2-40B4-BE49-F238E27FC236}">
                <a16:creationId xmlns:a16="http://schemas.microsoft.com/office/drawing/2014/main" id="{A8EAAF6D-4705-4E11-BD5D-CF3E3EF0ABD4}"/>
              </a:ext>
            </a:extLst>
          </p:cNvPr>
          <p:cNvPicPr>
            <a:picLocks noChangeAspect="1"/>
          </p:cNvPicPr>
          <p:nvPr/>
        </p:nvPicPr>
        <p:blipFill>
          <a:blip r:embed="rId5"/>
          <a:stretch>
            <a:fillRect/>
          </a:stretch>
        </p:blipFill>
        <p:spPr>
          <a:xfrm>
            <a:off x="2841712" y="1016357"/>
            <a:ext cx="6044105" cy="1781473"/>
          </a:xfrm>
          <a:prstGeom prst="rect">
            <a:avLst/>
          </a:prstGeom>
        </p:spPr>
      </p:pic>
      <p:cxnSp>
        <p:nvCxnSpPr>
          <p:cNvPr id="9" name="Conector recto de flecha 8">
            <a:extLst>
              <a:ext uri="{FF2B5EF4-FFF2-40B4-BE49-F238E27FC236}">
                <a16:creationId xmlns:a16="http://schemas.microsoft.com/office/drawing/2014/main" id="{873539A3-1B1D-4B58-AB68-2AA8782B62D3}"/>
              </a:ext>
            </a:extLst>
          </p:cNvPr>
          <p:cNvCxnSpPr>
            <a:cxnSpLocks/>
          </p:cNvCxnSpPr>
          <p:nvPr/>
        </p:nvCxnSpPr>
        <p:spPr>
          <a:xfrm flipV="1">
            <a:off x="3363686" y="3476168"/>
            <a:ext cx="1393372" cy="3275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ctángulo 9">
            <a:extLst>
              <a:ext uri="{FF2B5EF4-FFF2-40B4-BE49-F238E27FC236}">
                <a16:creationId xmlns:a16="http://schemas.microsoft.com/office/drawing/2014/main" id="{E7A147E6-D898-497E-9450-A57B3D849E78}"/>
              </a:ext>
            </a:extLst>
          </p:cNvPr>
          <p:cNvSpPr/>
          <p:nvPr/>
        </p:nvSpPr>
        <p:spPr>
          <a:xfrm>
            <a:off x="2130137" y="3803760"/>
            <a:ext cx="1471770" cy="609495"/>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s-PE" sz="1350" dirty="0">
                <a:solidFill>
                  <a:prstClr val="white"/>
                </a:solidFill>
                <a:latin typeface="Calibri" panose="020F0502020204030204"/>
              </a:rPr>
              <a:t>Inicio Proyectado para el mes de setiembre 2018</a:t>
            </a:r>
          </a:p>
        </p:txBody>
      </p:sp>
      <p:pic>
        <p:nvPicPr>
          <p:cNvPr id="23" name="Imagen 22">
            <a:extLst>
              <a:ext uri="{FF2B5EF4-FFF2-40B4-BE49-F238E27FC236}">
                <a16:creationId xmlns:a16="http://schemas.microsoft.com/office/drawing/2014/main" id="{F86C3148-7277-4F26-B889-441378F1BE0A}"/>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3711121" y="3028055"/>
            <a:ext cx="4834165" cy="1269252"/>
          </a:xfrm>
          <a:prstGeom prst="rect">
            <a:avLst/>
          </a:prstGeom>
          <a:noFill/>
          <a:ln>
            <a:noFill/>
          </a:ln>
        </p:spPr>
      </p:pic>
    </p:spTree>
    <p:extLst>
      <p:ext uri="{BB962C8B-B14F-4D97-AF65-F5344CB8AC3E}">
        <p14:creationId xmlns:p14="http://schemas.microsoft.com/office/powerpoint/2010/main" val="3735013511"/>
      </p:ext>
    </p:extLst>
  </p:cSld>
  <p:clrMapOvr>
    <a:masterClrMapping/>
  </p:clrMapOvr>
  <p:transition spd="slow">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Agrupar 28"/>
          <p:cNvGrpSpPr/>
          <p:nvPr/>
        </p:nvGrpSpPr>
        <p:grpSpPr>
          <a:xfrm>
            <a:off x="0" y="0"/>
            <a:ext cx="9144000" cy="5143500"/>
            <a:chOff x="0" y="0"/>
            <a:chExt cx="9144000" cy="5143500"/>
          </a:xfrm>
        </p:grpSpPr>
        <p:pic>
          <p:nvPicPr>
            <p:cNvPr id="30" name="Imagen 29" descr="IMG_4885-fondo.jpg"/>
            <p:cNvPicPr>
              <a:picLocks noChangeAspect="1"/>
            </p:cNvPicPr>
            <p:nvPr/>
          </p:nvPicPr>
          <p:blipFill rotWithShape="1">
            <a:blip r:embed="rId2">
              <a:extLst>
                <a:ext uri="{28A0092B-C50C-407E-A947-70E740481C1C}">
                  <a14:useLocalDpi xmlns:a14="http://schemas.microsoft.com/office/drawing/2010/main" val="0"/>
                </a:ext>
              </a:extLst>
            </a:blip>
            <a:srcRect t="13577" r="1055" b="2980"/>
            <a:stretch/>
          </p:blipFill>
          <p:spPr>
            <a:xfrm>
              <a:off x="0" y="0"/>
              <a:ext cx="9144000" cy="5143500"/>
            </a:xfrm>
            <a:prstGeom prst="rect">
              <a:avLst/>
            </a:prstGeom>
          </p:spPr>
        </p:pic>
        <p:sp>
          <p:nvSpPr>
            <p:cNvPr id="31" name="Rectángulo 30"/>
            <p:cNvSpPr/>
            <p:nvPr/>
          </p:nvSpPr>
          <p:spPr>
            <a:xfrm>
              <a:off x="109214" y="103489"/>
              <a:ext cx="8925572" cy="49365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s-ES" dirty="0">
                <a:solidFill>
                  <a:prstClr val="white"/>
                </a:solidFill>
                <a:latin typeface="Calibri" panose="020F0502020204030204"/>
              </a:endParaRPr>
            </a:p>
          </p:txBody>
        </p:sp>
      </p:grpSp>
      <p:pic>
        <p:nvPicPr>
          <p:cNvPr id="28" name="Imagen 27"/>
          <p:cNvPicPr>
            <a:picLocks noChangeAspect="1"/>
          </p:cNvPicPr>
          <p:nvPr/>
        </p:nvPicPr>
        <p:blipFill>
          <a:blip r:embed="rId3"/>
          <a:stretch>
            <a:fillRect/>
          </a:stretch>
        </p:blipFill>
        <p:spPr>
          <a:xfrm>
            <a:off x="403914" y="286008"/>
            <a:ext cx="431292" cy="252984"/>
          </a:xfrm>
          <a:prstGeom prst="rect">
            <a:avLst/>
          </a:prstGeom>
        </p:spPr>
      </p:pic>
      <p:pic>
        <p:nvPicPr>
          <p:cNvPr id="13" name="Imagen 12"/>
          <p:cNvPicPr>
            <a:picLocks noChangeAspect="1"/>
          </p:cNvPicPr>
          <p:nvPr/>
        </p:nvPicPr>
        <p:blipFill>
          <a:blip r:embed="rId4"/>
          <a:stretch>
            <a:fillRect/>
          </a:stretch>
        </p:blipFill>
        <p:spPr>
          <a:xfrm>
            <a:off x="403914" y="4750134"/>
            <a:ext cx="526492" cy="107998"/>
          </a:xfrm>
          <a:prstGeom prst="rect">
            <a:avLst/>
          </a:prstGeom>
        </p:spPr>
      </p:pic>
      <p:cxnSp>
        <p:nvCxnSpPr>
          <p:cNvPr id="18" name="Conector recto 17"/>
          <p:cNvCxnSpPr/>
          <p:nvPr/>
        </p:nvCxnSpPr>
        <p:spPr>
          <a:xfrm>
            <a:off x="403915" y="2859312"/>
            <a:ext cx="2392449"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uadroTexto 16"/>
          <p:cNvSpPr txBox="1"/>
          <p:nvPr/>
        </p:nvSpPr>
        <p:spPr>
          <a:xfrm>
            <a:off x="258183" y="1999497"/>
            <a:ext cx="2812333" cy="634020"/>
          </a:xfrm>
          <a:prstGeom prst="rect">
            <a:avLst/>
          </a:prstGeom>
          <a:noFill/>
        </p:spPr>
        <p:txBody>
          <a:bodyPr wrap="square" rtlCol="0">
            <a:spAutoFit/>
          </a:bodyPr>
          <a:lstStyle/>
          <a:p>
            <a:pPr defTabSz="685800">
              <a:lnSpc>
                <a:spcPct val="80000"/>
              </a:lnSpc>
              <a:defRPr/>
            </a:pPr>
            <a:r>
              <a:rPr lang="es-PE" sz="2200" b="1" dirty="0">
                <a:solidFill>
                  <a:prstClr val="black"/>
                </a:solidFill>
                <a:latin typeface="Calibri" panose="020F0502020204030204"/>
                <a:cs typeface="Arial" pitchFamily="34" charset="0"/>
              </a:rPr>
              <a:t>1.4. Obras y Equipamiento</a:t>
            </a:r>
            <a:endParaRPr lang="es-ES" sz="2200" b="1" dirty="0">
              <a:solidFill>
                <a:srgbClr val="679633"/>
              </a:solidFill>
              <a:latin typeface="Helvetica Condensed" panose="020B0606020202030204" pitchFamily="34" charset="0"/>
              <a:cs typeface="HelveticaNeueLT Std Hvy Cn"/>
            </a:endParaRPr>
          </a:p>
        </p:txBody>
      </p:sp>
      <p:sp>
        <p:nvSpPr>
          <p:cNvPr id="2" name="Rectangle 3"/>
          <p:cNvSpPr>
            <a:spLocks noChangeArrowheads="1"/>
          </p:cNvSpPr>
          <p:nvPr/>
        </p:nvSpPr>
        <p:spPr bwMode="auto">
          <a:xfrm>
            <a:off x="1" y="4393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685800"/>
            <a:endParaRPr lang="es-PE">
              <a:solidFill>
                <a:prstClr val="black"/>
              </a:solidFill>
              <a:latin typeface="Calibri" panose="020F0502020204030204"/>
            </a:endParaRPr>
          </a:p>
        </p:txBody>
      </p:sp>
      <p:sp>
        <p:nvSpPr>
          <p:cNvPr id="3" name="Rectangle 4"/>
          <p:cNvSpPr>
            <a:spLocks noChangeArrowheads="1"/>
          </p:cNvSpPr>
          <p:nvPr/>
        </p:nvSpPr>
        <p:spPr bwMode="auto">
          <a:xfrm>
            <a:off x="449264" y="2536196"/>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378" eaLnBrk="0" fontAlgn="base" hangingPunct="0">
              <a:spcBef>
                <a:spcPct val="0"/>
              </a:spcBef>
              <a:spcAft>
                <a:spcPct val="0"/>
              </a:spcAft>
            </a:pPr>
            <a:r>
              <a:rPr lang="es-PE" altLang="es-PE" sz="1100" i="1">
                <a:solidFill>
                  <a:prstClr val="black"/>
                </a:solidFill>
                <a:latin typeface="Helvetica Condensed" panose="020B0606020202030204" charset="0"/>
                <a:ea typeface="Times New Roman" panose="02020603050405020304" pitchFamily="18" charset="0"/>
                <a:cs typeface="Arial" panose="020B0604020202020204" pitchFamily="34" charset="0"/>
              </a:rPr>
              <a:t>  </a:t>
            </a:r>
            <a:endParaRPr lang="es-PE" altLang="es-PE">
              <a:solidFill>
                <a:prstClr val="black"/>
              </a:solidFill>
              <a:latin typeface="Arial" panose="020B0604020202020204" pitchFamily="34" charset="0"/>
            </a:endParaRPr>
          </a:p>
        </p:txBody>
      </p:sp>
      <p:sp>
        <p:nvSpPr>
          <p:cNvPr id="4" name="Rectangle 5"/>
          <p:cNvSpPr>
            <a:spLocks noChangeArrowheads="1"/>
          </p:cNvSpPr>
          <p:nvPr/>
        </p:nvSpPr>
        <p:spPr bwMode="auto">
          <a:xfrm>
            <a:off x="449263" y="491121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685800"/>
            <a:endParaRPr lang="es-PE">
              <a:solidFill>
                <a:prstClr val="black"/>
              </a:solidFill>
              <a:latin typeface="Calibri" panose="020F0502020204030204"/>
            </a:endParaRPr>
          </a:p>
        </p:txBody>
      </p:sp>
      <p:sp>
        <p:nvSpPr>
          <p:cNvPr id="6" name="Rectángulo 5"/>
          <p:cNvSpPr/>
          <p:nvPr/>
        </p:nvSpPr>
        <p:spPr>
          <a:xfrm>
            <a:off x="2841712" y="244625"/>
            <a:ext cx="6193074" cy="1646605"/>
          </a:xfrm>
          <a:prstGeom prst="rect">
            <a:avLst/>
          </a:prstGeom>
        </p:spPr>
        <p:txBody>
          <a:bodyPr wrap="square">
            <a:spAutoFit/>
          </a:bodyPr>
          <a:lstStyle/>
          <a:p>
            <a:pPr marL="342892" indent="-342892" algn="just" defTabSz="685800">
              <a:buFont typeface="Symbol" panose="05050102010706020507" pitchFamily="18" charset="2"/>
              <a:buChar char=""/>
              <a:tabLst>
                <a:tab pos="180335" algn="l"/>
                <a:tab pos="270503" algn="l"/>
              </a:tabLst>
            </a:pPr>
            <a:r>
              <a:rPr lang="es-PE" sz="1200" b="1" dirty="0">
                <a:solidFill>
                  <a:prstClr val="black"/>
                </a:solidFill>
                <a:latin typeface="Helvetica Condensed" panose="020B0606020202030204"/>
                <a:cs typeface="Arial" panose="020B0604020202020204" pitchFamily="34" charset="0"/>
              </a:rPr>
              <a:t>Mejoramiento del Proceso de Embarque y Desembarque en el Terminal de Pasajeros del Aeropuerto de Talara</a:t>
            </a:r>
          </a:p>
          <a:p>
            <a:pPr marL="450204" algn="just" defTabSz="685800">
              <a:tabLst>
                <a:tab pos="180335" algn="l"/>
                <a:tab pos="270503" algn="l"/>
              </a:tabLst>
            </a:pPr>
            <a:r>
              <a:rPr lang="es-PE" sz="1100" b="1" dirty="0">
                <a:solidFill>
                  <a:prstClr val="black"/>
                </a:solidFill>
                <a:latin typeface="Helvetica Condensed" panose="020B0606020202030204"/>
                <a:ea typeface="Calibri" panose="020F0502020204030204" pitchFamily="34" charset="0"/>
                <a:cs typeface="Arial" panose="020B0604020202020204" pitchFamily="34" charset="0"/>
              </a:rPr>
              <a:t> </a:t>
            </a:r>
          </a:p>
          <a:p>
            <a:pPr marL="332185" algn="just" defTabSz="685800"/>
            <a:r>
              <a:rPr lang="es-MX" sz="1100" dirty="0">
                <a:solidFill>
                  <a:srgbClr val="000000"/>
                </a:solidFill>
                <a:latin typeface="Helvetica Condensed" panose="020B0606020202030204"/>
                <a:cs typeface="Arial" panose="020B0604020202020204" pitchFamily="34" charset="0"/>
              </a:rPr>
              <a:t>Se tiene previsto la ejecución del proyecto “Mejoramiento del Proceso de Embarque y Desembarque en el Terminal de Pasajeros del Aeropuerto de Talara”, cuyo proceso de selección LPN </a:t>
            </a:r>
            <a:r>
              <a:rPr lang="es-MX" sz="1100" dirty="0" err="1">
                <a:solidFill>
                  <a:srgbClr val="000000"/>
                </a:solidFill>
                <a:latin typeface="Helvetica Condensed" panose="020B0606020202030204"/>
                <a:cs typeface="Arial" panose="020B0604020202020204" pitchFamily="34" charset="0"/>
              </a:rPr>
              <a:t>N°</a:t>
            </a:r>
            <a:r>
              <a:rPr lang="es-MX" sz="1100" dirty="0">
                <a:solidFill>
                  <a:srgbClr val="000000"/>
                </a:solidFill>
                <a:latin typeface="Helvetica Condensed" panose="020B0606020202030204"/>
                <a:cs typeface="Arial" panose="020B0604020202020204" pitchFamily="34" charset="0"/>
              </a:rPr>
              <a:t> 001-18-AdP fue publicado el 08.01.2018</a:t>
            </a:r>
            <a:r>
              <a:rPr lang="es-MX" sz="1100" b="1" dirty="0">
                <a:solidFill>
                  <a:srgbClr val="000000"/>
                </a:solidFill>
                <a:latin typeface="Helvetica Condensed" panose="020B0606020202030204"/>
                <a:cs typeface="Arial" panose="020B0604020202020204" pitchFamily="34" charset="0"/>
              </a:rPr>
              <a:t>, </a:t>
            </a:r>
            <a:r>
              <a:rPr lang="es-MX" sz="1100" b="1" dirty="0">
                <a:solidFill>
                  <a:schemeClr val="tx2"/>
                </a:solidFill>
                <a:latin typeface="Helvetica Condensed" panose="020B0606020202030204"/>
                <a:cs typeface="Arial" panose="020B0604020202020204" pitchFamily="34" charset="0"/>
              </a:rPr>
              <a:t>se estima el otorgamiento de la Buena Pro para fines de marzo de2018.</a:t>
            </a:r>
          </a:p>
          <a:p>
            <a:pPr algn="just" defTabSz="685800"/>
            <a:endParaRPr lang="es-MX" sz="1100" dirty="0">
              <a:solidFill>
                <a:srgbClr val="000000"/>
              </a:solidFill>
              <a:latin typeface="Helvetica Condensed" panose="020B0606020202030204"/>
              <a:cs typeface="Arial" panose="020B0604020202020204" pitchFamily="34" charset="0"/>
            </a:endParaRPr>
          </a:p>
          <a:p>
            <a:pPr indent="332185" algn="just" defTabSz="685800"/>
            <a:r>
              <a:rPr lang="es-ES" sz="1100" b="1" dirty="0">
                <a:solidFill>
                  <a:srgbClr val="000000"/>
                </a:solidFill>
                <a:latin typeface="Helvetica Condensed" panose="020B0606020202030204"/>
                <a:cs typeface="Arial" panose="020B0604020202020204" pitchFamily="34" charset="0"/>
              </a:rPr>
              <a:t>En línea con lo expuesto, se estima el inicio de obra para el mes de abril del 2018</a:t>
            </a:r>
            <a:endParaRPr lang="es-PE" sz="1100" b="1" dirty="0">
              <a:solidFill>
                <a:srgbClr val="000000"/>
              </a:solidFill>
              <a:latin typeface="Helvetica Condensed" panose="020B0606020202030204"/>
              <a:cs typeface="Arial" panose="020B0604020202020204" pitchFamily="34" charset="0"/>
            </a:endParaRPr>
          </a:p>
        </p:txBody>
      </p:sp>
      <p:pic>
        <p:nvPicPr>
          <p:cNvPr id="15" name="Imagen 14">
            <a:extLst>
              <a:ext uri="{FF2B5EF4-FFF2-40B4-BE49-F238E27FC236}">
                <a16:creationId xmlns:a16="http://schemas.microsoft.com/office/drawing/2014/main" id="{EA7FCEAC-FF2D-4B90-A70F-8065DCFAD02C}"/>
              </a:ext>
            </a:extLst>
          </p:cNvPr>
          <p:cNvPicPr>
            <a:picLocks noChangeAspect="1"/>
          </p:cNvPicPr>
          <p:nvPr/>
        </p:nvPicPr>
        <p:blipFill>
          <a:blip r:embed="rId5"/>
          <a:stretch>
            <a:fillRect/>
          </a:stretch>
        </p:blipFill>
        <p:spPr>
          <a:xfrm>
            <a:off x="4404249" y="1999497"/>
            <a:ext cx="2507456" cy="800100"/>
          </a:xfrm>
          <a:prstGeom prst="rect">
            <a:avLst/>
          </a:prstGeom>
        </p:spPr>
      </p:pic>
      <p:pic>
        <p:nvPicPr>
          <p:cNvPr id="5" name="Imagen 4">
            <a:extLst>
              <a:ext uri="{FF2B5EF4-FFF2-40B4-BE49-F238E27FC236}">
                <a16:creationId xmlns:a16="http://schemas.microsoft.com/office/drawing/2014/main" id="{E9DED043-3670-4B9A-B30E-F89E76E13B79}"/>
              </a:ext>
            </a:extLst>
          </p:cNvPr>
          <p:cNvPicPr>
            <a:picLocks noChangeAspect="1"/>
          </p:cNvPicPr>
          <p:nvPr/>
        </p:nvPicPr>
        <p:blipFill>
          <a:blip r:embed="rId6"/>
          <a:stretch>
            <a:fillRect/>
          </a:stretch>
        </p:blipFill>
        <p:spPr>
          <a:xfrm>
            <a:off x="3490769" y="2902046"/>
            <a:ext cx="4334414" cy="1583464"/>
          </a:xfrm>
          <a:prstGeom prst="rect">
            <a:avLst/>
          </a:prstGeom>
        </p:spPr>
      </p:pic>
    </p:spTree>
    <p:extLst>
      <p:ext uri="{BB962C8B-B14F-4D97-AF65-F5344CB8AC3E}">
        <p14:creationId xmlns:p14="http://schemas.microsoft.com/office/powerpoint/2010/main" val="511957262"/>
      </p:ext>
    </p:extLst>
  </p:cSld>
  <p:clrMapOvr>
    <a:masterClrMapping/>
  </p:clrMapOvr>
  <p:transition spd="slow">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Agrupar 28"/>
          <p:cNvGrpSpPr/>
          <p:nvPr/>
        </p:nvGrpSpPr>
        <p:grpSpPr>
          <a:xfrm>
            <a:off x="0" y="0"/>
            <a:ext cx="9144000" cy="5143500"/>
            <a:chOff x="0" y="0"/>
            <a:chExt cx="9144000" cy="5143500"/>
          </a:xfrm>
        </p:grpSpPr>
        <p:pic>
          <p:nvPicPr>
            <p:cNvPr id="30" name="Imagen 29" descr="IMG_4885-fondo.jpg"/>
            <p:cNvPicPr>
              <a:picLocks noChangeAspect="1"/>
            </p:cNvPicPr>
            <p:nvPr/>
          </p:nvPicPr>
          <p:blipFill rotWithShape="1">
            <a:blip r:embed="rId2">
              <a:extLst>
                <a:ext uri="{28A0092B-C50C-407E-A947-70E740481C1C}">
                  <a14:useLocalDpi xmlns:a14="http://schemas.microsoft.com/office/drawing/2010/main" val="0"/>
                </a:ext>
              </a:extLst>
            </a:blip>
            <a:srcRect t="13577" r="1055" b="2980"/>
            <a:stretch/>
          </p:blipFill>
          <p:spPr>
            <a:xfrm>
              <a:off x="0" y="0"/>
              <a:ext cx="9144000" cy="5143500"/>
            </a:xfrm>
            <a:prstGeom prst="rect">
              <a:avLst/>
            </a:prstGeom>
          </p:spPr>
        </p:pic>
        <p:sp>
          <p:nvSpPr>
            <p:cNvPr id="31" name="Rectángulo 30"/>
            <p:cNvSpPr/>
            <p:nvPr/>
          </p:nvSpPr>
          <p:spPr>
            <a:xfrm>
              <a:off x="109214" y="103489"/>
              <a:ext cx="8925572" cy="49365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s-ES" dirty="0">
                <a:solidFill>
                  <a:prstClr val="white"/>
                </a:solidFill>
                <a:latin typeface="Calibri" panose="020F0502020204030204"/>
              </a:endParaRPr>
            </a:p>
          </p:txBody>
        </p:sp>
      </p:grpSp>
      <p:pic>
        <p:nvPicPr>
          <p:cNvPr id="28" name="Imagen 27"/>
          <p:cNvPicPr>
            <a:picLocks noChangeAspect="1"/>
          </p:cNvPicPr>
          <p:nvPr/>
        </p:nvPicPr>
        <p:blipFill>
          <a:blip r:embed="rId3"/>
          <a:stretch>
            <a:fillRect/>
          </a:stretch>
        </p:blipFill>
        <p:spPr>
          <a:xfrm>
            <a:off x="403914" y="286008"/>
            <a:ext cx="431292" cy="252984"/>
          </a:xfrm>
          <a:prstGeom prst="rect">
            <a:avLst/>
          </a:prstGeom>
        </p:spPr>
      </p:pic>
      <p:pic>
        <p:nvPicPr>
          <p:cNvPr id="13" name="Imagen 12"/>
          <p:cNvPicPr>
            <a:picLocks noChangeAspect="1"/>
          </p:cNvPicPr>
          <p:nvPr/>
        </p:nvPicPr>
        <p:blipFill>
          <a:blip r:embed="rId4"/>
          <a:stretch>
            <a:fillRect/>
          </a:stretch>
        </p:blipFill>
        <p:spPr>
          <a:xfrm>
            <a:off x="403914" y="4750134"/>
            <a:ext cx="526492" cy="107998"/>
          </a:xfrm>
          <a:prstGeom prst="rect">
            <a:avLst/>
          </a:prstGeom>
        </p:spPr>
      </p:pic>
      <p:sp>
        <p:nvSpPr>
          <p:cNvPr id="9" name="Rectángulo 8"/>
          <p:cNvSpPr/>
          <p:nvPr/>
        </p:nvSpPr>
        <p:spPr>
          <a:xfrm>
            <a:off x="2611078" y="301252"/>
            <a:ext cx="6238423" cy="304699"/>
          </a:xfrm>
          <a:prstGeom prst="rect">
            <a:avLst/>
          </a:prstGeom>
        </p:spPr>
        <p:txBody>
          <a:bodyPr wrap="square">
            <a:spAutoFit/>
          </a:bodyPr>
          <a:lstStyle/>
          <a:p>
            <a:pPr algn="just" defTabSz="685800">
              <a:lnSpc>
                <a:spcPct val="115000"/>
              </a:lnSpc>
              <a:tabLst>
                <a:tab pos="180335" algn="l"/>
                <a:tab pos="270503" algn="l"/>
              </a:tabLst>
            </a:pPr>
            <a:r>
              <a:rPr lang="es-PE" sz="1200" b="1" dirty="0">
                <a:solidFill>
                  <a:prstClr val="black"/>
                </a:solidFill>
                <a:latin typeface="Helvetica Condensed" panose="020B0606020202030204"/>
                <a:ea typeface="Calibri" panose="020F0502020204030204" pitchFamily="34" charset="0"/>
                <a:cs typeface="Arial" panose="020B0604020202020204" pitchFamily="34" charset="0"/>
              </a:rPr>
              <a:t>ii) Inversiones en Adquisición de Equipamiento (Reposición)</a:t>
            </a:r>
          </a:p>
        </p:txBody>
      </p:sp>
      <p:sp>
        <p:nvSpPr>
          <p:cNvPr id="12" name="Subtítulo 1"/>
          <p:cNvSpPr txBox="1">
            <a:spLocks/>
          </p:cNvSpPr>
          <p:nvPr/>
        </p:nvSpPr>
        <p:spPr>
          <a:xfrm>
            <a:off x="306618" y="4154809"/>
            <a:ext cx="8530766" cy="455082"/>
          </a:xfrm>
          <a:prstGeom prst="rect">
            <a:avLst/>
          </a:prstGeom>
        </p:spPr>
        <p:txBody>
          <a:bodyPr/>
          <a:lstStyle>
            <a:lvl1pPr marL="0" indent="0" algn="l" defTabSz="457200" rtl="0" eaLnBrk="1" latinLnBrk="0" hangingPunct="1">
              <a:spcBef>
                <a:spcPct val="20000"/>
              </a:spcBef>
              <a:buFontTx/>
              <a:buNone/>
              <a:defRPr sz="1200" kern="1200" baseline="0">
                <a:solidFill>
                  <a:schemeClr val="tx1"/>
                </a:solidFill>
                <a:latin typeface="HelveticaNeueLT Std Lt Cn"/>
                <a:ea typeface="+mn-ea"/>
                <a:cs typeface="+mn-cs"/>
              </a:defRPr>
            </a:lvl1pPr>
            <a:lvl2pPr marL="457200" indent="0" algn="ctr" defTabSz="457200" rtl="0" eaLnBrk="1" latinLnBrk="0" hangingPunct="1">
              <a:spcBef>
                <a:spcPct val="20000"/>
              </a:spcBef>
              <a:buFontTx/>
              <a:buNone/>
              <a:defRPr sz="12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Tx/>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Tx/>
              <a:buNone/>
              <a:defRPr sz="12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Tx/>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just" defTabSz="342900"/>
            <a:r>
              <a:rPr lang="es-PE" sz="1100" b="1" i="1" dirty="0">
                <a:solidFill>
                  <a:prstClr val="black"/>
                </a:solidFill>
              </a:rPr>
              <a:t>De la Inversión: </a:t>
            </a:r>
            <a:r>
              <a:rPr lang="es-PE" sz="1100" dirty="0">
                <a:solidFill>
                  <a:prstClr val="black"/>
                </a:solidFill>
              </a:rPr>
              <a:t>Para el año 2018, el </a:t>
            </a:r>
            <a:r>
              <a:rPr lang="es-PE" sz="1100" b="1" dirty="0">
                <a:solidFill>
                  <a:schemeClr val="tx2"/>
                </a:solidFill>
              </a:rPr>
              <a:t>monto estimado de inversión en equipamiento es de </a:t>
            </a:r>
            <a:r>
              <a:rPr lang="es-MX" sz="1100" b="1" dirty="0">
                <a:solidFill>
                  <a:schemeClr val="tx2"/>
                </a:solidFill>
              </a:rPr>
              <a:t>US$ 15’877,551 inc. IGV,</a:t>
            </a:r>
            <a:r>
              <a:rPr lang="es-MX" sz="1100" dirty="0">
                <a:solidFill>
                  <a:prstClr val="black"/>
                </a:solidFill>
              </a:rPr>
              <a:t> sujeto a la </a:t>
            </a:r>
            <a:r>
              <a:rPr lang="es-MX" sz="1100" b="1" dirty="0">
                <a:solidFill>
                  <a:schemeClr val="tx2"/>
                </a:solidFill>
              </a:rPr>
              <a:t>aprobación del Plan Anual de Inversiones, así como la aprobación de los expedientes </a:t>
            </a:r>
            <a:r>
              <a:rPr lang="es-PE" sz="1100" b="1" dirty="0">
                <a:solidFill>
                  <a:schemeClr val="tx2"/>
                </a:solidFill>
              </a:rPr>
              <a:t>técnicos actualizados</a:t>
            </a:r>
            <a:r>
              <a:rPr lang="es-PE" sz="1100" dirty="0">
                <a:solidFill>
                  <a:prstClr val="black"/>
                </a:solidFill>
              </a:rPr>
              <a:t>, entre otros.</a:t>
            </a:r>
          </a:p>
          <a:p>
            <a:pPr defTabSz="342900"/>
            <a:endParaRPr lang="es-PE" sz="1100" dirty="0">
              <a:solidFill>
                <a:prstClr val="black"/>
              </a:solidFill>
            </a:endParaRPr>
          </a:p>
        </p:txBody>
      </p:sp>
      <p:pic>
        <p:nvPicPr>
          <p:cNvPr id="2" name="Imagen 1">
            <a:extLst>
              <a:ext uri="{FF2B5EF4-FFF2-40B4-BE49-F238E27FC236}">
                <a16:creationId xmlns:a16="http://schemas.microsoft.com/office/drawing/2014/main" id="{75BB17E8-6EBE-4DAD-BC0B-8C548C1BEA40}"/>
              </a:ext>
            </a:extLst>
          </p:cNvPr>
          <p:cNvPicPr>
            <a:picLocks noChangeAspect="1"/>
          </p:cNvPicPr>
          <p:nvPr/>
        </p:nvPicPr>
        <p:blipFill>
          <a:blip r:embed="rId5"/>
          <a:stretch>
            <a:fillRect/>
          </a:stretch>
        </p:blipFill>
        <p:spPr>
          <a:xfrm>
            <a:off x="403913" y="806828"/>
            <a:ext cx="8445587" cy="3414940"/>
          </a:xfrm>
          <a:prstGeom prst="rect">
            <a:avLst/>
          </a:prstGeom>
        </p:spPr>
      </p:pic>
    </p:spTree>
    <p:extLst>
      <p:ext uri="{BB962C8B-B14F-4D97-AF65-F5344CB8AC3E}">
        <p14:creationId xmlns:p14="http://schemas.microsoft.com/office/powerpoint/2010/main" val="4038845780"/>
      </p:ext>
    </p:extLst>
  </p:cSld>
  <p:clrMapOvr>
    <a:masterClrMapping/>
  </p:clrMapOvr>
  <p:transition spd="slow">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Agrupar 28"/>
          <p:cNvGrpSpPr/>
          <p:nvPr/>
        </p:nvGrpSpPr>
        <p:grpSpPr>
          <a:xfrm>
            <a:off x="0" y="0"/>
            <a:ext cx="9144000" cy="5143500"/>
            <a:chOff x="0" y="0"/>
            <a:chExt cx="9144000" cy="5143500"/>
          </a:xfrm>
        </p:grpSpPr>
        <p:pic>
          <p:nvPicPr>
            <p:cNvPr id="30" name="Imagen 29" descr="IMG_4885-fondo.jpg"/>
            <p:cNvPicPr>
              <a:picLocks noChangeAspect="1"/>
            </p:cNvPicPr>
            <p:nvPr/>
          </p:nvPicPr>
          <p:blipFill rotWithShape="1">
            <a:blip r:embed="rId2">
              <a:extLst>
                <a:ext uri="{28A0092B-C50C-407E-A947-70E740481C1C}">
                  <a14:useLocalDpi xmlns:a14="http://schemas.microsoft.com/office/drawing/2010/main" val="0"/>
                </a:ext>
              </a:extLst>
            </a:blip>
            <a:srcRect t="13577" r="1055" b="2980"/>
            <a:stretch/>
          </p:blipFill>
          <p:spPr>
            <a:xfrm>
              <a:off x="0" y="0"/>
              <a:ext cx="9144000" cy="5143500"/>
            </a:xfrm>
            <a:prstGeom prst="rect">
              <a:avLst/>
            </a:prstGeom>
          </p:spPr>
        </p:pic>
        <p:sp>
          <p:nvSpPr>
            <p:cNvPr id="31" name="Rectángulo 30"/>
            <p:cNvSpPr/>
            <p:nvPr/>
          </p:nvSpPr>
          <p:spPr>
            <a:xfrm>
              <a:off x="109214" y="103489"/>
              <a:ext cx="8925572" cy="49365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s-ES" dirty="0">
                <a:solidFill>
                  <a:prstClr val="white"/>
                </a:solidFill>
              </a:endParaRPr>
            </a:p>
          </p:txBody>
        </p:sp>
      </p:grpSp>
      <p:pic>
        <p:nvPicPr>
          <p:cNvPr id="28" name="Imagen 27"/>
          <p:cNvPicPr>
            <a:picLocks noChangeAspect="1"/>
          </p:cNvPicPr>
          <p:nvPr/>
        </p:nvPicPr>
        <p:blipFill>
          <a:blip r:embed="rId3"/>
          <a:stretch>
            <a:fillRect/>
          </a:stretch>
        </p:blipFill>
        <p:spPr>
          <a:xfrm>
            <a:off x="403914" y="286008"/>
            <a:ext cx="431292" cy="252984"/>
          </a:xfrm>
          <a:prstGeom prst="rect">
            <a:avLst/>
          </a:prstGeom>
        </p:spPr>
      </p:pic>
      <p:pic>
        <p:nvPicPr>
          <p:cNvPr id="13" name="Imagen 12"/>
          <p:cNvPicPr>
            <a:picLocks noChangeAspect="1"/>
          </p:cNvPicPr>
          <p:nvPr/>
        </p:nvPicPr>
        <p:blipFill>
          <a:blip r:embed="rId4"/>
          <a:stretch>
            <a:fillRect/>
          </a:stretch>
        </p:blipFill>
        <p:spPr>
          <a:xfrm>
            <a:off x="403914" y="4750133"/>
            <a:ext cx="526492" cy="107998"/>
          </a:xfrm>
          <a:prstGeom prst="rect">
            <a:avLst/>
          </a:prstGeom>
        </p:spPr>
      </p:pic>
      <p:sp>
        <p:nvSpPr>
          <p:cNvPr id="17" name="3 Título"/>
          <p:cNvSpPr txBox="1">
            <a:spLocks/>
          </p:cNvSpPr>
          <p:nvPr/>
        </p:nvSpPr>
        <p:spPr>
          <a:xfrm>
            <a:off x="704377" y="1665049"/>
            <a:ext cx="7772400" cy="1362075"/>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Helvetica Neue LT Std 47 Light Condensed"/>
                <a:ea typeface="+mj-ea"/>
                <a:cs typeface="+mj-cs"/>
              </a:defRPr>
            </a:lvl1pPr>
          </a:lstStyle>
          <a:p>
            <a:r>
              <a:rPr lang="es-PE" sz="2800" b="1" dirty="0">
                <a:latin typeface="Helvetica Condensed" panose="020B0606020202030204"/>
                <a:cs typeface="Arial" pitchFamily="34" charset="0"/>
              </a:rPr>
              <a:t>II. OBJETIVOS Y AGENDA DE TRABAJO PARA EL AÑO 2018</a:t>
            </a:r>
            <a:br>
              <a:rPr lang="es-PE" sz="2800" b="1" dirty="0">
                <a:latin typeface="Helvetica Condensed" panose="020B0606020202030204"/>
                <a:cs typeface="Arial" pitchFamily="34" charset="0"/>
              </a:rPr>
            </a:br>
            <a:endParaRPr lang="es-PE" sz="2800" b="1" dirty="0">
              <a:latin typeface="Helvetica Condensed" panose="020B0606020202030204"/>
              <a:cs typeface="Arial" pitchFamily="34" charset="0"/>
            </a:endParaRPr>
          </a:p>
          <a:p>
            <a:br>
              <a:rPr lang="es-PE" sz="2800" b="1" dirty="0">
                <a:latin typeface="Helvetica Condensed" panose="020B0606020202030204"/>
              </a:rPr>
            </a:br>
            <a:r>
              <a:rPr lang="es-PE" sz="2800" b="1" dirty="0">
                <a:latin typeface="Helvetica Condensed" panose="020B0606020202030204"/>
              </a:rPr>
              <a:t>II. 2. Aspectos Operativos</a:t>
            </a:r>
          </a:p>
        </p:txBody>
      </p:sp>
    </p:spTree>
    <p:extLst>
      <p:ext uri="{BB962C8B-B14F-4D97-AF65-F5344CB8AC3E}">
        <p14:creationId xmlns:p14="http://schemas.microsoft.com/office/powerpoint/2010/main" val="2392892746"/>
      </p:ext>
    </p:extLst>
  </p:cSld>
  <p:clrMapOvr>
    <a:masterClrMapping/>
  </p:clrMapOvr>
  <p:transition spd="slow">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ctrTitle"/>
          </p:nvPr>
        </p:nvSpPr>
        <p:spPr>
          <a:xfrm>
            <a:off x="413532" y="1189206"/>
            <a:ext cx="4177757" cy="534396"/>
          </a:xfrm>
        </p:spPr>
        <p:txBody>
          <a:bodyPr/>
          <a:lstStyle/>
          <a:p>
            <a:pPr lvl="1"/>
            <a:r>
              <a:rPr lang="es-ES" sz="2000" b="1" dirty="0"/>
              <a:t>i) Operaciones</a:t>
            </a:r>
            <a:endParaRPr lang="es-PE" sz="2000" dirty="0"/>
          </a:p>
        </p:txBody>
      </p:sp>
      <p:sp>
        <p:nvSpPr>
          <p:cNvPr id="9" name="Marcador de texto 3"/>
          <p:cNvSpPr>
            <a:spLocks noGrp="1"/>
          </p:cNvSpPr>
          <p:nvPr>
            <p:ph type="body" sz="quarter" idx="19"/>
          </p:nvPr>
        </p:nvSpPr>
        <p:spPr>
          <a:xfrm>
            <a:off x="413532" y="1848620"/>
            <a:ext cx="3491930" cy="446168"/>
          </a:xfrm>
        </p:spPr>
        <p:txBody>
          <a:bodyPr/>
          <a:lstStyle/>
          <a:p>
            <a:pPr marL="342900" indent="-342900">
              <a:buFont typeface="Wingdings" panose="05000000000000000000" pitchFamily="2" charset="2"/>
              <a:buChar char="Ø"/>
            </a:pPr>
            <a:r>
              <a:rPr lang="es-PE" sz="2000" b="1" dirty="0"/>
              <a:t>Manual de Aeródromos  </a:t>
            </a:r>
          </a:p>
          <a:p>
            <a:endParaRPr lang="es-PE" sz="2000" b="1" dirty="0"/>
          </a:p>
        </p:txBody>
      </p:sp>
      <p:sp>
        <p:nvSpPr>
          <p:cNvPr id="11" name="Marcador de texto 3"/>
          <p:cNvSpPr txBox="1">
            <a:spLocks/>
          </p:cNvSpPr>
          <p:nvPr/>
        </p:nvSpPr>
        <p:spPr>
          <a:xfrm>
            <a:off x="4890500" y="1848619"/>
            <a:ext cx="3935002" cy="446168"/>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Tx/>
              <a:buNone/>
              <a:tabLst/>
              <a:defRPr sz="3200" kern="1200">
                <a:solidFill>
                  <a:srgbClr val="679643"/>
                </a:solidFill>
                <a:latin typeface="HelveticaNeueLT Std Hvy Cn"/>
                <a:ea typeface="+mn-ea"/>
                <a:cs typeface="+mn-cs"/>
              </a:defRPr>
            </a:lvl1pPr>
            <a:lvl2pPr marL="457200" indent="0" algn="l" defTabSz="457200" rtl="0" eaLnBrk="1" latinLnBrk="0" hangingPunct="1">
              <a:spcBef>
                <a:spcPct val="20000"/>
              </a:spcBef>
              <a:buFontTx/>
              <a:buNone/>
              <a:defRPr sz="1200" kern="1200">
                <a:solidFill>
                  <a:schemeClr val="tx1"/>
                </a:solidFill>
                <a:latin typeface="+mn-lt"/>
                <a:ea typeface="+mn-ea"/>
                <a:cs typeface="+mn-cs"/>
              </a:defRPr>
            </a:lvl2pPr>
            <a:lvl3pPr marL="914400" indent="0" algn="l" defTabSz="457200" rtl="0" eaLnBrk="1" latinLnBrk="0" hangingPunct="1">
              <a:spcBef>
                <a:spcPct val="20000"/>
              </a:spcBef>
              <a:buFontTx/>
              <a:buNone/>
              <a:defRPr sz="1200" kern="1200">
                <a:solidFill>
                  <a:schemeClr val="tx1"/>
                </a:solidFill>
                <a:latin typeface="+mn-lt"/>
                <a:ea typeface="+mn-ea"/>
                <a:cs typeface="+mn-cs"/>
              </a:defRPr>
            </a:lvl3pPr>
            <a:lvl4pPr marL="1371600" indent="0" algn="l" defTabSz="457200" rtl="0" eaLnBrk="1" latinLnBrk="0" hangingPunct="1">
              <a:spcBef>
                <a:spcPct val="20000"/>
              </a:spcBef>
              <a:buFontTx/>
              <a:buNone/>
              <a:defRPr sz="1200" kern="1200">
                <a:solidFill>
                  <a:schemeClr val="tx1"/>
                </a:solidFill>
                <a:latin typeface="+mn-lt"/>
                <a:ea typeface="+mn-ea"/>
                <a:cs typeface="+mn-cs"/>
              </a:defRPr>
            </a:lvl4pPr>
            <a:lvl5pPr marL="1828800" indent="0" algn="l" defTabSz="457200" rtl="0" eaLnBrk="1" latinLnBrk="0" hangingPunct="1">
              <a:spcBef>
                <a:spcPct val="20000"/>
              </a:spcBef>
              <a:buFontTx/>
              <a:buNone/>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Wingdings" panose="05000000000000000000" pitchFamily="2" charset="2"/>
              <a:buChar char="Ø"/>
            </a:pPr>
            <a:r>
              <a:rPr lang="es-PE" sz="2000" b="1" dirty="0"/>
              <a:t>Comité de Aeródromo</a:t>
            </a:r>
          </a:p>
          <a:p>
            <a:endParaRPr lang="es-PE" sz="2000" b="1" dirty="0"/>
          </a:p>
        </p:txBody>
      </p:sp>
      <p:pic>
        <p:nvPicPr>
          <p:cNvPr id="4" name="Imagen 3">
            <a:extLst>
              <a:ext uri="{FF2B5EF4-FFF2-40B4-BE49-F238E27FC236}">
                <a16:creationId xmlns:a16="http://schemas.microsoft.com/office/drawing/2014/main" id="{179DB724-CA3E-4E53-8322-B099DFD51DE3}"/>
              </a:ext>
            </a:extLst>
          </p:cNvPr>
          <p:cNvPicPr>
            <a:picLocks noChangeAspect="1"/>
          </p:cNvPicPr>
          <p:nvPr/>
        </p:nvPicPr>
        <p:blipFill>
          <a:blip r:embed="rId2"/>
          <a:stretch>
            <a:fillRect/>
          </a:stretch>
        </p:blipFill>
        <p:spPr>
          <a:xfrm>
            <a:off x="318498" y="2344563"/>
            <a:ext cx="4253502" cy="2745772"/>
          </a:xfrm>
          <a:prstGeom prst="rect">
            <a:avLst/>
          </a:prstGeom>
        </p:spPr>
      </p:pic>
      <p:pic>
        <p:nvPicPr>
          <p:cNvPr id="5" name="Imagen 4">
            <a:extLst>
              <a:ext uri="{FF2B5EF4-FFF2-40B4-BE49-F238E27FC236}">
                <a16:creationId xmlns:a16="http://schemas.microsoft.com/office/drawing/2014/main" id="{971B6D79-C42F-4106-B6AA-AF5D20A7824A}"/>
              </a:ext>
            </a:extLst>
          </p:cNvPr>
          <p:cNvPicPr>
            <a:picLocks noChangeAspect="1"/>
          </p:cNvPicPr>
          <p:nvPr/>
        </p:nvPicPr>
        <p:blipFill>
          <a:blip r:embed="rId3"/>
          <a:stretch>
            <a:fillRect/>
          </a:stretch>
        </p:blipFill>
        <p:spPr>
          <a:xfrm>
            <a:off x="4333401" y="2375791"/>
            <a:ext cx="4693643" cy="2557714"/>
          </a:xfrm>
          <a:prstGeom prst="rect">
            <a:avLst/>
          </a:prstGeom>
        </p:spPr>
      </p:pic>
    </p:spTree>
    <p:extLst>
      <p:ext uri="{BB962C8B-B14F-4D97-AF65-F5344CB8AC3E}">
        <p14:creationId xmlns:p14="http://schemas.microsoft.com/office/powerpoint/2010/main" val="7720282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texto 5"/>
          <p:cNvSpPr>
            <a:spLocks noGrp="1"/>
          </p:cNvSpPr>
          <p:nvPr>
            <p:ph type="body" sz="quarter" idx="19"/>
          </p:nvPr>
        </p:nvSpPr>
        <p:spPr>
          <a:xfrm>
            <a:off x="220325" y="1631135"/>
            <a:ext cx="4299789" cy="534987"/>
          </a:xfrm>
        </p:spPr>
        <p:txBody>
          <a:bodyPr/>
          <a:lstStyle/>
          <a:p>
            <a:pPr marL="342900" lvl="0" indent="-342900">
              <a:buFont typeface="Wingdings" panose="05000000000000000000" pitchFamily="2" charset="2"/>
              <a:buChar char="Ø"/>
            </a:pPr>
            <a:r>
              <a:rPr lang="es-PE" sz="2000" b="1" dirty="0"/>
              <a:t>Peligro Aviario y Fauna Silvestre</a:t>
            </a:r>
            <a:endParaRPr lang="es-PE" sz="2000" dirty="0"/>
          </a:p>
          <a:p>
            <a:endParaRPr lang="es-PE" sz="2000" b="1" dirty="0"/>
          </a:p>
        </p:txBody>
      </p:sp>
      <p:sp>
        <p:nvSpPr>
          <p:cNvPr id="12" name="Marcador de texto 3"/>
          <p:cNvSpPr>
            <a:spLocks noGrp="1"/>
          </p:cNvSpPr>
          <p:nvPr>
            <p:ph type="body" sz="quarter" idx="23"/>
          </p:nvPr>
        </p:nvSpPr>
        <p:spPr>
          <a:xfrm>
            <a:off x="220325" y="2293745"/>
            <a:ext cx="3859259" cy="2237158"/>
          </a:xfrm>
        </p:spPr>
        <p:txBody>
          <a:bodyPr/>
          <a:lstStyle/>
          <a:p>
            <a:pPr marL="171450" lvl="0" indent="-171450" algn="just">
              <a:buFont typeface="Arial" panose="020B0604020202020204" pitchFamily="34" charset="0"/>
              <a:buChar char="•"/>
            </a:pPr>
            <a:endParaRPr lang="es-PE" sz="1100" dirty="0">
              <a:latin typeface="Helvetica Condensed"/>
            </a:endParaRPr>
          </a:p>
          <a:p>
            <a:pPr marL="171450" lvl="0" indent="-171450" algn="just">
              <a:buFont typeface="Arial" panose="020B0604020202020204" pitchFamily="34" charset="0"/>
              <a:buChar char="•"/>
            </a:pPr>
            <a:r>
              <a:rPr lang="es-PE" sz="1100" dirty="0">
                <a:latin typeface="Helvetica Condensed"/>
              </a:rPr>
              <a:t>Durante el 2018, se </a:t>
            </a:r>
            <a:r>
              <a:rPr lang="es-PE" sz="1100" dirty="0">
                <a:solidFill>
                  <a:schemeClr val="tx2"/>
                </a:solidFill>
                <a:latin typeface="Helvetica Condensed"/>
              </a:rPr>
              <a:t>continuará con las charlas y/o campañas de sensibilización a la población sobre disposición de residuos sólidos</a:t>
            </a:r>
            <a:r>
              <a:rPr lang="es-PE" sz="1100" dirty="0">
                <a:latin typeface="Helvetica Condensed"/>
              </a:rPr>
              <a:t>.</a:t>
            </a:r>
          </a:p>
          <a:p>
            <a:pPr marL="171450" indent="-171450" algn="just">
              <a:buFont typeface="Arial" panose="020B0604020202020204" pitchFamily="34" charset="0"/>
              <a:buChar char="•"/>
            </a:pPr>
            <a:r>
              <a:rPr lang="es-PE" sz="1100" dirty="0">
                <a:solidFill>
                  <a:schemeClr val="tx2"/>
                </a:solidFill>
                <a:latin typeface="Helvetica Condensed"/>
              </a:rPr>
              <a:t>Continuamos</a:t>
            </a:r>
            <a:r>
              <a:rPr lang="es-PE" sz="1100" dirty="0">
                <a:latin typeface="Helvetica Condensed"/>
              </a:rPr>
              <a:t>  realizando  la  </a:t>
            </a:r>
            <a:r>
              <a:rPr lang="es-PE" sz="1100" dirty="0">
                <a:solidFill>
                  <a:schemeClr val="tx2"/>
                </a:solidFill>
                <a:latin typeface="Helvetica Condensed"/>
              </a:rPr>
              <a:t>dispersión</a:t>
            </a:r>
            <a:r>
              <a:rPr lang="es-PE" sz="1100" dirty="0">
                <a:latin typeface="Helvetica Condensed"/>
              </a:rPr>
              <a:t>  </a:t>
            </a:r>
            <a:r>
              <a:rPr lang="es-PE" sz="1100" dirty="0">
                <a:solidFill>
                  <a:schemeClr val="tx2"/>
                </a:solidFill>
                <a:latin typeface="Helvetica Condensed"/>
              </a:rPr>
              <a:t>y</a:t>
            </a:r>
            <a:r>
              <a:rPr lang="es-PE" sz="1100" dirty="0">
                <a:latin typeface="Helvetica Condensed"/>
              </a:rPr>
              <a:t>  </a:t>
            </a:r>
            <a:r>
              <a:rPr lang="es-PE" sz="1100" dirty="0">
                <a:solidFill>
                  <a:schemeClr val="tx2"/>
                </a:solidFill>
                <a:latin typeface="Helvetica Condensed"/>
              </a:rPr>
              <a:t>mitigación</a:t>
            </a:r>
            <a:r>
              <a:rPr lang="es-PE" sz="1100" dirty="0">
                <a:latin typeface="Helvetica Condensed"/>
              </a:rPr>
              <a:t>  </a:t>
            </a:r>
            <a:r>
              <a:rPr lang="es-PE" sz="1100" dirty="0">
                <a:solidFill>
                  <a:schemeClr val="tx2"/>
                </a:solidFill>
                <a:latin typeface="Helvetica Condensed"/>
              </a:rPr>
              <a:t>de</a:t>
            </a:r>
            <a:r>
              <a:rPr lang="es-PE" sz="1100" dirty="0">
                <a:latin typeface="Helvetica Condensed"/>
              </a:rPr>
              <a:t>  </a:t>
            </a:r>
            <a:r>
              <a:rPr lang="es-PE" sz="1100" dirty="0">
                <a:solidFill>
                  <a:schemeClr val="tx2"/>
                </a:solidFill>
                <a:latin typeface="Helvetica Condensed"/>
              </a:rPr>
              <a:t>fauna</a:t>
            </a:r>
            <a:r>
              <a:rPr lang="es-PE" sz="1100" dirty="0">
                <a:latin typeface="Helvetica Condensed"/>
              </a:rPr>
              <a:t>  </a:t>
            </a:r>
            <a:r>
              <a:rPr lang="es-PE" sz="1100" dirty="0">
                <a:solidFill>
                  <a:schemeClr val="tx2"/>
                </a:solidFill>
                <a:latin typeface="Helvetica Condensed"/>
              </a:rPr>
              <a:t>silvestre</a:t>
            </a:r>
            <a:r>
              <a:rPr lang="es-PE" sz="1100" dirty="0">
                <a:latin typeface="Helvetica Condensed"/>
              </a:rPr>
              <a:t>  con  los diferentes métodos que cuentan los aeropuertos</a:t>
            </a:r>
          </a:p>
          <a:p>
            <a:pPr marL="171450" indent="-171450" algn="just">
              <a:buFont typeface="Arial" panose="020B0604020202020204" pitchFamily="34" charset="0"/>
              <a:buChar char="•"/>
            </a:pPr>
            <a:r>
              <a:rPr lang="es-PE" sz="1100" dirty="0">
                <a:solidFill>
                  <a:schemeClr val="tx2"/>
                </a:solidFill>
                <a:latin typeface="Helvetica Condensed"/>
              </a:rPr>
              <a:t>Coordinará</a:t>
            </a:r>
            <a:r>
              <a:rPr lang="es-PE" sz="1100" dirty="0">
                <a:latin typeface="Helvetica Condensed"/>
              </a:rPr>
              <a:t> para la </a:t>
            </a:r>
            <a:r>
              <a:rPr lang="es-PE" sz="1100" dirty="0">
                <a:solidFill>
                  <a:schemeClr val="tx2"/>
                </a:solidFill>
                <a:latin typeface="Helvetica Condensed"/>
              </a:rPr>
              <a:t>gestión</a:t>
            </a:r>
            <a:r>
              <a:rPr lang="es-PE" sz="1100" dirty="0">
                <a:latin typeface="Helvetica Condensed"/>
              </a:rPr>
              <a:t> </a:t>
            </a:r>
            <a:r>
              <a:rPr lang="es-PE" sz="1100" dirty="0">
                <a:solidFill>
                  <a:schemeClr val="tx2"/>
                </a:solidFill>
                <a:latin typeface="Helvetica Condensed"/>
              </a:rPr>
              <a:t>caza</a:t>
            </a:r>
            <a:r>
              <a:rPr lang="es-PE" sz="1100" dirty="0">
                <a:latin typeface="Helvetica Condensed"/>
              </a:rPr>
              <a:t> </a:t>
            </a:r>
            <a:r>
              <a:rPr lang="es-PE" sz="1100" dirty="0">
                <a:solidFill>
                  <a:schemeClr val="tx2"/>
                </a:solidFill>
                <a:latin typeface="Helvetica Condensed"/>
              </a:rPr>
              <a:t>sanitaria</a:t>
            </a:r>
            <a:r>
              <a:rPr lang="es-PE" sz="1100" dirty="0">
                <a:latin typeface="Helvetica Condensed"/>
              </a:rPr>
              <a:t> en los aeropuertos que sean necesarios.</a:t>
            </a:r>
          </a:p>
          <a:p>
            <a:pPr marL="171450" lvl="0" indent="-171450" algn="just">
              <a:buFont typeface="Arial" panose="020B0604020202020204" pitchFamily="34" charset="0"/>
              <a:buChar char="•"/>
            </a:pPr>
            <a:r>
              <a:rPr lang="es-PE" sz="1100" dirty="0">
                <a:latin typeface="Helvetica Condensed"/>
              </a:rPr>
              <a:t>Se </a:t>
            </a:r>
            <a:r>
              <a:rPr lang="es-PE" sz="1100" dirty="0">
                <a:solidFill>
                  <a:schemeClr val="tx2"/>
                </a:solidFill>
                <a:latin typeface="Helvetica Condensed"/>
              </a:rPr>
              <a:t>actualizarán</a:t>
            </a:r>
            <a:r>
              <a:rPr lang="es-PE" sz="1100" dirty="0">
                <a:latin typeface="Helvetica Condensed"/>
              </a:rPr>
              <a:t> los </a:t>
            </a:r>
            <a:r>
              <a:rPr lang="es-PE" sz="1100" dirty="0">
                <a:solidFill>
                  <a:schemeClr val="tx2"/>
                </a:solidFill>
                <a:latin typeface="Helvetica Condensed"/>
              </a:rPr>
              <a:t>Estudios</a:t>
            </a:r>
            <a:r>
              <a:rPr lang="es-PE" sz="1100" dirty="0">
                <a:latin typeface="Helvetica Condensed"/>
              </a:rPr>
              <a:t> </a:t>
            </a:r>
            <a:r>
              <a:rPr lang="es-PE" sz="1100" dirty="0">
                <a:solidFill>
                  <a:schemeClr val="tx2"/>
                </a:solidFill>
                <a:latin typeface="Helvetica Condensed"/>
              </a:rPr>
              <a:t>Ornitológicos</a:t>
            </a:r>
            <a:r>
              <a:rPr lang="es-PE" sz="1100" dirty="0">
                <a:latin typeface="Helvetica Condensed"/>
              </a:rPr>
              <a:t> de los 10 aeropuertos faltantes.</a:t>
            </a:r>
          </a:p>
          <a:p>
            <a:pPr algn="just"/>
            <a:endParaRPr lang="es-PE" sz="1100" dirty="0">
              <a:latin typeface="Helvetica Condensed"/>
            </a:endParaRPr>
          </a:p>
        </p:txBody>
      </p:sp>
      <p:sp>
        <p:nvSpPr>
          <p:cNvPr id="15" name="Título 2"/>
          <p:cNvSpPr>
            <a:spLocks noGrp="1"/>
          </p:cNvSpPr>
          <p:nvPr>
            <p:ph type="ctrTitle"/>
          </p:nvPr>
        </p:nvSpPr>
        <p:spPr>
          <a:xfrm>
            <a:off x="413532" y="963177"/>
            <a:ext cx="4177757" cy="534396"/>
          </a:xfrm>
        </p:spPr>
        <p:txBody>
          <a:bodyPr/>
          <a:lstStyle/>
          <a:p>
            <a:pPr lvl="1"/>
            <a:r>
              <a:rPr lang="es-ES" sz="2000" b="1" dirty="0"/>
              <a:t>i) Operaciones</a:t>
            </a:r>
            <a:endParaRPr lang="es-PE" sz="2000" dirty="0"/>
          </a:p>
        </p:txBody>
      </p:sp>
      <p:sp>
        <p:nvSpPr>
          <p:cNvPr id="18" name="Marcador de texto 5"/>
          <p:cNvSpPr>
            <a:spLocks noGrp="1"/>
          </p:cNvSpPr>
          <p:nvPr>
            <p:ph type="body" sz="quarter" idx="19"/>
          </p:nvPr>
        </p:nvSpPr>
        <p:spPr>
          <a:xfrm>
            <a:off x="5084449" y="1649227"/>
            <a:ext cx="4299789" cy="534987"/>
          </a:xfrm>
        </p:spPr>
        <p:txBody>
          <a:bodyPr/>
          <a:lstStyle/>
          <a:p>
            <a:pPr marL="342900" lvl="0" indent="-342900">
              <a:buFont typeface="Wingdings" panose="05000000000000000000" pitchFamily="2" charset="2"/>
              <a:buChar char="Ø"/>
            </a:pPr>
            <a:r>
              <a:rPr lang="es-PE" sz="2000" b="1" dirty="0"/>
              <a:t>Certificaciones ISO 9001</a:t>
            </a:r>
          </a:p>
          <a:p>
            <a:pPr marL="342900" lvl="0" indent="-342900">
              <a:buFont typeface="Wingdings" panose="05000000000000000000" pitchFamily="2" charset="2"/>
              <a:buChar char="Ø"/>
            </a:pPr>
            <a:endParaRPr lang="es-PE" sz="2000" dirty="0"/>
          </a:p>
          <a:p>
            <a:endParaRPr lang="es-PE" sz="2000" b="1" dirty="0"/>
          </a:p>
        </p:txBody>
      </p:sp>
      <p:sp>
        <p:nvSpPr>
          <p:cNvPr id="10" name="Rectángulo 9"/>
          <p:cNvSpPr/>
          <p:nvPr/>
        </p:nvSpPr>
        <p:spPr>
          <a:xfrm>
            <a:off x="5383143" y="2446553"/>
            <a:ext cx="3123859" cy="430887"/>
          </a:xfrm>
          <a:prstGeom prst="rect">
            <a:avLst/>
          </a:prstGeom>
        </p:spPr>
        <p:txBody>
          <a:bodyPr wrap="square">
            <a:spAutoFit/>
          </a:bodyPr>
          <a:lstStyle/>
          <a:p>
            <a:pPr marL="171450" indent="-171450" algn="just">
              <a:buFont typeface="Arial" panose="020B0604020202020204" pitchFamily="34" charset="0"/>
              <a:buChar char="•"/>
            </a:pPr>
            <a:r>
              <a:rPr lang="es-PE" sz="1100" dirty="0">
                <a:solidFill>
                  <a:prstClr val="black"/>
                </a:solidFill>
                <a:latin typeface="Helvetica Condensed"/>
              </a:rPr>
              <a:t>En el presente año está prevista la </a:t>
            </a:r>
            <a:r>
              <a:rPr lang="es-PE" sz="1100" dirty="0">
                <a:solidFill>
                  <a:schemeClr val="tx2"/>
                </a:solidFill>
                <a:latin typeface="Helvetica Condensed"/>
              </a:rPr>
              <a:t>certificación del Aeropuerto de Chiclayo.</a:t>
            </a:r>
          </a:p>
        </p:txBody>
      </p:sp>
      <p:pic>
        <p:nvPicPr>
          <p:cNvPr id="13314" name="Picture 2" descr="Resultado de imagen para iso 9001:215 SGS">
            <a:extLst>
              <a:ext uri="{FF2B5EF4-FFF2-40B4-BE49-F238E27FC236}">
                <a16:creationId xmlns:a16="http://schemas.microsoft.com/office/drawing/2014/main" id="{DF28CB50-797C-4066-A0E0-7C28EA2FE1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7439" y="2905859"/>
            <a:ext cx="2011195" cy="1965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55664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texto 5"/>
          <p:cNvSpPr>
            <a:spLocks noGrp="1"/>
          </p:cNvSpPr>
          <p:nvPr>
            <p:ph type="body" sz="quarter" idx="19"/>
          </p:nvPr>
        </p:nvSpPr>
        <p:spPr>
          <a:xfrm>
            <a:off x="291500" y="1618635"/>
            <a:ext cx="3972275" cy="534987"/>
          </a:xfrm>
        </p:spPr>
        <p:txBody>
          <a:bodyPr/>
          <a:lstStyle/>
          <a:p>
            <a:pPr marL="457200" indent="-457200">
              <a:buFont typeface="Wingdings" panose="05000000000000000000" pitchFamily="2" charset="2"/>
              <a:buChar char="Ø"/>
            </a:pPr>
            <a:r>
              <a:rPr lang="es-PE" b="1" dirty="0"/>
              <a:t>Intranet</a:t>
            </a:r>
          </a:p>
        </p:txBody>
      </p:sp>
      <p:graphicFrame>
        <p:nvGraphicFramePr>
          <p:cNvPr id="5" name="Diagrama 4"/>
          <p:cNvGraphicFramePr/>
          <p:nvPr>
            <p:extLst/>
          </p:nvPr>
        </p:nvGraphicFramePr>
        <p:xfrm>
          <a:off x="2684979" y="494449"/>
          <a:ext cx="6096000" cy="4273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ángulo 6"/>
          <p:cNvSpPr/>
          <p:nvPr/>
        </p:nvSpPr>
        <p:spPr>
          <a:xfrm>
            <a:off x="363018" y="2571750"/>
            <a:ext cx="2071837" cy="1015663"/>
          </a:xfrm>
          <a:prstGeom prst="rect">
            <a:avLst/>
          </a:prstGeom>
        </p:spPr>
        <p:txBody>
          <a:bodyPr wrap="square">
            <a:spAutoFit/>
          </a:bodyPr>
          <a:lstStyle/>
          <a:p>
            <a:pPr algn="just"/>
            <a:r>
              <a:rPr lang="es-PE" sz="1200" dirty="0">
                <a:solidFill>
                  <a:prstClr val="black"/>
                </a:solidFill>
              </a:rPr>
              <a:t>Durante el presente este año 2018  se </a:t>
            </a:r>
            <a:r>
              <a:rPr lang="es-PE" sz="1200" dirty="0">
                <a:solidFill>
                  <a:schemeClr val="tx2"/>
                </a:solidFill>
              </a:rPr>
              <a:t>continuará mejorando los procesos automatizados en el portal de operaciones</a:t>
            </a:r>
            <a:r>
              <a:rPr lang="es-PE" sz="1200" dirty="0">
                <a:solidFill>
                  <a:prstClr val="black"/>
                </a:solidFill>
              </a:rPr>
              <a:t> como:</a:t>
            </a:r>
          </a:p>
        </p:txBody>
      </p:sp>
    </p:spTree>
    <p:extLst>
      <p:ext uri="{BB962C8B-B14F-4D97-AF65-F5344CB8AC3E}">
        <p14:creationId xmlns:p14="http://schemas.microsoft.com/office/powerpoint/2010/main" val="12298907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p:cNvSpPr>
            <a:spLocks noGrp="1"/>
          </p:cNvSpPr>
          <p:nvPr>
            <p:ph type="body" sz="quarter" idx="19"/>
          </p:nvPr>
        </p:nvSpPr>
        <p:spPr>
          <a:xfrm>
            <a:off x="322289" y="1856733"/>
            <a:ext cx="3396567" cy="534987"/>
          </a:xfrm>
        </p:spPr>
        <p:txBody>
          <a:bodyPr/>
          <a:lstStyle/>
          <a:p>
            <a:pPr marL="285750" lvl="0" indent="-285750">
              <a:buFont typeface="Wingdings" panose="05000000000000000000" pitchFamily="2" charset="2"/>
              <a:buChar char="Ø"/>
            </a:pPr>
            <a:r>
              <a:rPr lang="es-PE" sz="1600" b="1" dirty="0"/>
              <a:t>Gestión de Operaciones</a:t>
            </a:r>
            <a:endParaRPr lang="es-PE" sz="1600" dirty="0"/>
          </a:p>
        </p:txBody>
      </p:sp>
      <p:sp>
        <p:nvSpPr>
          <p:cNvPr id="13" name="Rectángulo 12"/>
          <p:cNvSpPr/>
          <p:nvPr/>
        </p:nvSpPr>
        <p:spPr>
          <a:xfrm>
            <a:off x="436651" y="2445583"/>
            <a:ext cx="3775753" cy="1954381"/>
          </a:xfrm>
          <a:prstGeom prst="rect">
            <a:avLst/>
          </a:prstGeom>
        </p:spPr>
        <p:txBody>
          <a:bodyPr wrap="square">
            <a:spAutoFit/>
          </a:bodyPr>
          <a:lstStyle/>
          <a:p>
            <a:pPr marL="171450" indent="-171450" algn="just">
              <a:buFont typeface="Arial" panose="020B0604020202020204" pitchFamily="34" charset="0"/>
              <a:buChar char="•"/>
            </a:pPr>
            <a:r>
              <a:rPr lang="es-PE" sz="1100" dirty="0">
                <a:solidFill>
                  <a:prstClr val="black"/>
                </a:solidFill>
                <a:latin typeface="Helvetica Condensed"/>
              </a:rPr>
              <a:t>La </a:t>
            </a:r>
            <a:r>
              <a:rPr lang="es-PE" sz="1100" b="1" dirty="0">
                <a:solidFill>
                  <a:prstClr val="black"/>
                </a:solidFill>
                <a:latin typeface="Helvetica Condensed"/>
              </a:rPr>
              <a:t>realización de </a:t>
            </a:r>
            <a:r>
              <a:rPr lang="es-ES" sz="1100" b="1" dirty="0">
                <a:solidFill>
                  <a:schemeClr val="tx2"/>
                </a:solidFill>
                <a:latin typeface="Helvetica Condensed"/>
              </a:rPr>
              <a:t>Trabajos de rehabilitación del Lado Aire del aeropuerto de Piura y Chiclayo en los meses de mayo-junio y agosto-setiembre respectivamente, específicamente en el mejoramiento del sistema de pistas y del cerco perimétrico.</a:t>
            </a:r>
          </a:p>
          <a:p>
            <a:pPr marL="171450" indent="-171450" algn="just">
              <a:buFont typeface="Arial" panose="020B0604020202020204" pitchFamily="34" charset="0"/>
              <a:buChar char="•"/>
            </a:pPr>
            <a:r>
              <a:rPr lang="es-ES" sz="1100" b="1" dirty="0">
                <a:solidFill>
                  <a:schemeClr val="tx2"/>
                </a:solidFill>
                <a:latin typeface="Helvetica Condensed"/>
              </a:rPr>
              <a:t>Continuar con la operaciones del sistema de inspección de equipaje de bodega</a:t>
            </a:r>
            <a:r>
              <a:rPr lang="es-ES" sz="1100" dirty="0">
                <a:solidFill>
                  <a:schemeClr val="tx2"/>
                </a:solidFill>
                <a:latin typeface="Helvetica Condensed"/>
              </a:rPr>
              <a:t> por medio de Máquina de Rayos X para los aeropuertos.</a:t>
            </a:r>
            <a:endParaRPr lang="es-PE" sz="1100" dirty="0">
              <a:solidFill>
                <a:schemeClr val="tx2"/>
              </a:solidFill>
              <a:latin typeface="Helvetica Condensed"/>
            </a:endParaRPr>
          </a:p>
          <a:p>
            <a:pPr marL="171450" indent="-171450" algn="just">
              <a:buFont typeface="Arial" panose="020B0604020202020204" pitchFamily="34" charset="0"/>
              <a:buChar char="•"/>
            </a:pPr>
            <a:r>
              <a:rPr lang="es-PE" sz="1100" b="1" dirty="0">
                <a:solidFill>
                  <a:prstClr val="black"/>
                </a:solidFill>
                <a:latin typeface="Helvetica Condensed"/>
              </a:rPr>
              <a:t>Trabajos de </a:t>
            </a:r>
            <a:r>
              <a:rPr lang="es-PE" sz="1100" b="1" dirty="0">
                <a:solidFill>
                  <a:schemeClr val="tx2"/>
                </a:solidFill>
                <a:latin typeface="Helvetica Condensed"/>
              </a:rPr>
              <a:t>ampliación de la sala de embarque del aeropuerto de Talara</a:t>
            </a:r>
          </a:p>
        </p:txBody>
      </p:sp>
      <p:sp>
        <p:nvSpPr>
          <p:cNvPr id="5" name="Subtítulo 1"/>
          <p:cNvSpPr>
            <a:spLocks noGrp="1"/>
          </p:cNvSpPr>
          <p:nvPr>
            <p:ph type="subTitle" idx="1"/>
          </p:nvPr>
        </p:nvSpPr>
        <p:spPr>
          <a:xfrm>
            <a:off x="4591289" y="1302054"/>
            <a:ext cx="4218854" cy="2539391"/>
          </a:xfrm>
        </p:spPr>
        <p:txBody>
          <a:bodyPr/>
          <a:lstStyle/>
          <a:p>
            <a:pPr marL="171450" lvl="0" indent="-171450" algn="just">
              <a:buFont typeface="Arial" panose="020B0604020202020204" pitchFamily="34" charset="0"/>
              <a:buChar char="•"/>
            </a:pPr>
            <a:r>
              <a:rPr lang="es-PE" sz="1100" dirty="0">
                <a:latin typeface="Helvetica Condensed"/>
              </a:rPr>
              <a:t>Se gestionará el desarrollo de los </a:t>
            </a:r>
            <a:r>
              <a:rPr lang="es-PE" sz="1100" b="1" dirty="0">
                <a:solidFill>
                  <a:schemeClr val="tx2"/>
                </a:solidFill>
                <a:latin typeface="Helvetica Condensed"/>
              </a:rPr>
              <a:t>Cursos de Manejo de Crisis y Gestión de la Seguridad para personal clave</a:t>
            </a:r>
            <a:r>
              <a:rPr lang="es-PE" sz="1100" b="1" dirty="0">
                <a:latin typeface="Helvetica Condensed"/>
              </a:rPr>
              <a:t> de los diferentes aeropuertos. </a:t>
            </a:r>
          </a:p>
          <a:p>
            <a:pPr marL="171450" lvl="0" indent="-171450" algn="just">
              <a:buFont typeface="Arial" panose="020B0604020202020204" pitchFamily="34" charset="0"/>
              <a:buChar char="•"/>
            </a:pPr>
            <a:r>
              <a:rPr lang="es-PE" sz="1100" dirty="0">
                <a:latin typeface="Helvetica Condensed"/>
              </a:rPr>
              <a:t>Se desarrollarán los </a:t>
            </a:r>
            <a:r>
              <a:rPr lang="es-PE" sz="1100" b="1" dirty="0">
                <a:solidFill>
                  <a:schemeClr val="tx2"/>
                </a:solidFill>
                <a:latin typeface="Helvetica Condensed"/>
              </a:rPr>
              <a:t>cursos recurrentes en cada aeropuerto</a:t>
            </a:r>
            <a:r>
              <a:rPr lang="es-PE" sz="1100" b="1" dirty="0">
                <a:latin typeface="Helvetica Condensed"/>
              </a:rPr>
              <a:t> de los </a:t>
            </a:r>
            <a:r>
              <a:rPr lang="es-PE" sz="1100" b="1" dirty="0">
                <a:solidFill>
                  <a:schemeClr val="tx2"/>
                </a:solidFill>
                <a:latin typeface="Helvetica Condensed"/>
              </a:rPr>
              <a:t>temas de Seguridad de la Aviación – AVSEC, Máquina de Rayos X, Trato Cortés y Eficiente, Mercancías Peligrosas, Salvamento y Extinción de Incendios</a:t>
            </a:r>
            <a:r>
              <a:rPr lang="es-PE" sz="1100" b="1" dirty="0">
                <a:latin typeface="Helvetica Condensed"/>
              </a:rPr>
              <a:t>.</a:t>
            </a:r>
          </a:p>
          <a:p>
            <a:pPr marL="171450" lvl="0" indent="-171450" algn="just">
              <a:buFont typeface="Arial" panose="020B0604020202020204" pitchFamily="34" charset="0"/>
              <a:buChar char="•"/>
            </a:pPr>
            <a:r>
              <a:rPr lang="es-PE" sz="1100" dirty="0">
                <a:latin typeface="Helvetica Condensed"/>
              </a:rPr>
              <a:t>ADP </a:t>
            </a:r>
            <a:r>
              <a:rPr lang="es-PE" sz="1100" b="1" dirty="0">
                <a:solidFill>
                  <a:schemeClr val="tx2"/>
                </a:solidFill>
                <a:latin typeface="Helvetica Condensed"/>
              </a:rPr>
              <a:t>participará en los cursos de certificación para Instructores de Mercancías Peligrosas, Seguridad de la Aviación – AVSEC</a:t>
            </a:r>
            <a:r>
              <a:rPr lang="es-PE" sz="1100" b="1" dirty="0">
                <a:latin typeface="Helvetica Condensed"/>
              </a:rPr>
              <a:t> </a:t>
            </a:r>
            <a:r>
              <a:rPr lang="es-PE" sz="1100" dirty="0">
                <a:latin typeface="Helvetica Condensed"/>
              </a:rPr>
              <a:t>organizado por la Dirección General de Aeronáutica Civil-</a:t>
            </a:r>
            <a:r>
              <a:rPr lang="es-PE" sz="1100" dirty="0">
                <a:solidFill>
                  <a:schemeClr val="tx2"/>
                </a:solidFill>
                <a:latin typeface="Helvetica Condensed"/>
              </a:rPr>
              <a:t>DGAC</a:t>
            </a:r>
            <a:r>
              <a:rPr lang="es-PE" sz="1100" dirty="0">
                <a:latin typeface="Helvetica Condensed"/>
              </a:rPr>
              <a:t>.</a:t>
            </a:r>
          </a:p>
          <a:p>
            <a:pPr marL="171450" lvl="0" indent="-171450" algn="just">
              <a:buFont typeface="Arial" panose="020B0604020202020204" pitchFamily="34" charset="0"/>
              <a:buChar char="•"/>
            </a:pPr>
            <a:r>
              <a:rPr lang="es-ES" sz="1100" dirty="0">
                <a:latin typeface="Helvetica Condensed"/>
              </a:rPr>
              <a:t>Se </a:t>
            </a:r>
            <a:r>
              <a:rPr lang="es-ES" sz="1100" b="1" dirty="0">
                <a:solidFill>
                  <a:schemeClr val="tx2"/>
                </a:solidFill>
                <a:latin typeface="Helvetica Condensed"/>
              </a:rPr>
              <a:t>desarrollará el curso para instructores en Salvamento y Extinción de Incendio – SEI</a:t>
            </a:r>
            <a:r>
              <a:rPr lang="es-ES" sz="1100" dirty="0">
                <a:latin typeface="Helvetica Condensed"/>
              </a:rPr>
              <a:t>, con el fin de tener </a:t>
            </a:r>
            <a:r>
              <a:rPr lang="es-ES" sz="1100" dirty="0">
                <a:solidFill>
                  <a:schemeClr val="tx2"/>
                </a:solidFill>
                <a:latin typeface="Helvetica Condensed"/>
              </a:rPr>
              <a:t>nuevos instructores</a:t>
            </a:r>
            <a:r>
              <a:rPr lang="es-ES" sz="1100" dirty="0">
                <a:latin typeface="Helvetica Condensed"/>
              </a:rPr>
              <a:t> y como </a:t>
            </a:r>
            <a:r>
              <a:rPr lang="es-ES" sz="1100" dirty="0">
                <a:solidFill>
                  <a:schemeClr val="tx2"/>
                </a:solidFill>
                <a:latin typeface="Helvetica Condensed"/>
              </a:rPr>
              <a:t>actualización para los que son instructores</a:t>
            </a:r>
            <a:r>
              <a:rPr lang="es-ES" sz="1100" dirty="0">
                <a:latin typeface="Helvetica Condensed"/>
              </a:rPr>
              <a:t>.  </a:t>
            </a:r>
            <a:endParaRPr lang="es-PE" sz="1100" dirty="0">
              <a:latin typeface="Helvetica Condensed"/>
            </a:endParaRPr>
          </a:p>
          <a:p>
            <a:pPr marL="171450" lvl="0" indent="-171450" algn="just">
              <a:buFont typeface="Arial" panose="020B0604020202020204" pitchFamily="34" charset="0"/>
              <a:buChar char="•"/>
            </a:pPr>
            <a:r>
              <a:rPr lang="es-ES" sz="1100" dirty="0">
                <a:latin typeface="Helvetica Condensed"/>
              </a:rPr>
              <a:t>Se </a:t>
            </a:r>
            <a:r>
              <a:rPr lang="es-ES" sz="1100" b="1" dirty="0">
                <a:solidFill>
                  <a:schemeClr val="tx2"/>
                </a:solidFill>
                <a:latin typeface="Helvetica Condensed"/>
              </a:rPr>
              <a:t>continuará con la capacitación de conductores de bomberos aeronáuticos (conductores)</a:t>
            </a:r>
            <a:r>
              <a:rPr lang="es-ES" sz="1100" dirty="0">
                <a:latin typeface="Helvetica Condensed"/>
              </a:rPr>
              <a:t>, de tal manera que estos estén aptos para operar los vehículos contra incendios.</a:t>
            </a:r>
            <a:endParaRPr lang="es-PE" sz="1100" dirty="0">
              <a:latin typeface="Helvetica Condensed"/>
            </a:endParaRPr>
          </a:p>
        </p:txBody>
      </p:sp>
      <p:sp>
        <p:nvSpPr>
          <p:cNvPr id="6" name="Marcador de texto 3"/>
          <p:cNvSpPr txBox="1">
            <a:spLocks/>
          </p:cNvSpPr>
          <p:nvPr/>
        </p:nvSpPr>
        <p:spPr>
          <a:xfrm>
            <a:off x="4801856" y="817725"/>
            <a:ext cx="4208580" cy="534987"/>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Tx/>
              <a:buNone/>
              <a:tabLst/>
              <a:defRPr sz="3200" kern="1200">
                <a:solidFill>
                  <a:srgbClr val="679643"/>
                </a:solidFill>
                <a:latin typeface="HelveticaNeueLT Std Hvy Cn"/>
                <a:ea typeface="+mn-ea"/>
                <a:cs typeface="+mn-cs"/>
              </a:defRPr>
            </a:lvl1pPr>
            <a:lvl2pPr marL="457200" indent="0" algn="l" defTabSz="457200" rtl="0" eaLnBrk="1" latinLnBrk="0" hangingPunct="1">
              <a:spcBef>
                <a:spcPct val="20000"/>
              </a:spcBef>
              <a:buFontTx/>
              <a:buNone/>
              <a:defRPr sz="1200" kern="1200">
                <a:solidFill>
                  <a:schemeClr val="tx1"/>
                </a:solidFill>
                <a:latin typeface="+mn-lt"/>
                <a:ea typeface="+mn-ea"/>
                <a:cs typeface="+mn-cs"/>
              </a:defRPr>
            </a:lvl2pPr>
            <a:lvl3pPr marL="914400" indent="0" algn="l" defTabSz="457200" rtl="0" eaLnBrk="1" latinLnBrk="0" hangingPunct="1">
              <a:spcBef>
                <a:spcPct val="20000"/>
              </a:spcBef>
              <a:buFontTx/>
              <a:buNone/>
              <a:defRPr sz="1200" kern="1200">
                <a:solidFill>
                  <a:schemeClr val="tx1"/>
                </a:solidFill>
                <a:latin typeface="+mn-lt"/>
                <a:ea typeface="+mn-ea"/>
                <a:cs typeface="+mn-cs"/>
              </a:defRPr>
            </a:lvl3pPr>
            <a:lvl4pPr marL="1371600" indent="0" algn="l" defTabSz="457200" rtl="0" eaLnBrk="1" latinLnBrk="0" hangingPunct="1">
              <a:spcBef>
                <a:spcPct val="20000"/>
              </a:spcBef>
              <a:buFontTx/>
              <a:buNone/>
              <a:defRPr sz="1200" kern="1200">
                <a:solidFill>
                  <a:schemeClr val="tx1"/>
                </a:solidFill>
                <a:latin typeface="+mn-lt"/>
                <a:ea typeface="+mn-ea"/>
                <a:cs typeface="+mn-cs"/>
              </a:defRPr>
            </a:lvl4pPr>
            <a:lvl5pPr marL="1828800" indent="0" algn="l" defTabSz="457200" rtl="0" eaLnBrk="1" latinLnBrk="0" hangingPunct="1">
              <a:spcBef>
                <a:spcPct val="20000"/>
              </a:spcBef>
              <a:buFontTx/>
              <a:buNone/>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Wingdings" panose="05000000000000000000" pitchFamily="2" charset="2"/>
              <a:buChar char="Ø"/>
            </a:pPr>
            <a:r>
              <a:rPr lang="es-PE" sz="2000" b="1" dirty="0"/>
              <a:t>Plan de Formación</a:t>
            </a:r>
            <a:endParaRPr lang="es-PE" sz="2000" dirty="0"/>
          </a:p>
          <a:p>
            <a:endParaRPr lang="es-PE" sz="2000" dirty="0"/>
          </a:p>
        </p:txBody>
      </p:sp>
      <p:sp>
        <p:nvSpPr>
          <p:cNvPr id="7" name="Título 2"/>
          <p:cNvSpPr>
            <a:spLocks noGrp="1"/>
          </p:cNvSpPr>
          <p:nvPr>
            <p:ph type="ctrTitle"/>
          </p:nvPr>
        </p:nvSpPr>
        <p:spPr>
          <a:xfrm>
            <a:off x="413532" y="963177"/>
            <a:ext cx="4177757" cy="534396"/>
          </a:xfrm>
        </p:spPr>
        <p:txBody>
          <a:bodyPr/>
          <a:lstStyle/>
          <a:p>
            <a:pPr lvl="1"/>
            <a:r>
              <a:rPr lang="es-ES" sz="2000" b="1" dirty="0"/>
              <a:t>i) Operaciones</a:t>
            </a:r>
            <a:endParaRPr lang="es-PE" sz="2000" dirty="0"/>
          </a:p>
        </p:txBody>
      </p:sp>
    </p:spTree>
    <p:extLst>
      <p:ext uri="{BB962C8B-B14F-4D97-AF65-F5344CB8AC3E}">
        <p14:creationId xmlns:p14="http://schemas.microsoft.com/office/powerpoint/2010/main" val="27383324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328773" y="1613953"/>
            <a:ext cx="4027470" cy="646331"/>
          </a:xfrm>
          <a:prstGeom prst="rect">
            <a:avLst/>
          </a:prstGeom>
        </p:spPr>
        <p:txBody>
          <a:bodyPr wrap="square">
            <a:spAutoFit/>
          </a:bodyPr>
          <a:lstStyle/>
          <a:p>
            <a:pPr marL="342900" indent="-342900">
              <a:spcBef>
                <a:spcPct val="20000"/>
              </a:spcBef>
              <a:buFont typeface="Wingdings" panose="05000000000000000000" pitchFamily="2" charset="2"/>
              <a:buChar char="Ø"/>
            </a:pPr>
            <a:r>
              <a:rPr lang="es-PE" b="1" dirty="0">
                <a:solidFill>
                  <a:srgbClr val="679643"/>
                </a:solidFill>
                <a:latin typeface="HelveticaNeueLT Std Hvy Cn"/>
              </a:rPr>
              <a:t>Sistema de Gestión de la Seguridad Operacional - SMS</a:t>
            </a:r>
          </a:p>
        </p:txBody>
      </p:sp>
      <p:sp>
        <p:nvSpPr>
          <p:cNvPr id="6" name="Rectángulo 5"/>
          <p:cNvSpPr/>
          <p:nvPr/>
        </p:nvSpPr>
        <p:spPr>
          <a:xfrm>
            <a:off x="523982" y="2596597"/>
            <a:ext cx="3482940" cy="646331"/>
          </a:xfrm>
          <a:prstGeom prst="rect">
            <a:avLst/>
          </a:prstGeom>
        </p:spPr>
        <p:txBody>
          <a:bodyPr wrap="square">
            <a:spAutoFit/>
          </a:bodyPr>
          <a:lstStyle/>
          <a:p>
            <a:pPr marL="72000" algn="just">
              <a:spcBef>
                <a:spcPct val="20000"/>
              </a:spcBef>
              <a:buFont typeface="Arial" panose="020B0604020202020204" pitchFamily="34" charset="0"/>
              <a:buChar char="•"/>
            </a:pPr>
            <a:r>
              <a:rPr lang="es-ES" sz="1200" dirty="0">
                <a:solidFill>
                  <a:prstClr val="black"/>
                </a:solidFill>
                <a:latin typeface="HelveticaNeueLT Std Lt Cn"/>
              </a:rPr>
              <a:t> Se tiene programado </a:t>
            </a:r>
            <a:r>
              <a:rPr lang="es-ES" sz="1200" dirty="0">
                <a:solidFill>
                  <a:schemeClr val="tx2"/>
                </a:solidFill>
                <a:latin typeface="HelveticaNeueLT Std Lt Cn"/>
              </a:rPr>
              <a:t>realizar las </a:t>
            </a:r>
            <a:r>
              <a:rPr lang="es-ES" sz="1200" b="1" dirty="0">
                <a:solidFill>
                  <a:schemeClr val="tx2"/>
                </a:solidFill>
                <a:latin typeface="HelveticaNeueLT Std Lt Cn"/>
              </a:rPr>
              <a:t>inspecciones de seguridad operacional a los 12 aeropuertos</a:t>
            </a:r>
            <a:r>
              <a:rPr lang="es-ES" sz="1200" dirty="0">
                <a:solidFill>
                  <a:prstClr val="black"/>
                </a:solidFill>
                <a:latin typeface="HelveticaNeueLT Std Lt Cn"/>
              </a:rPr>
              <a:t> de la concesión.</a:t>
            </a:r>
            <a:endParaRPr lang="es-PE" sz="1200" dirty="0">
              <a:solidFill>
                <a:prstClr val="black"/>
              </a:solidFill>
              <a:latin typeface="HelveticaNeueLT Std Lt Cn"/>
            </a:endParaRPr>
          </a:p>
        </p:txBody>
      </p:sp>
      <p:sp>
        <p:nvSpPr>
          <p:cNvPr id="7" name="Título 2"/>
          <p:cNvSpPr>
            <a:spLocks noGrp="1"/>
          </p:cNvSpPr>
          <p:nvPr>
            <p:ph type="ctrTitle"/>
          </p:nvPr>
        </p:nvSpPr>
        <p:spPr>
          <a:xfrm>
            <a:off x="413532" y="880985"/>
            <a:ext cx="4177757" cy="534396"/>
          </a:xfrm>
        </p:spPr>
        <p:txBody>
          <a:bodyPr/>
          <a:lstStyle/>
          <a:p>
            <a:pPr lvl="1"/>
            <a:r>
              <a:rPr lang="es-ES" sz="2000" b="1" dirty="0"/>
              <a:t>i) Operaciones</a:t>
            </a:r>
            <a:endParaRPr lang="es-PE" sz="2000" dirty="0"/>
          </a:p>
        </p:txBody>
      </p:sp>
      <p:pic>
        <p:nvPicPr>
          <p:cNvPr id="2" name="Imagen 1">
            <a:extLst>
              <a:ext uri="{FF2B5EF4-FFF2-40B4-BE49-F238E27FC236}">
                <a16:creationId xmlns:a16="http://schemas.microsoft.com/office/drawing/2014/main" id="{E5D39FAF-8A31-4CFD-9B17-7F168E4DC797}"/>
              </a:ext>
            </a:extLst>
          </p:cNvPr>
          <p:cNvPicPr>
            <a:picLocks noChangeAspect="1"/>
          </p:cNvPicPr>
          <p:nvPr/>
        </p:nvPicPr>
        <p:blipFill>
          <a:blip r:embed="rId2"/>
          <a:stretch>
            <a:fillRect/>
          </a:stretch>
        </p:blipFill>
        <p:spPr>
          <a:xfrm>
            <a:off x="4787759" y="1368399"/>
            <a:ext cx="3154762" cy="2002121"/>
          </a:xfrm>
          <a:prstGeom prst="rect">
            <a:avLst/>
          </a:prstGeom>
        </p:spPr>
      </p:pic>
    </p:spTree>
    <p:extLst>
      <p:ext uri="{BB962C8B-B14F-4D97-AF65-F5344CB8AC3E}">
        <p14:creationId xmlns:p14="http://schemas.microsoft.com/office/powerpoint/2010/main" val="406810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Agrupar 28"/>
          <p:cNvGrpSpPr/>
          <p:nvPr/>
        </p:nvGrpSpPr>
        <p:grpSpPr>
          <a:xfrm>
            <a:off x="0" y="0"/>
            <a:ext cx="9144000" cy="5143500"/>
            <a:chOff x="0" y="0"/>
            <a:chExt cx="9144000" cy="5143500"/>
          </a:xfrm>
        </p:grpSpPr>
        <p:pic>
          <p:nvPicPr>
            <p:cNvPr id="30" name="Imagen 29" descr="IMG_4885-fondo.jpg"/>
            <p:cNvPicPr>
              <a:picLocks noChangeAspect="1"/>
            </p:cNvPicPr>
            <p:nvPr/>
          </p:nvPicPr>
          <p:blipFill rotWithShape="1">
            <a:blip r:embed="rId2">
              <a:extLst>
                <a:ext uri="{28A0092B-C50C-407E-A947-70E740481C1C}">
                  <a14:useLocalDpi xmlns:a14="http://schemas.microsoft.com/office/drawing/2010/main" val="0"/>
                </a:ext>
              </a:extLst>
            </a:blip>
            <a:srcRect t="13577" r="1055" b="2980"/>
            <a:stretch/>
          </p:blipFill>
          <p:spPr>
            <a:xfrm>
              <a:off x="0" y="0"/>
              <a:ext cx="9144000" cy="5143500"/>
            </a:xfrm>
            <a:prstGeom prst="rect">
              <a:avLst/>
            </a:prstGeom>
          </p:spPr>
        </p:pic>
        <p:sp>
          <p:nvSpPr>
            <p:cNvPr id="31" name="Rectángulo 30"/>
            <p:cNvSpPr/>
            <p:nvPr/>
          </p:nvSpPr>
          <p:spPr>
            <a:xfrm>
              <a:off x="109214" y="103489"/>
              <a:ext cx="8925572" cy="49365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s-ES" dirty="0">
                <a:solidFill>
                  <a:prstClr val="white"/>
                </a:solidFill>
              </a:endParaRPr>
            </a:p>
          </p:txBody>
        </p:sp>
      </p:grpSp>
      <p:pic>
        <p:nvPicPr>
          <p:cNvPr id="28" name="Imagen 27"/>
          <p:cNvPicPr>
            <a:picLocks noChangeAspect="1"/>
          </p:cNvPicPr>
          <p:nvPr/>
        </p:nvPicPr>
        <p:blipFill>
          <a:blip r:embed="rId3"/>
          <a:stretch>
            <a:fillRect/>
          </a:stretch>
        </p:blipFill>
        <p:spPr>
          <a:xfrm>
            <a:off x="403914" y="286008"/>
            <a:ext cx="431292" cy="252984"/>
          </a:xfrm>
          <a:prstGeom prst="rect">
            <a:avLst/>
          </a:prstGeom>
        </p:spPr>
      </p:pic>
      <p:pic>
        <p:nvPicPr>
          <p:cNvPr id="13" name="Imagen 12"/>
          <p:cNvPicPr>
            <a:picLocks noChangeAspect="1"/>
          </p:cNvPicPr>
          <p:nvPr/>
        </p:nvPicPr>
        <p:blipFill>
          <a:blip r:embed="rId4"/>
          <a:stretch>
            <a:fillRect/>
          </a:stretch>
        </p:blipFill>
        <p:spPr>
          <a:xfrm>
            <a:off x="403914" y="4750133"/>
            <a:ext cx="526492" cy="107998"/>
          </a:xfrm>
          <a:prstGeom prst="rect">
            <a:avLst/>
          </a:prstGeom>
        </p:spPr>
      </p:pic>
      <p:cxnSp>
        <p:nvCxnSpPr>
          <p:cNvPr id="18" name="Conector recto 17"/>
          <p:cNvCxnSpPr/>
          <p:nvPr/>
        </p:nvCxnSpPr>
        <p:spPr>
          <a:xfrm>
            <a:off x="334860" y="2476540"/>
            <a:ext cx="2392449"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uadroTexto 16"/>
          <p:cNvSpPr txBox="1"/>
          <p:nvPr/>
        </p:nvSpPr>
        <p:spPr>
          <a:xfrm>
            <a:off x="258182" y="1999497"/>
            <a:ext cx="2812333" cy="367793"/>
          </a:xfrm>
          <a:prstGeom prst="rect">
            <a:avLst/>
          </a:prstGeom>
          <a:noFill/>
        </p:spPr>
        <p:txBody>
          <a:bodyPr wrap="square" rtlCol="0">
            <a:spAutoFit/>
          </a:bodyPr>
          <a:lstStyle/>
          <a:p>
            <a:pPr>
              <a:lnSpc>
                <a:spcPct val="80000"/>
              </a:lnSpc>
              <a:defRPr/>
            </a:pPr>
            <a:r>
              <a:rPr lang="es-PE" sz="2200" b="1" dirty="0">
                <a:cs typeface="Arial" pitchFamily="34" charset="0"/>
              </a:rPr>
              <a:t>1.2. Ingeniería</a:t>
            </a:r>
            <a:endParaRPr lang="es-ES" sz="2200" b="1" dirty="0">
              <a:solidFill>
                <a:srgbClr val="679633"/>
              </a:solidFill>
              <a:latin typeface="Helvetica Condensed" panose="020B0606020202030204" pitchFamily="34" charset="0"/>
              <a:cs typeface="HelveticaNeueLT Std Hvy Cn"/>
            </a:endParaRPr>
          </a:p>
        </p:txBody>
      </p:sp>
      <p:sp>
        <p:nvSpPr>
          <p:cNvPr id="21" name="1 Título"/>
          <p:cNvSpPr>
            <a:spLocks noGrp="1"/>
          </p:cNvSpPr>
          <p:nvPr>
            <p:ph type="ctrTitle" sz="quarter"/>
          </p:nvPr>
        </p:nvSpPr>
        <p:spPr>
          <a:xfrm>
            <a:off x="3070515" y="210726"/>
            <a:ext cx="5888550" cy="504453"/>
          </a:xfrm>
        </p:spPr>
        <p:txBody>
          <a:bodyPr>
            <a:noAutofit/>
          </a:bodyPr>
          <a:lstStyle/>
          <a:p>
            <a:pPr algn="l"/>
            <a:r>
              <a:rPr lang="es-PE" sz="1600" b="1" dirty="0">
                <a:latin typeface="Helvetica Condensed" panose="020B0606020202030204"/>
              </a:rPr>
              <a:t>i. Estudios relacionados a las Obras de los PRMLA	1/7</a:t>
            </a:r>
          </a:p>
        </p:txBody>
      </p:sp>
      <p:sp>
        <p:nvSpPr>
          <p:cNvPr id="22" name="2 Subtítulo"/>
          <p:cNvSpPr>
            <a:spLocks noGrp="1"/>
          </p:cNvSpPr>
          <p:nvPr>
            <p:ph type="subTitle" sz="quarter" idx="1"/>
          </p:nvPr>
        </p:nvSpPr>
        <p:spPr>
          <a:xfrm>
            <a:off x="2952955" y="797401"/>
            <a:ext cx="6006110" cy="4039463"/>
          </a:xfrm>
        </p:spPr>
        <p:txBody>
          <a:bodyPr>
            <a:noAutofit/>
          </a:bodyPr>
          <a:lstStyle/>
          <a:p>
            <a:pPr algn="just">
              <a:spcBef>
                <a:spcPts val="0"/>
              </a:spcBef>
            </a:pPr>
            <a:r>
              <a:rPr lang="es-PE" sz="1200" b="1" u="sng" dirty="0">
                <a:solidFill>
                  <a:schemeClr val="tx1"/>
                </a:solidFill>
                <a:latin typeface="Helvetica Condensed" panose="020B0606020202030204"/>
                <a:cs typeface="Arial" pitchFamily="34" charset="0"/>
              </a:rPr>
              <a:t>Aeropuerto de Chiclayo</a:t>
            </a:r>
            <a:r>
              <a:rPr lang="es-PE" sz="1200" b="1" dirty="0">
                <a:solidFill>
                  <a:schemeClr val="tx1"/>
                </a:solidFill>
                <a:latin typeface="Helvetica Condensed" panose="020B0606020202030204"/>
                <a:cs typeface="Arial" pitchFamily="34" charset="0"/>
              </a:rPr>
              <a:t>:</a:t>
            </a:r>
          </a:p>
          <a:p>
            <a:pPr algn="just">
              <a:spcBef>
                <a:spcPts val="0"/>
              </a:spcBef>
            </a:pPr>
            <a:endParaRPr lang="es-PE" sz="900" b="1" dirty="0">
              <a:solidFill>
                <a:schemeClr val="tx1"/>
              </a:solidFill>
              <a:latin typeface="Helvetica Condensed" panose="020B0606020202030204"/>
              <a:cs typeface="Arial" pitchFamily="34" charset="0"/>
            </a:endParaRPr>
          </a:p>
          <a:p>
            <a:pPr marL="171450" lvl="0" indent="-171450" algn="just">
              <a:spcBef>
                <a:spcPts val="0"/>
              </a:spcBef>
              <a:buFontTx/>
              <a:buChar char="-"/>
            </a:pPr>
            <a:r>
              <a:rPr lang="es-PE" sz="1100" dirty="0">
                <a:solidFill>
                  <a:schemeClr val="tx1"/>
                </a:solidFill>
                <a:latin typeface="Helvetica Condensed" panose="020B0606020202030204"/>
              </a:rPr>
              <a:t>Mediante Oficio N° 0001-2017-MTC/12.08, de fecha 05.01.2017, </a:t>
            </a:r>
            <a:r>
              <a:rPr lang="es-PE" sz="1100" dirty="0">
                <a:solidFill>
                  <a:schemeClr val="tx2"/>
                </a:solidFill>
                <a:latin typeface="Helvetica Condensed" panose="020B0606020202030204"/>
              </a:rPr>
              <a:t>DGAC aprobó la modificación del plazo para la ejecución de la Obra: </a:t>
            </a:r>
            <a:r>
              <a:rPr lang="es-PE" sz="1100" i="1" dirty="0">
                <a:solidFill>
                  <a:schemeClr val="tx2"/>
                </a:solidFill>
                <a:latin typeface="Helvetica Condensed" panose="020B0606020202030204"/>
              </a:rPr>
              <a:t>“Mejoramiento del Sistema de Pistas y Cerco Perimétrico del Aeropuerto de Chiclayo, </a:t>
            </a:r>
            <a:r>
              <a:rPr lang="es-PE" sz="1100" dirty="0">
                <a:solidFill>
                  <a:schemeClr val="tx2"/>
                </a:solidFill>
                <a:latin typeface="Helvetica Condensed" panose="020B0606020202030204"/>
              </a:rPr>
              <a:t>a 543 días”</a:t>
            </a:r>
            <a:endParaRPr lang="es-PE" sz="1100" dirty="0">
              <a:solidFill>
                <a:schemeClr val="tx1"/>
              </a:solidFill>
              <a:latin typeface="Helvetica Condensed" panose="020B0606020202030204"/>
            </a:endParaRPr>
          </a:p>
          <a:p>
            <a:pPr marL="171450" indent="-171450" algn="just">
              <a:spcBef>
                <a:spcPts val="0"/>
              </a:spcBef>
              <a:buFontTx/>
              <a:buChar char="-"/>
            </a:pPr>
            <a:endParaRPr lang="es-PE" sz="1100" dirty="0">
              <a:solidFill>
                <a:schemeClr val="tx1"/>
              </a:solidFill>
              <a:latin typeface="Helvetica Condensed" panose="020B0606020202030204"/>
            </a:endParaRPr>
          </a:p>
          <a:p>
            <a:pPr marL="171450" indent="-171450" algn="just">
              <a:spcBef>
                <a:spcPts val="0"/>
              </a:spcBef>
              <a:buFontTx/>
              <a:buChar char="-"/>
            </a:pPr>
            <a:r>
              <a:rPr lang="es-ES" sz="1100" dirty="0">
                <a:solidFill>
                  <a:schemeClr val="tx1"/>
                </a:solidFill>
                <a:latin typeface="Helvetica Condensed" panose="020B0606020202030204"/>
              </a:rPr>
              <a:t>Con Oficio N°0004-2017-MTC/12.08, de fecha 05.01.2017, la </a:t>
            </a:r>
            <a:r>
              <a:rPr lang="es-ES" sz="1100" dirty="0">
                <a:solidFill>
                  <a:schemeClr val="tx2"/>
                </a:solidFill>
                <a:latin typeface="Helvetica Condensed" panose="020B0606020202030204"/>
              </a:rPr>
              <a:t>DGAC </a:t>
            </a:r>
            <a:r>
              <a:rPr lang="es-PE" sz="1100" dirty="0">
                <a:solidFill>
                  <a:schemeClr val="tx2"/>
                </a:solidFill>
                <a:latin typeface="Helvetica Condensed" panose="020B0606020202030204"/>
              </a:rPr>
              <a:t>dio su conformidad para la elaboración de un solo programa de ejecución de obras (PEO) para los proyectos de Chiclayo y Piura.</a:t>
            </a:r>
          </a:p>
          <a:p>
            <a:pPr marL="171450" indent="-171450" algn="just">
              <a:spcBef>
                <a:spcPts val="0"/>
              </a:spcBef>
              <a:buFontTx/>
              <a:buChar char="-"/>
            </a:pPr>
            <a:endParaRPr lang="es-PE" sz="1100" dirty="0">
              <a:solidFill>
                <a:schemeClr val="tx1"/>
              </a:solidFill>
              <a:latin typeface="Helvetica Condensed" panose="020B0606020202030204"/>
            </a:endParaRPr>
          </a:p>
          <a:p>
            <a:pPr marL="171450" lvl="1" indent="-171450" algn="just">
              <a:spcBef>
                <a:spcPts val="0"/>
              </a:spcBef>
              <a:buFontTx/>
              <a:buChar char="-"/>
            </a:pPr>
            <a:r>
              <a:rPr lang="es-PE" sz="1100" dirty="0">
                <a:solidFill>
                  <a:schemeClr val="tx1"/>
                </a:solidFill>
                <a:latin typeface="Helvetica Condensed" panose="020B0606020202030204"/>
              </a:rPr>
              <a:t>Con Carta N°364-2017-GR-AdP, de fecha 12.05.2017, </a:t>
            </a:r>
            <a:r>
              <a:rPr lang="es-PE" sz="1100" dirty="0">
                <a:solidFill>
                  <a:schemeClr val="tx2"/>
                </a:solidFill>
                <a:latin typeface="Helvetica Condensed" panose="020B0606020202030204"/>
              </a:rPr>
              <a:t>AdP presentó a OSITRAN el PEO del proyecto de Chiclayo</a:t>
            </a:r>
            <a:r>
              <a:rPr lang="es-PE" sz="1100" dirty="0">
                <a:solidFill>
                  <a:schemeClr val="tx1"/>
                </a:solidFill>
                <a:latin typeface="Helvetica Condensed" panose="020B0606020202030204"/>
              </a:rPr>
              <a:t>, el mismo que fuera aprobado mediante el Oficio N°3824-2017-GSF-OSITRAN, de fecha 18.05.2017.</a:t>
            </a:r>
          </a:p>
          <a:p>
            <a:pPr marL="0" lvl="1" algn="just">
              <a:spcBef>
                <a:spcPts val="0"/>
              </a:spcBef>
            </a:pPr>
            <a:endParaRPr lang="es-PE" sz="1100" dirty="0">
              <a:solidFill>
                <a:schemeClr val="tx1"/>
              </a:solidFill>
              <a:latin typeface="Helvetica Condensed" panose="020B0606020202030204"/>
            </a:endParaRPr>
          </a:p>
          <a:p>
            <a:pPr marL="171450" lvl="1" indent="-171450" algn="just">
              <a:spcBef>
                <a:spcPts val="0"/>
              </a:spcBef>
              <a:buFontTx/>
              <a:buChar char="-"/>
            </a:pPr>
            <a:r>
              <a:rPr lang="es-PE" sz="1100" dirty="0">
                <a:solidFill>
                  <a:schemeClr val="tx1"/>
                </a:solidFill>
                <a:latin typeface="Helvetica Condensed" panose="020B0606020202030204"/>
              </a:rPr>
              <a:t>Con Carta N°177-2017-SERFOR/DGGSPFFS, de fecha 22.06.2017 </a:t>
            </a:r>
            <a:r>
              <a:rPr lang="es-PE" sz="1100" dirty="0">
                <a:solidFill>
                  <a:schemeClr val="tx2"/>
                </a:solidFill>
                <a:latin typeface="Helvetica Condensed" panose="020B0606020202030204"/>
              </a:rPr>
              <a:t>SERFOR otorgó la Autorización de Desbosque </a:t>
            </a:r>
            <a:r>
              <a:rPr lang="es-PE" sz="1100" dirty="0">
                <a:solidFill>
                  <a:schemeClr val="tx1"/>
                </a:solidFill>
                <a:latin typeface="Helvetica Condensed" panose="020B0606020202030204"/>
              </a:rPr>
              <a:t>con RDG N°186-2017-SERFOR-DGGSPFFS, </a:t>
            </a:r>
            <a:r>
              <a:rPr lang="es-PE" sz="1100" dirty="0">
                <a:solidFill>
                  <a:schemeClr val="tx2"/>
                </a:solidFill>
                <a:latin typeface="Helvetica Condensed" panose="020B0606020202030204"/>
              </a:rPr>
              <a:t>cuya vigencia es de 1 año</a:t>
            </a:r>
            <a:r>
              <a:rPr lang="es-PE" sz="1100" dirty="0">
                <a:solidFill>
                  <a:schemeClr val="tx1"/>
                </a:solidFill>
                <a:latin typeface="Helvetica Condensed" panose="020B0606020202030204"/>
              </a:rPr>
              <a:t>.</a:t>
            </a:r>
          </a:p>
          <a:p>
            <a:pPr marL="0" lvl="1" algn="just">
              <a:spcBef>
                <a:spcPts val="0"/>
              </a:spcBef>
            </a:pPr>
            <a:endParaRPr lang="es-PE" sz="1100" dirty="0">
              <a:solidFill>
                <a:schemeClr val="tx1"/>
              </a:solidFill>
              <a:latin typeface="Helvetica Condensed" panose="020B0606020202030204"/>
            </a:endParaRPr>
          </a:p>
          <a:p>
            <a:pPr marL="171450" lvl="1" indent="-171450" algn="just">
              <a:spcBef>
                <a:spcPts val="0"/>
              </a:spcBef>
              <a:buFontTx/>
              <a:buChar char="-"/>
            </a:pPr>
            <a:r>
              <a:rPr lang="es-PE" sz="1100" dirty="0">
                <a:solidFill>
                  <a:schemeClr val="tx1"/>
                </a:solidFill>
                <a:latin typeface="Helvetica Condensed" panose="020B0606020202030204"/>
              </a:rPr>
              <a:t>Con fecha 28.08.2017, </a:t>
            </a:r>
            <a:r>
              <a:rPr lang="es-PE" sz="1100" dirty="0">
                <a:solidFill>
                  <a:schemeClr val="tx2"/>
                </a:solidFill>
                <a:latin typeface="Helvetica Condensed" panose="020B0606020202030204"/>
              </a:rPr>
              <a:t>se publicaron las bases del Concurso LPI N°002-17: </a:t>
            </a:r>
            <a:r>
              <a:rPr lang="es-PE" sz="1100" i="1" dirty="0">
                <a:solidFill>
                  <a:schemeClr val="tx2"/>
                </a:solidFill>
                <a:latin typeface="Helvetica Condensed" panose="020B0606020202030204"/>
              </a:rPr>
              <a:t>Mejoramiento del Sistema de Pistas y Cerco Perimétrico del Aeropuerto de Chiclayo.</a:t>
            </a:r>
          </a:p>
          <a:p>
            <a:pPr marL="0" lvl="1" algn="just">
              <a:spcBef>
                <a:spcPts val="0"/>
              </a:spcBef>
            </a:pPr>
            <a:endParaRPr lang="es-PE" sz="1100" dirty="0">
              <a:solidFill>
                <a:schemeClr val="tx2"/>
              </a:solidFill>
              <a:latin typeface="Helvetica Condensed" panose="020B0606020202030204"/>
            </a:endParaRPr>
          </a:p>
          <a:p>
            <a:pPr marL="171450" indent="-171450" algn="just">
              <a:spcBef>
                <a:spcPts val="0"/>
              </a:spcBef>
              <a:buFontTx/>
              <a:buChar char="-"/>
            </a:pPr>
            <a:r>
              <a:rPr lang="es-PE" sz="1100" b="1" dirty="0">
                <a:solidFill>
                  <a:schemeClr val="tx1"/>
                </a:solidFill>
                <a:latin typeface="Helvetica Condensed" panose="020B0606020202030204"/>
              </a:rPr>
              <a:t>Con fecha 06.11.2017, El Comité de Concurso LPI-002-17 –AdP, mediante </a:t>
            </a:r>
            <a:r>
              <a:rPr lang="es-PE" sz="1100" b="1" dirty="0">
                <a:solidFill>
                  <a:schemeClr val="tx2"/>
                </a:solidFill>
                <a:latin typeface="Helvetica Condensed" panose="020B0606020202030204"/>
              </a:rPr>
              <a:t>la Circular N°001, comunicó que quedaba suspendido el Proceso de Selección de la Obra</a:t>
            </a:r>
            <a:r>
              <a:rPr lang="es-PE" sz="1100" b="1" dirty="0">
                <a:solidFill>
                  <a:schemeClr val="tx1"/>
                </a:solidFill>
                <a:latin typeface="Helvetica Condensed" panose="020B0606020202030204"/>
              </a:rPr>
              <a:t>: </a:t>
            </a:r>
            <a:r>
              <a:rPr lang="es-PE" sz="1100" b="1" i="1" dirty="0">
                <a:solidFill>
                  <a:schemeClr val="tx2"/>
                </a:solidFill>
                <a:latin typeface="Helvetica Condensed" panose="020B0606020202030204"/>
              </a:rPr>
              <a:t>Mejoramiento del Sistema de Pistas y Cerco Perimétrico del Aeropuerto de Chiclayo</a:t>
            </a:r>
            <a:endParaRPr lang="es-PE" sz="1100" b="1" i="1" dirty="0">
              <a:solidFill>
                <a:schemeClr val="tx1"/>
              </a:solidFill>
              <a:latin typeface="Helvetica Condensed" panose="020B0606020202030204"/>
            </a:endParaRPr>
          </a:p>
        </p:txBody>
      </p:sp>
    </p:spTree>
    <p:extLst>
      <p:ext uri="{BB962C8B-B14F-4D97-AF65-F5344CB8AC3E}">
        <p14:creationId xmlns:p14="http://schemas.microsoft.com/office/powerpoint/2010/main" val="1797777146"/>
      </p:ext>
    </p:extLst>
  </p:cSld>
  <p:clrMapOvr>
    <a:masterClrMapping/>
  </p:clrMapOvr>
  <p:transition spd="slow">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Agrupar 28"/>
          <p:cNvGrpSpPr/>
          <p:nvPr/>
        </p:nvGrpSpPr>
        <p:grpSpPr>
          <a:xfrm>
            <a:off x="0" y="0"/>
            <a:ext cx="9144000" cy="5143500"/>
            <a:chOff x="0" y="0"/>
            <a:chExt cx="9144000" cy="5143500"/>
          </a:xfrm>
        </p:grpSpPr>
        <p:pic>
          <p:nvPicPr>
            <p:cNvPr id="30" name="Imagen 29" descr="IMG_4885-fondo.jpg"/>
            <p:cNvPicPr>
              <a:picLocks noChangeAspect="1"/>
            </p:cNvPicPr>
            <p:nvPr/>
          </p:nvPicPr>
          <p:blipFill rotWithShape="1">
            <a:blip r:embed="rId2">
              <a:extLst>
                <a:ext uri="{28A0092B-C50C-407E-A947-70E740481C1C}">
                  <a14:useLocalDpi xmlns:a14="http://schemas.microsoft.com/office/drawing/2010/main" val="0"/>
                </a:ext>
              </a:extLst>
            </a:blip>
            <a:srcRect t="13577" r="1055" b="2980"/>
            <a:stretch/>
          </p:blipFill>
          <p:spPr>
            <a:xfrm>
              <a:off x="0" y="0"/>
              <a:ext cx="9144000" cy="5143500"/>
            </a:xfrm>
            <a:prstGeom prst="rect">
              <a:avLst/>
            </a:prstGeom>
          </p:spPr>
        </p:pic>
        <p:sp>
          <p:nvSpPr>
            <p:cNvPr id="31" name="Rectángulo 30"/>
            <p:cNvSpPr/>
            <p:nvPr/>
          </p:nvSpPr>
          <p:spPr>
            <a:xfrm>
              <a:off x="109214" y="103489"/>
              <a:ext cx="8925572" cy="49365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s-ES" dirty="0">
                <a:solidFill>
                  <a:prstClr val="white"/>
                </a:solidFill>
              </a:endParaRPr>
            </a:p>
          </p:txBody>
        </p:sp>
      </p:grpSp>
      <p:pic>
        <p:nvPicPr>
          <p:cNvPr id="28" name="Imagen 27"/>
          <p:cNvPicPr>
            <a:picLocks noChangeAspect="1"/>
          </p:cNvPicPr>
          <p:nvPr/>
        </p:nvPicPr>
        <p:blipFill>
          <a:blip r:embed="rId3"/>
          <a:stretch>
            <a:fillRect/>
          </a:stretch>
        </p:blipFill>
        <p:spPr>
          <a:xfrm>
            <a:off x="403914" y="286008"/>
            <a:ext cx="431292" cy="252984"/>
          </a:xfrm>
          <a:prstGeom prst="rect">
            <a:avLst/>
          </a:prstGeom>
        </p:spPr>
      </p:pic>
      <p:pic>
        <p:nvPicPr>
          <p:cNvPr id="13" name="Imagen 12"/>
          <p:cNvPicPr>
            <a:picLocks noChangeAspect="1"/>
          </p:cNvPicPr>
          <p:nvPr/>
        </p:nvPicPr>
        <p:blipFill>
          <a:blip r:embed="rId4"/>
          <a:stretch>
            <a:fillRect/>
          </a:stretch>
        </p:blipFill>
        <p:spPr>
          <a:xfrm>
            <a:off x="403914" y="4750133"/>
            <a:ext cx="526492" cy="107998"/>
          </a:xfrm>
          <a:prstGeom prst="rect">
            <a:avLst/>
          </a:prstGeom>
        </p:spPr>
      </p:pic>
      <p:cxnSp>
        <p:nvCxnSpPr>
          <p:cNvPr id="18" name="Conector recto 17"/>
          <p:cNvCxnSpPr/>
          <p:nvPr/>
        </p:nvCxnSpPr>
        <p:spPr>
          <a:xfrm>
            <a:off x="403914" y="2859312"/>
            <a:ext cx="2392449"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uadroTexto 16"/>
          <p:cNvSpPr txBox="1"/>
          <p:nvPr/>
        </p:nvSpPr>
        <p:spPr>
          <a:xfrm>
            <a:off x="258182" y="1999497"/>
            <a:ext cx="2812333" cy="363176"/>
          </a:xfrm>
          <a:prstGeom prst="rect">
            <a:avLst/>
          </a:prstGeom>
          <a:noFill/>
        </p:spPr>
        <p:txBody>
          <a:bodyPr wrap="square" rtlCol="0">
            <a:spAutoFit/>
          </a:bodyPr>
          <a:lstStyle/>
          <a:p>
            <a:pPr>
              <a:lnSpc>
                <a:spcPct val="80000"/>
              </a:lnSpc>
              <a:defRPr/>
            </a:pPr>
            <a:r>
              <a:rPr lang="es-PE" sz="2200" b="1" dirty="0">
                <a:cs typeface="Arial" pitchFamily="34" charset="0"/>
              </a:rPr>
              <a:t>ii) Mantenimiento</a:t>
            </a:r>
            <a:endParaRPr lang="es-ES" sz="2200" b="1" dirty="0">
              <a:solidFill>
                <a:srgbClr val="679633"/>
              </a:solidFill>
              <a:latin typeface="Helvetica Condensed" panose="020B0606020202030204" pitchFamily="34" charset="0"/>
              <a:cs typeface="HelveticaNeueLT Std Hvy Cn"/>
            </a:endParaRPr>
          </a:p>
        </p:txBody>
      </p:sp>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3" name="Rectangle 4"/>
          <p:cNvSpPr>
            <a:spLocks noChangeArrowheads="1"/>
          </p:cNvSpPr>
          <p:nvPr/>
        </p:nvSpPr>
        <p:spPr bwMode="auto">
          <a:xfrm>
            <a:off x="449263" y="2438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PE" altLang="es-PE" sz="1100" b="0" i="1" u="none" strike="noStrike" cap="none" normalizeH="0" baseline="0">
                <a:ln>
                  <a:noFill/>
                </a:ln>
                <a:solidFill>
                  <a:schemeClr val="tx1"/>
                </a:solidFill>
                <a:effectLst/>
                <a:latin typeface="Helvetica Condensed" panose="020B0606020202030204" charset="0"/>
                <a:ea typeface="Times New Roman" panose="02020603050405020304" pitchFamily="18" charset="0"/>
                <a:cs typeface="Arial" panose="020B0604020202020204" pitchFamily="34"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4" name="Rectangle 5"/>
          <p:cNvSpPr>
            <a:spLocks noChangeArrowheads="1"/>
          </p:cNvSpPr>
          <p:nvPr/>
        </p:nvSpPr>
        <p:spPr bwMode="auto">
          <a:xfrm>
            <a:off x="449263" y="48672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5"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6" name="Rectangle 4"/>
          <p:cNvSpPr>
            <a:spLocks noChangeArrowheads="1"/>
          </p:cNvSpPr>
          <p:nvPr/>
        </p:nvSpPr>
        <p:spPr bwMode="auto">
          <a:xfrm>
            <a:off x="449263" y="2400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PE" sz="1100" b="0" i="0" u="none" strike="noStrike" cap="none" normalizeH="0" baseline="0">
                <a:ln>
                  <a:noFill/>
                </a:ln>
                <a:solidFill>
                  <a:schemeClr val="tx1"/>
                </a:solidFill>
                <a:effectLst/>
                <a:latin typeface="Helvetica Condensed" panose="020B0606020202030204"/>
                <a:ea typeface="Times New Roman" panose="02020603050405020304" pitchFamily="18" charset="0"/>
                <a:cs typeface="Arial" panose="020B0604020202020204" pitchFamily="34" charset="0"/>
              </a:rPr>
              <a:t>  </a:t>
            </a:r>
            <a:endParaRPr kumimoji="0" lang="es-MX" altLang="es-PE" sz="1800" b="0" i="0" u="none" strike="noStrike" cap="none" normalizeH="0" baseline="0">
              <a:ln>
                <a:noFill/>
              </a:ln>
              <a:solidFill>
                <a:schemeClr val="tx1"/>
              </a:solidFill>
              <a:effectLst/>
              <a:latin typeface="Arial" panose="020B0604020202020204" pitchFamily="34" charset="0"/>
            </a:endParaRPr>
          </a:p>
        </p:txBody>
      </p:sp>
      <p:sp>
        <p:nvSpPr>
          <p:cNvPr id="7" name="Rectangle 5"/>
          <p:cNvSpPr>
            <a:spLocks noChangeArrowheads="1"/>
          </p:cNvSpPr>
          <p:nvPr/>
        </p:nvSpPr>
        <p:spPr bwMode="auto">
          <a:xfrm>
            <a:off x="449263" y="4333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8"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9" name="Rectangle 4"/>
          <p:cNvSpPr>
            <a:spLocks noChangeArrowheads="1"/>
          </p:cNvSpPr>
          <p:nvPr/>
        </p:nvSpPr>
        <p:spPr bwMode="auto">
          <a:xfrm>
            <a:off x="449263" y="25717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PE" sz="1100" b="1" i="1" u="none" strike="noStrike" cap="none" normalizeH="0" baseline="0">
                <a:ln>
                  <a:noFill/>
                </a:ln>
                <a:solidFill>
                  <a:schemeClr val="tx1"/>
                </a:solidFill>
                <a:effectLst/>
                <a:latin typeface="Helvetica Condensed" panose="020B0606020202030204"/>
                <a:ea typeface="Times New Roman" panose="02020603050405020304" pitchFamily="18" charset="0"/>
                <a:cs typeface="Arial" panose="020B0604020202020204" pitchFamily="34" charset="0"/>
              </a:rPr>
              <a:t> </a:t>
            </a:r>
            <a:r>
              <a:rPr kumimoji="0" lang="es-PE" altLang="es-PE" sz="1200" b="0" i="1" u="none" strike="noStrike" cap="none" normalizeH="0" baseline="0">
                <a:ln>
                  <a:noFill/>
                </a:ln>
                <a:solidFill>
                  <a:schemeClr val="tx1"/>
                </a:solidFill>
                <a:effectLst/>
                <a:latin typeface="Univers"/>
                <a:ea typeface="Times New Roman" panose="02020603050405020304" pitchFamily="18" charset="0"/>
                <a:cs typeface="Arial" panose="020B0604020202020204" pitchFamily="34"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4" name="Rectangle 4"/>
          <p:cNvSpPr>
            <a:spLocks noChangeArrowheads="1"/>
          </p:cNvSpPr>
          <p:nvPr/>
        </p:nvSpPr>
        <p:spPr bwMode="auto">
          <a:xfrm>
            <a:off x="449263" y="31432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0"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15" name="Rectangle 4"/>
          <p:cNvSpPr>
            <a:spLocks noChangeArrowheads="1"/>
          </p:cNvSpPr>
          <p:nvPr/>
        </p:nvSpPr>
        <p:spPr bwMode="auto">
          <a:xfrm>
            <a:off x="0" y="3362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1" i="1" u="none" strike="noStrike" cap="none" normalizeH="0" baseline="0">
                <a:ln>
                  <a:noFill/>
                </a:ln>
                <a:solidFill>
                  <a:schemeClr val="tx1"/>
                </a:solidFill>
                <a:effectLst/>
                <a:latin typeface="Helvetica Condensed" panose="020B0606020202030204"/>
                <a:ea typeface="Calibri" panose="020F0502020204030204" pitchFamily="34" charset="0"/>
                <a:cs typeface="Arial" panose="020B0604020202020204" pitchFamily="34"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9" name="Rectangle 4"/>
          <p:cNvSpPr>
            <a:spLocks noChangeArrowheads="1"/>
          </p:cNvSpPr>
          <p:nvPr/>
        </p:nvSpPr>
        <p:spPr bwMode="auto">
          <a:xfrm>
            <a:off x="0" y="22574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21" name="Rectangle 8"/>
          <p:cNvSpPr>
            <a:spLocks noChangeArrowheads="1"/>
          </p:cNvSpPr>
          <p:nvPr/>
        </p:nvSpPr>
        <p:spPr bwMode="auto">
          <a:xfrm>
            <a:off x="212725" y="22574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22" name="Rectangle 9"/>
          <p:cNvSpPr>
            <a:spLocks noChangeArrowheads="1"/>
          </p:cNvSpPr>
          <p:nvPr/>
        </p:nvSpPr>
        <p:spPr bwMode="auto">
          <a:xfrm>
            <a:off x="212725" y="40576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33" name="2 Subtítulo"/>
          <p:cNvSpPr>
            <a:spLocks noGrp="1"/>
          </p:cNvSpPr>
          <p:nvPr>
            <p:ph type="subTitle" sz="quarter" idx="1"/>
          </p:nvPr>
        </p:nvSpPr>
        <p:spPr>
          <a:xfrm>
            <a:off x="2796363" y="286163"/>
            <a:ext cx="6134912" cy="4320480"/>
          </a:xfrm>
        </p:spPr>
        <p:txBody>
          <a:bodyPr>
            <a:normAutofit fontScale="85000" lnSpcReduction="20000"/>
          </a:bodyPr>
          <a:lstStyle/>
          <a:p>
            <a:pPr algn="just"/>
            <a:endParaRPr lang="es-PE" sz="1400" dirty="0">
              <a:solidFill>
                <a:schemeClr val="tx1"/>
              </a:solidFill>
              <a:latin typeface="Helvetica Condensed" panose="020B0606020202030204"/>
            </a:endParaRPr>
          </a:p>
          <a:p>
            <a:pPr algn="just"/>
            <a:r>
              <a:rPr lang="es-PE" sz="1400" dirty="0">
                <a:solidFill>
                  <a:schemeClr val="tx1"/>
                </a:solidFill>
                <a:latin typeface="Helvetica Condensed" panose="020B0606020202030204"/>
                <a:cs typeface="Arial" pitchFamily="34" charset="0"/>
              </a:rPr>
              <a:t>Durante el presente año se continuarán con la labores de Mantenimiento indicadas en los siguientes Planes de Mantenimiento:</a:t>
            </a:r>
          </a:p>
          <a:p>
            <a:pPr lvl="0"/>
            <a:endParaRPr lang="es-PE" sz="1200" dirty="0">
              <a:solidFill>
                <a:schemeClr val="tx1"/>
              </a:solidFill>
              <a:latin typeface="Helvetica Condensed" panose="020B0606020202030204"/>
            </a:endParaRPr>
          </a:p>
          <a:p>
            <a:pPr marL="285750" lvl="0" indent="-285750">
              <a:buFont typeface="Wingdings" panose="05000000000000000000" pitchFamily="2" charset="2"/>
              <a:buChar char="Ø"/>
            </a:pPr>
            <a:r>
              <a:rPr lang="es-PE" sz="1200" dirty="0">
                <a:solidFill>
                  <a:schemeClr val="tx2"/>
                </a:solidFill>
                <a:latin typeface="Helvetica Condensed" panose="020B0606020202030204"/>
              </a:rPr>
              <a:t>Mantenimiento Preventivo Rutinario</a:t>
            </a:r>
          </a:p>
          <a:p>
            <a:pPr lvl="0"/>
            <a:endParaRPr lang="es-PE" sz="1200" dirty="0">
              <a:solidFill>
                <a:schemeClr val="tx2"/>
              </a:solidFill>
              <a:latin typeface="Helvetica Condensed" panose="020B0606020202030204"/>
            </a:endParaRPr>
          </a:p>
          <a:p>
            <a:pPr marL="285750" lvl="0" indent="-285750">
              <a:buFont typeface="Wingdings" panose="05000000000000000000" pitchFamily="2" charset="2"/>
              <a:buChar char="Ø"/>
            </a:pPr>
            <a:r>
              <a:rPr lang="es-PE" sz="1200" dirty="0">
                <a:solidFill>
                  <a:schemeClr val="tx2"/>
                </a:solidFill>
                <a:latin typeface="Helvetica Condensed" panose="020B0606020202030204"/>
              </a:rPr>
              <a:t>Mantenimiento Preventivo Periódico</a:t>
            </a:r>
          </a:p>
          <a:p>
            <a:pPr lvl="0"/>
            <a:endParaRPr lang="es-PE" sz="1200" dirty="0">
              <a:solidFill>
                <a:schemeClr val="tx1"/>
              </a:solidFill>
              <a:latin typeface="Helvetica Condensed" panose="020B0606020202030204"/>
            </a:endParaRPr>
          </a:p>
          <a:p>
            <a:pPr lvl="0"/>
            <a:endParaRPr lang="es-PE" sz="1200" dirty="0">
              <a:solidFill>
                <a:schemeClr val="tx1"/>
              </a:solidFill>
              <a:latin typeface="Helvetica Condensed" panose="020B0606020202030204"/>
            </a:endParaRPr>
          </a:p>
          <a:p>
            <a:pPr lvl="0"/>
            <a:endParaRPr lang="es-PE" sz="1200" dirty="0">
              <a:solidFill>
                <a:schemeClr val="tx1"/>
              </a:solidFill>
              <a:latin typeface="Helvetica Condensed" panose="020B0606020202030204"/>
            </a:endParaRPr>
          </a:p>
          <a:p>
            <a:pPr lvl="0"/>
            <a:endParaRPr lang="es-PE" sz="1200" dirty="0">
              <a:solidFill>
                <a:schemeClr val="tx1"/>
              </a:solidFill>
              <a:latin typeface="Helvetica Condensed" panose="020B0606020202030204"/>
            </a:endParaRPr>
          </a:p>
          <a:p>
            <a:pPr lvl="0"/>
            <a:endParaRPr lang="es-PE" sz="1200" dirty="0">
              <a:solidFill>
                <a:schemeClr val="tx1"/>
              </a:solidFill>
              <a:latin typeface="Helvetica Condensed" panose="020B0606020202030204"/>
            </a:endParaRPr>
          </a:p>
          <a:p>
            <a:pPr lvl="0"/>
            <a:endParaRPr lang="es-PE" sz="1200" dirty="0">
              <a:solidFill>
                <a:schemeClr val="tx1"/>
              </a:solidFill>
              <a:latin typeface="Helvetica Condensed" panose="020B0606020202030204"/>
            </a:endParaRPr>
          </a:p>
          <a:p>
            <a:pPr lvl="0"/>
            <a:endParaRPr lang="es-PE" sz="1200" dirty="0">
              <a:solidFill>
                <a:schemeClr val="tx1"/>
              </a:solidFill>
              <a:latin typeface="Helvetica Condensed" panose="020B0606020202030204"/>
            </a:endParaRPr>
          </a:p>
          <a:p>
            <a:pPr lvl="0"/>
            <a:endParaRPr lang="es-PE" sz="1200" dirty="0">
              <a:solidFill>
                <a:schemeClr val="tx1"/>
              </a:solidFill>
              <a:latin typeface="Helvetica Condensed" panose="020B0606020202030204"/>
            </a:endParaRPr>
          </a:p>
          <a:p>
            <a:pPr lvl="0"/>
            <a:endParaRPr lang="es-PE" sz="1200" dirty="0">
              <a:solidFill>
                <a:schemeClr val="tx1"/>
              </a:solidFill>
              <a:latin typeface="Helvetica Condensed" panose="020B0606020202030204"/>
            </a:endParaRPr>
          </a:p>
          <a:p>
            <a:pPr lvl="0"/>
            <a:endParaRPr lang="es-PE" sz="1200" dirty="0">
              <a:solidFill>
                <a:schemeClr val="tx1"/>
              </a:solidFill>
              <a:latin typeface="Helvetica Condensed" panose="020B0606020202030204"/>
            </a:endParaRPr>
          </a:p>
          <a:p>
            <a:pPr lvl="0"/>
            <a:endParaRPr lang="es-PE" sz="1200" dirty="0">
              <a:solidFill>
                <a:schemeClr val="tx1"/>
              </a:solidFill>
              <a:latin typeface="Helvetica Condensed" panose="020B0606020202030204"/>
            </a:endParaRPr>
          </a:p>
          <a:p>
            <a:pPr lvl="0"/>
            <a:endParaRPr lang="es-PE" sz="1200" dirty="0">
              <a:solidFill>
                <a:schemeClr val="tx1"/>
              </a:solidFill>
              <a:latin typeface="Helvetica Condensed" panose="020B0606020202030204"/>
            </a:endParaRPr>
          </a:p>
          <a:p>
            <a:pPr lvl="0"/>
            <a:endParaRPr lang="es-PE" sz="1200" dirty="0">
              <a:solidFill>
                <a:schemeClr val="tx1"/>
              </a:solidFill>
              <a:latin typeface="Helvetica Condensed" panose="020B0606020202030204"/>
            </a:endParaRPr>
          </a:p>
          <a:p>
            <a:pPr lvl="0"/>
            <a:endParaRPr lang="es-PE" sz="1200" dirty="0">
              <a:solidFill>
                <a:schemeClr val="tx1"/>
              </a:solidFill>
              <a:latin typeface="Helvetica Condensed" panose="020B0606020202030204"/>
            </a:endParaRPr>
          </a:p>
          <a:p>
            <a:pPr lvl="0"/>
            <a:endParaRPr lang="es-PE" sz="1200" dirty="0">
              <a:solidFill>
                <a:schemeClr val="tx1"/>
              </a:solidFill>
              <a:latin typeface="Helvetica Condensed" panose="020B0606020202030204"/>
            </a:endParaRPr>
          </a:p>
          <a:p>
            <a:pPr lvl="0"/>
            <a:endParaRPr lang="es-PE" sz="1200" dirty="0">
              <a:solidFill>
                <a:schemeClr val="tx1"/>
              </a:solidFill>
              <a:latin typeface="Helvetica Condensed" panose="020B0606020202030204"/>
            </a:endParaRPr>
          </a:p>
          <a:p>
            <a:pPr lvl="0"/>
            <a:endParaRPr lang="es-PE" sz="1200" dirty="0">
              <a:solidFill>
                <a:schemeClr val="tx1"/>
              </a:solidFill>
              <a:latin typeface="Helvetica Condensed" panose="020B0606020202030204"/>
            </a:endParaRPr>
          </a:p>
          <a:p>
            <a:pPr lvl="0"/>
            <a:endParaRPr lang="es-PE" sz="1200" dirty="0">
              <a:solidFill>
                <a:schemeClr val="tx1"/>
              </a:solidFill>
              <a:latin typeface="Helvetica Condensed" panose="020B0606020202030204"/>
            </a:endParaRPr>
          </a:p>
          <a:p>
            <a:pPr lvl="0"/>
            <a:endParaRPr lang="es-PE" sz="1200" dirty="0">
              <a:solidFill>
                <a:schemeClr val="tx1"/>
              </a:solidFill>
              <a:latin typeface="Helvetica Condensed" panose="020B0606020202030204"/>
            </a:endParaRPr>
          </a:p>
          <a:p>
            <a:pPr lvl="0"/>
            <a:r>
              <a:rPr lang="es-PE" sz="1200" dirty="0">
                <a:solidFill>
                  <a:schemeClr val="tx1"/>
                </a:solidFill>
                <a:latin typeface="Helvetica Condensed" panose="020B0606020202030204"/>
              </a:rPr>
              <a:t>Adicionalmente, se ejecutarán las</a:t>
            </a:r>
            <a:r>
              <a:rPr lang="es-PE" sz="1200" dirty="0">
                <a:solidFill>
                  <a:schemeClr val="tx2"/>
                </a:solidFill>
                <a:latin typeface="Helvetica Condensed" panose="020B0606020202030204"/>
              </a:rPr>
              <a:t> labores de Mantenimiento Correctivo que resulten necesarias</a:t>
            </a:r>
            <a:r>
              <a:rPr lang="es-PE" sz="1200" dirty="0">
                <a:solidFill>
                  <a:schemeClr val="tx1"/>
                </a:solidFill>
                <a:latin typeface="Helvetica Condensed" panose="020B0606020202030204"/>
              </a:rPr>
              <a:t>.</a:t>
            </a:r>
          </a:p>
        </p:txBody>
      </p:sp>
      <p:pic>
        <p:nvPicPr>
          <p:cNvPr id="11" name="Imagen 10">
            <a:extLst>
              <a:ext uri="{FF2B5EF4-FFF2-40B4-BE49-F238E27FC236}">
                <a16:creationId xmlns:a16="http://schemas.microsoft.com/office/drawing/2014/main" id="{FCF167C4-E5D5-4240-B994-EFC2EA0D0B5C}"/>
              </a:ext>
            </a:extLst>
          </p:cNvPr>
          <p:cNvPicPr>
            <a:picLocks noChangeAspect="1"/>
          </p:cNvPicPr>
          <p:nvPr/>
        </p:nvPicPr>
        <p:blipFill>
          <a:blip r:embed="rId5"/>
          <a:stretch>
            <a:fillRect/>
          </a:stretch>
        </p:blipFill>
        <p:spPr>
          <a:xfrm>
            <a:off x="3219483" y="1425903"/>
            <a:ext cx="5475254" cy="2631746"/>
          </a:xfrm>
          <a:prstGeom prst="rect">
            <a:avLst/>
          </a:prstGeom>
        </p:spPr>
      </p:pic>
    </p:spTree>
    <p:extLst>
      <p:ext uri="{BB962C8B-B14F-4D97-AF65-F5344CB8AC3E}">
        <p14:creationId xmlns:p14="http://schemas.microsoft.com/office/powerpoint/2010/main" val="4263571094"/>
      </p:ext>
    </p:extLst>
  </p:cSld>
  <p:clrMapOvr>
    <a:masterClrMapping/>
  </p:clrMapOvr>
  <p:transition spd="slow">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Agrupar 28"/>
          <p:cNvGrpSpPr/>
          <p:nvPr/>
        </p:nvGrpSpPr>
        <p:grpSpPr>
          <a:xfrm>
            <a:off x="0" y="0"/>
            <a:ext cx="9144000" cy="5143500"/>
            <a:chOff x="0" y="0"/>
            <a:chExt cx="9144000" cy="5143500"/>
          </a:xfrm>
        </p:grpSpPr>
        <p:pic>
          <p:nvPicPr>
            <p:cNvPr id="30" name="Imagen 29" descr="IMG_4885-fondo.jpg"/>
            <p:cNvPicPr>
              <a:picLocks noChangeAspect="1"/>
            </p:cNvPicPr>
            <p:nvPr/>
          </p:nvPicPr>
          <p:blipFill rotWithShape="1">
            <a:blip r:embed="rId2">
              <a:extLst>
                <a:ext uri="{28A0092B-C50C-407E-A947-70E740481C1C}">
                  <a14:useLocalDpi xmlns:a14="http://schemas.microsoft.com/office/drawing/2010/main" val="0"/>
                </a:ext>
              </a:extLst>
            </a:blip>
            <a:srcRect t="13577" r="1055" b="2980"/>
            <a:stretch/>
          </p:blipFill>
          <p:spPr>
            <a:xfrm>
              <a:off x="0" y="0"/>
              <a:ext cx="9144000" cy="5143500"/>
            </a:xfrm>
            <a:prstGeom prst="rect">
              <a:avLst/>
            </a:prstGeom>
          </p:spPr>
        </p:pic>
        <p:sp>
          <p:nvSpPr>
            <p:cNvPr id="31" name="Rectángulo 30"/>
            <p:cNvSpPr/>
            <p:nvPr/>
          </p:nvSpPr>
          <p:spPr>
            <a:xfrm>
              <a:off x="109214" y="103489"/>
              <a:ext cx="8925572" cy="49365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s-ES" dirty="0">
                <a:solidFill>
                  <a:prstClr val="white"/>
                </a:solidFill>
              </a:endParaRPr>
            </a:p>
          </p:txBody>
        </p:sp>
      </p:grpSp>
      <p:pic>
        <p:nvPicPr>
          <p:cNvPr id="28" name="Imagen 27"/>
          <p:cNvPicPr>
            <a:picLocks noChangeAspect="1"/>
          </p:cNvPicPr>
          <p:nvPr/>
        </p:nvPicPr>
        <p:blipFill>
          <a:blip r:embed="rId3"/>
          <a:stretch>
            <a:fillRect/>
          </a:stretch>
        </p:blipFill>
        <p:spPr>
          <a:xfrm>
            <a:off x="403914" y="286008"/>
            <a:ext cx="431292" cy="252984"/>
          </a:xfrm>
          <a:prstGeom prst="rect">
            <a:avLst/>
          </a:prstGeom>
        </p:spPr>
      </p:pic>
      <p:pic>
        <p:nvPicPr>
          <p:cNvPr id="13" name="Imagen 12"/>
          <p:cNvPicPr>
            <a:picLocks noChangeAspect="1"/>
          </p:cNvPicPr>
          <p:nvPr/>
        </p:nvPicPr>
        <p:blipFill>
          <a:blip r:embed="rId4"/>
          <a:stretch>
            <a:fillRect/>
          </a:stretch>
        </p:blipFill>
        <p:spPr>
          <a:xfrm>
            <a:off x="403914" y="4750133"/>
            <a:ext cx="526492" cy="107998"/>
          </a:xfrm>
          <a:prstGeom prst="rect">
            <a:avLst/>
          </a:prstGeom>
        </p:spPr>
      </p:pic>
      <p:cxnSp>
        <p:nvCxnSpPr>
          <p:cNvPr id="18" name="Conector recto 17"/>
          <p:cNvCxnSpPr/>
          <p:nvPr/>
        </p:nvCxnSpPr>
        <p:spPr>
          <a:xfrm>
            <a:off x="403914" y="2859312"/>
            <a:ext cx="2392449"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uadroTexto 16"/>
          <p:cNvSpPr txBox="1"/>
          <p:nvPr/>
        </p:nvSpPr>
        <p:spPr>
          <a:xfrm>
            <a:off x="258182" y="1999497"/>
            <a:ext cx="2812333" cy="634020"/>
          </a:xfrm>
          <a:prstGeom prst="rect">
            <a:avLst/>
          </a:prstGeom>
          <a:noFill/>
        </p:spPr>
        <p:txBody>
          <a:bodyPr wrap="square" rtlCol="0">
            <a:spAutoFit/>
          </a:bodyPr>
          <a:lstStyle/>
          <a:p>
            <a:pPr>
              <a:lnSpc>
                <a:spcPct val="80000"/>
              </a:lnSpc>
              <a:defRPr/>
            </a:pPr>
            <a:r>
              <a:rPr lang="es-PE" sz="2200" b="1" dirty="0">
                <a:cs typeface="Arial" pitchFamily="34" charset="0"/>
              </a:rPr>
              <a:t>iii) Calidad y Medio Ambiente</a:t>
            </a:r>
            <a:endParaRPr lang="es-ES" sz="2200" b="1" dirty="0">
              <a:solidFill>
                <a:srgbClr val="679633"/>
              </a:solidFill>
              <a:latin typeface="Helvetica Condensed" panose="020B0606020202030204" pitchFamily="34" charset="0"/>
              <a:cs typeface="HelveticaNeueLT Std Hvy Cn"/>
            </a:endParaRPr>
          </a:p>
        </p:txBody>
      </p:sp>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3" name="Rectangle 4"/>
          <p:cNvSpPr>
            <a:spLocks noChangeArrowheads="1"/>
          </p:cNvSpPr>
          <p:nvPr/>
        </p:nvSpPr>
        <p:spPr bwMode="auto">
          <a:xfrm>
            <a:off x="449263" y="2438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PE" altLang="es-PE" sz="1100" b="0" i="1" u="none" strike="noStrike" cap="none" normalizeH="0" baseline="0">
                <a:ln>
                  <a:noFill/>
                </a:ln>
                <a:solidFill>
                  <a:schemeClr val="tx1"/>
                </a:solidFill>
                <a:effectLst/>
                <a:latin typeface="Helvetica Condensed" panose="020B0606020202030204" charset="0"/>
                <a:ea typeface="Times New Roman" panose="02020603050405020304" pitchFamily="18" charset="0"/>
                <a:cs typeface="Arial" panose="020B0604020202020204" pitchFamily="34"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4" name="Rectangle 5"/>
          <p:cNvSpPr>
            <a:spLocks noChangeArrowheads="1"/>
          </p:cNvSpPr>
          <p:nvPr/>
        </p:nvSpPr>
        <p:spPr bwMode="auto">
          <a:xfrm>
            <a:off x="449263" y="48672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5"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6" name="Rectangle 4"/>
          <p:cNvSpPr>
            <a:spLocks noChangeArrowheads="1"/>
          </p:cNvSpPr>
          <p:nvPr/>
        </p:nvSpPr>
        <p:spPr bwMode="auto">
          <a:xfrm>
            <a:off x="449263" y="2400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PE" sz="1100" b="0" i="0" u="none" strike="noStrike" cap="none" normalizeH="0" baseline="0">
                <a:ln>
                  <a:noFill/>
                </a:ln>
                <a:solidFill>
                  <a:schemeClr val="tx1"/>
                </a:solidFill>
                <a:effectLst/>
                <a:latin typeface="Helvetica Condensed" panose="020B0606020202030204"/>
                <a:ea typeface="Times New Roman" panose="02020603050405020304" pitchFamily="18" charset="0"/>
                <a:cs typeface="Arial" panose="020B0604020202020204" pitchFamily="34" charset="0"/>
              </a:rPr>
              <a:t>  </a:t>
            </a:r>
            <a:endParaRPr kumimoji="0" lang="es-MX" altLang="es-PE" sz="1800" b="0" i="0" u="none" strike="noStrike" cap="none" normalizeH="0" baseline="0">
              <a:ln>
                <a:noFill/>
              </a:ln>
              <a:solidFill>
                <a:schemeClr val="tx1"/>
              </a:solidFill>
              <a:effectLst/>
              <a:latin typeface="Arial" panose="020B0604020202020204" pitchFamily="34" charset="0"/>
            </a:endParaRPr>
          </a:p>
        </p:txBody>
      </p:sp>
      <p:sp>
        <p:nvSpPr>
          <p:cNvPr id="7" name="Rectangle 5"/>
          <p:cNvSpPr>
            <a:spLocks noChangeArrowheads="1"/>
          </p:cNvSpPr>
          <p:nvPr/>
        </p:nvSpPr>
        <p:spPr bwMode="auto">
          <a:xfrm>
            <a:off x="449263" y="4333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8"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9" name="Rectangle 4"/>
          <p:cNvSpPr>
            <a:spLocks noChangeArrowheads="1"/>
          </p:cNvSpPr>
          <p:nvPr/>
        </p:nvSpPr>
        <p:spPr bwMode="auto">
          <a:xfrm>
            <a:off x="449263" y="25717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PE" sz="1100" b="1" i="1" u="none" strike="noStrike" cap="none" normalizeH="0" baseline="0">
                <a:ln>
                  <a:noFill/>
                </a:ln>
                <a:solidFill>
                  <a:schemeClr val="tx1"/>
                </a:solidFill>
                <a:effectLst/>
                <a:latin typeface="Helvetica Condensed" panose="020B0606020202030204"/>
                <a:ea typeface="Times New Roman" panose="02020603050405020304" pitchFamily="18" charset="0"/>
                <a:cs typeface="Arial" panose="020B0604020202020204" pitchFamily="34" charset="0"/>
              </a:rPr>
              <a:t> </a:t>
            </a:r>
            <a:r>
              <a:rPr kumimoji="0" lang="es-PE" altLang="es-PE" sz="1200" b="0" i="1" u="none" strike="noStrike" cap="none" normalizeH="0" baseline="0">
                <a:ln>
                  <a:noFill/>
                </a:ln>
                <a:solidFill>
                  <a:schemeClr val="tx1"/>
                </a:solidFill>
                <a:effectLst/>
                <a:latin typeface="Univers"/>
                <a:ea typeface="Times New Roman" panose="02020603050405020304" pitchFamily="18" charset="0"/>
                <a:cs typeface="Arial" panose="020B0604020202020204" pitchFamily="34"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4" name="Rectangle 4"/>
          <p:cNvSpPr>
            <a:spLocks noChangeArrowheads="1"/>
          </p:cNvSpPr>
          <p:nvPr/>
        </p:nvSpPr>
        <p:spPr bwMode="auto">
          <a:xfrm>
            <a:off x="449263" y="31432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0"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15" name="Rectangle 4"/>
          <p:cNvSpPr>
            <a:spLocks noChangeArrowheads="1"/>
          </p:cNvSpPr>
          <p:nvPr/>
        </p:nvSpPr>
        <p:spPr bwMode="auto">
          <a:xfrm>
            <a:off x="0" y="3362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1" i="1" u="none" strike="noStrike" cap="none" normalizeH="0" baseline="0">
                <a:ln>
                  <a:noFill/>
                </a:ln>
                <a:solidFill>
                  <a:schemeClr val="tx1"/>
                </a:solidFill>
                <a:effectLst/>
                <a:latin typeface="Helvetica Condensed" panose="020B0606020202030204"/>
                <a:ea typeface="Calibri" panose="020F0502020204030204" pitchFamily="34" charset="0"/>
                <a:cs typeface="Arial" panose="020B0604020202020204" pitchFamily="34"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9" name="Rectángulo 18"/>
          <p:cNvSpPr/>
          <p:nvPr/>
        </p:nvSpPr>
        <p:spPr>
          <a:xfrm>
            <a:off x="2987444" y="373728"/>
            <a:ext cx="6047342" cy="4832092"/>
          </a:xfrm>
          <a:prstGeom prst="rect">
            <a:avLst/>
          </a:prstGeom>
        </p:spPr>
        <p:txBody>
          <a:bodyPr wrap="square">
            <a:spAutoFit/>
          </a:bodyPr>
          <a:lstStyle/>
          <a:p>
            <a:pPr marL="171450" lvl="0" indent="-171450">
              <a:spcAft>
                <a:spcPts val="0"/>
              </a:spcAft>
              <a:buFont typeface="Wingdings" panose="05000000000000000000" pitchFamily="2" charset="2"/>
              <a:buChar char="v"/>
            </a:pPr>
            <a:r>
              <a:rPr lang="es-ES" sz="1100" b="1" u="sng" dirty="0">
                <a:solidFill>
                  <a:srgbClr val="000000"/>
                </a:solidFill>
                <a:latin typeface="Helvetica Condensed" panose="020B0606020202030204"/>
                <a:ea typeface="Times New Roman" panose="02020603050405020304" pitchFamily="18" charset="0"/>
                <a:cs typeface="Arial" panose="020B0604020202020204" pitchFamily="34" charset="0"/>
              </a:rPr>
              <a:t>Calidad </a:t>
            </a:r>
            <a:endParaRPr lang="es-PE" sz="1100" dirty="0">
              <a:latin typeface="Helvetica Condensed" panose="020B0606020202030204"/>
              <a:ea typeface="Times New Roman" panose="02020603050405020304" pitchFamily="18" charset="0"/>
            </a:endParaRPr>
          </a:p>
          <a:p>
            <a:pPr marL="540385">
              <a:spcAft>
                <a:spcPts val="0"/>
              </a:spcAft>
            </a:pPr>
            <a:r>
              <a:rPr lang="es-ES" sz="1100" b="1" dirty="0">
                <a:solidFill>
                  <a:srgbClr val="000000"/>
                </a:solidFill>
                <a:latin typeface="Helvetica Condensed" panose="020B0606020202030204"/>
                <a:ea typeface="Times New Roman" panose="02020603050405020304" pitchFamily="18" charset="0"/>
                <a:cs typeface="Arial" panose="020B0604020202020204" pitchFamily="34" charset="0"/>
              </a:rPr>
              <a:t> </a:t>
            </a:r>
            <a:endParaRPr lang="es-PE" sz="1100" dirty="0">
              <a:latin typeface="Helvetica Condensed" panose="020B0606020202030204"/>
              <a:ea typeface="Times New Roman" panose="02020603050405020304" pitchFamily="18" charset="0"/>
            </a:endParaRPr>
          </a:p>
          <a:p>
            <a:pPr lvl="0" algn="just">
              <a:spcAft>
                <a:spcPts val="0"/>
              </a:spcAft>
            </a:pPr>
            <a:r>
              <a:rPr lang="es-MX" sz="1100" dirty="0">
                <a:latin typeface="Helvetica Condensed" panose="020B0606020202030204"/>
                <a:ea typeface="Times New Roman" panose="02020603050405020304" pitchFamily="18" charset="0"/>
                <a:cs typeface="Arial" panose="020B0604020202020204" pitchFamily="34" charset="0"/>
              </a:rPr>
              <a:t>En el presente año, durante el mes de </a:t>
            </a:r>
            <a:r>
              <a:rPr lang="es-MX" sz="1100" dirty="0">
                <a:solidFill>
                  <a:schemeClr val="tx2"/>
                </a:solidFill>
                <a:latin typeface="Helvetica Condensed" panose="020B0606020202030204"/>
                <a:ea typeface="Times New Roman" panose="02020603050405020304" pitchFamily="18" charset="0"/>
                <a:cs typeface="Arial" panose="020B0604020202020204" pitchFamily="34" charset="0"/>
              </a:rPr>
              <a:t>noviembre está prevista la certificación del Aeropuerto de Chiclayo</a:t>
            </a:r>
            <a:r>
              <a:rPr lang="es-MX" sz="1100" dirty="0">
                <a:latin typeface="Helvetica Condensed" panose="020B0606020202030204"/>
                <a:ea typeface="Times New Roman" panose="02020603050405020304" pitchFamily="18" charset="0"/>
                <a:cs typeface="Arial" panose="020B0604020202020204" pitchFamily="34" charset="0"/>
              </a:rPr>
              <a:t>.</a:t>
            </a:r>
            <a:endParaRPr lang="es-PE" sz="1100" dirty="0">
              <a:latin typeface="Helvetica Condensed" panose="020B0606020202030204"/>
              <a:ea typeface="Times New Roman" panose="02020603050405020304" pitchFamily="18" charset="0"/>
              <a:cs typeface="Arial" panose="020B0604020202020204" pitchFamily="34" charset="0"/>
            </a:endParaRPr>
          </a:p>
          <a:p>
            <a:pPr marL="817245" algn="just">
              <a:spcAft>
                <a:spcPts val="0"/>
              </a:spcAft>
            </a:pPr>
            <a:r>
              <a:rPr lang="es-MX" sz="1100" dirty="0">
                <a:latin typeface="Helvetica Condensed" panose="020B0606020202030204"/>
                <a:ea typeface="Times New Roman" panose="02020603050405020304" pitchFamily="18" charset="0"/>
                <a:cs typeface="Arial" panose="020B0604020202020204" pitchFamily="34" charset="0"/>
              </a:rPr>
              <a:t> </a:t>
            </a:r>
          </a:p>
          <a:p>
            <a:pPr marL="171450" lvl="0" indent="-171450">
              <a:spcAft>
                <a:spcPts val="0"/>
              </a:spcAft>
              <a:buFont typeface="Wingdings" panose="05000000000000000000" pitchFamily="2" charset="2"/>
              <a:buChar char="v"/>
            </a:pPr>
            <a:r>
              <a:rPr lang="es-ES" sz="1100" b="1" u="sng" dirty="0">
                <a:solidFill>
                  <a:srgbClr val="000000"/>
                </a:solidFill>
                <a:latin typeface="Helvetica Condensed" panose="020B0606020202030204"/>
                <a:ea typeface="Times New Roman" panose="02020603050405020304" pitchFamily="18" charset="0"/>
                <a:cs typeface="Arial" panose="020B0604020202020204" pitchFamily="34" charset="0"/>
              </a:rPr>
              <a:t>Medio Ambiente</a:t>
            </a:r>
            <a:endParaRPr lang="es-PE" sz="1100" dirty="0">
              <a:latin typeface="Helvetica Condensed" panose="020B0606020202030204"/>
              <a:ea typeface="Times New Roman" panose="02020603050405020304" pitchFamily="18" charset="0"/>
            </a:endParaRPr>
          </a:p>
          <a:p>
            <a:pPr lvl="0">
              <a:spcAft>
                <a:spcPts val="0"/>
              </a:spcAft>
            </a:pPr>
            <a:endParaRPr lang="es-MX" sz="1100" dirty="0">
              <a:latin typeface="Helvetica Condensed" panose="020B0606020202030204"/>
              <a:ea typeface="Times New Roman" panose="02020603050405020304" pitchFamily="18" charset="0"/>
              <a:cs typeface="Arial" panose="020B0604020202020204" pitchFamily="34" charset="0"/>
            </a:endParaRPr>
          </a:p>
          <a:p>
            <a:pPr lvl="0">
              <a:spcAft>
                <a:spcPts val="0"/>
              </a:spcAft>
            </a:pPr>
            <a:r>
              <a:rPr lang="es-MX" sz="1100" dirty="0">
                <a:latin typeface="Helvetica Condensed" panose="020B0606020202030204"/>
                <a:ea typeface="Times New Roman" panose="02020603050405020304" pitchFamily="18" charset="0"/>
                <a:cs typeface="Arial" panose="020B0604020202020204" pitchFamily="34" charset="0"/>
              </a:rPr>
              <a:t>Para el año 2018 se han considerado gestionar las actividades ambientales:</a:t>
            </a:r>
            <a:endParaRPr lang="es-PE" sz="1100" dirty="0">
              <a:latin typeface="Helvetica Condensed" panose="020B0606020202030204"/>
              <a:ea typeface="Times New Roman" panose="02020603050405020304" pitchFamily="18" charset="0"/>
            </a:endParaRPr>
          </a:p>
          <a:p>
            <a:pPr marL="450215" algn="just">
              <a:spcAft>
                <a:spcPts val="0"/>
              </a:spcAft>
            </a:pPr>
            <a:r>
              <a:rPr lang="es-MX" sz="1100" dirty="0">
                <a:latin typeface="Helvetica Condensed" panose="020B0606020202030204"/>
                <a:ea typeface="Times New Roman" panose="02020603050405020304" pitchFamily="18" charset="0"/>
                <a:cs typeface="Arial" panose="020B0604020202020204" pitchFamily="34" charset="0"/>
              </a:rPr>
              <a:t> </a:t>
            </a:r>
            <a:endParaRPr lang="es-PE" sz="1100" dirty="0">
              <a:latin typeface="Helvetica Condensed" panose="020B0606020202030204"/>
              <a:ea typeface="Times New Roman" panose="02020603050405020304" pitchFamily="18" charset="0"/>
            </a:endParaRPr>
          </a:p>
          <a:p>
            <a:pPr marL="171450" lvl="0" indent="-171450" algn="just">
              <a:buFont typeface="Arial" panose="020B0604020202020204" pitchFamily="34" charset="0"/>
              <a:buChar char="•"/>
            </a:pPr>
            <a:r>
              <a:rPr lang="es-PE" sz="1100" b="1" dirty="0">
                <a:solidFill>
                  <a:schemeClr val="tx2"/>
                </a:solidFill>
                <a:latin typeface="Helvetica Condensed" panose="020B0606020202030204"/>
                <a:cs typeface="Arial" panose="020B0604020202020204" pitchFamily="34" charset="0"/>
              </a:rPr>
              <a:t>Elaboración y gestión del Plan de Manejo de Residuos Sólidos </a:t>
            </a:r>
            <a:r>
              <a:rPr lang="es-PE" sz="1100" dirty="0">
                <a:solidFill>
                  <a:schemeClr val="tx2"/>
                </a:solidFill>
                <a:latin typeface="Helvetica Condensed" panose="020B0606020202030204"/>
                <a:cs typeface="Arial" panose="020B0604020202020204" pitchFamily="34" charset="0"/>
              </a:rPr>
              <a:t>y </a:t>
            </a:r>
            <a:r>
              <a:rPr lang="es-PE" sz="1100" b="1" dirty="0">
                <a:solidFill>
                  <a:schemeClr val="tx2"/>
                </a:solidFill>
                <a:latin typeface="Helvetica Condensed" panose="020B0606020202030204"/>
                <a:cs typeface="Arial" panose="020B0604020202020204" pitchFamily="34" charset="0"/>
              </a:rPr>
              <a:t>remisión de las Declaraciones Anuales de Manejo de Residuos Sólidos 2017</a:t>
            </a:r>
            <a:r>
              <a:rPr lang="es-PE" sz="1100" dirty="0">
                <a:solidFill>
                  <a:schemeClr val="tx2"/>
                </a:solidFill>
                <a:latin typeface="Helvetica Condensed" panose="020B0606020202030204"/>
                <a:cs typeface="Arial" panose="020B0604020202020204" pitchFamily="34" charset="0"/>
              </a:rPr>
              <a:t>, los cuales fueron presentados ante el Ministerio de Transporte y Comunicaciones, obteniendo la conformidad de los mismos.</a:t>
            </a:r>
          </a:p>
          <a:p>
            <a:pPr marL="171450" indent="-171450" algn="just">
              <a:buFont typeface="Arial" panose="020B0604020202020204" pitchFamily="34" charset="0"/>
              <a:buChar char="•"/>
            </a:pPr>
            <a:r>
              <a:rPr lang="es-PE" sz="1100" b="1" dirty="0">
                <a:solidFill>
                  <a:schemeClr val="tx2"/>
                </a:solidFill>
                <a:latin typeface="Helvetica Condensed" panose="020B0606020202030204"/>
                <a:cs typeface="Arial" panose="020B0604020202020204" pitchFamily="34" charset="0"/>
              </a:rPr>
              <a:t>Capacitación y Concientización en temas orientados a la Prevención de la Contaminación y Cuidado del Medio Ambiente </a:t>
            </a:r>
            <a:r>
              <a:rPr lang="es-PE" sz="1100" dirty="0">
                <a:solidFill>
                  <a:schemeClr val="tx2"/>
                </a:solidFill>
                <a:latin typeface="Helvetica Condensed" panose="020B0606020202030204"/>
                <a:cs typeface="Arial" panose="020B0604020202020204" pitchFamily="34" charset="0"/>
              </a:rPr>
              <a:t>en los aeropuertos.</a:t>
            </a:r>
          </a:p>
          <a:p>
            <a:pPr marL="171450" indent="-171450" algn="just">
              <a:buFont typeface="Arial" panose="020B0604020202020204" pitchFamily="34" charset="0"/>
              <a:buChar char="•"/>
            </a:pPr>
            <a:r>
              <a:rPr lang="es-PE" sz="1100" b="1" dirty="0">
                <a:solidFill>
                  <a:schemeClr val="tx2"/>
                </a:solidFill>
                <a:latin typeface="Helvetica Condensed" panose="020B0606020202030204"/>
                <a:cs typeface="Arial" panose="020B0604020202020204" pitchFamily="34" charset="0"/>
              </a:rPr>
              <a:t>Sensibilización a poblaciones aledañas sobre el manejo de residuos sólidos</a:t>
            </a:r>
            <a:r>
              <a:rPr lang="es-PE" sz="1100" dirty="0">
                <a:solidFill>
                  <a:schemeClr val="tx2"/>
                </a:solidFill>
                <a:latin typeface="Helvetica Condensed" panose="020B0606020202030204"/>
                <a:cs typeface="Arial" panose="020B0604020202020204" pitchFamily="34" charset="0"/>
              </a:rPr>
              <a:t>, como medida preventiva para la minimización de fauna silvestre</a:t>
            </a:r>
          </a:p>
          <a:p>
            <a:pPr marL="171450" indent="-171450" algn="just">
              <a:buFont typeface="Arial" panose="020B0604020202020204" pitchFamily="34" charset="0"/>
              <a:buChar char="•"/>
            </a:pPr>
            <a:r>
              <a:rPr lang="es-PE" sz="1100" dirty="0">
                <a:solidFill>
                  <a:schemeClr val="tx2"/>
                </a:solidFill>
                <a:latin typeface="Helvetica Condensed" panose="020B0606020202030204"/>
                <a:cs typeface="Arial" panose="020B0604020202020204" pitchFamily="34" charset="0"/>
              </a:rPr>
              <a:t>Seguimiento de las actividades de saneamiento ambiental: fumigación, desratización, desinfección, desinsectación y limpieza de cisterna de agua.</a:t>
            </a:r>
          </a:p>
          <a:p>
            <a:pPr marL="171450" lvl="0" indent="-171450" algn="just">
              <a:buFont typeface="Arial" panose="020B0604020202020204" pitchFamily="34" charset="0"/>
              <a:buChar char="•"/>
            </a:pPr>
            <a:r>
              <a:rPr lang="es-PE" sz="1100" dirty="0">
                <a:solidFill>
                  <a:schemeClr val="tx2"/>
                </a:solidFill>
                <a:latin typeface="Helvetica Condensed" panose="020B0606020202030204"/>
                <a:cs typeface="Arial" panose="020B0604020202020204" pitchFamily="34" charset="0"/>
              </a:rPr>
              <a:t>Seguimiento del consumo de hidrocarburos</a:t>
            </a:r>
          </a:p>
          <a:p>
            <a:pPr marL="171450" indent="-171450" algn="just">
              <a:buFont typeface="Arial" panose="020B0604020202020204" pitchFamily="34" charset="0"/>
              <a:buChar char="•"/>
            </a:pPr>
            <a:r>
              <a:rPr lang="es-PE" sz="1100" dirty="0">
                <a:solidFill>
                  <a:schemeClr val="tx2"/>
                </a:solidFill>
                <a:latin typeface="Helvetica Condensed" panose="020B0606020202030204"/>
                <a:cs typeface="Arial" panose="020B0604020202020204" pitchFamily="34" charset="0"/>
              </a:rPr>
              <a:t>Monitoreo de efluentes domésticos.</a:t>
            </a:r>
          </a:p>
          <a:p>
            <a:pPr marL="171450" indent="-171450" algn="just">
              <a:buFont typeface="Arial" panose="020B0604020202020204" pitchFamily="34" charset="0"/>
              <a:buChar char="•"/>
            </a:pPr>
            <a:r>
              <a:rPr lang="es-MX" sz="1100" b="1" dirty="0">
                <a:solidFill>
                  <a:schemeClr val="tx2"/>
                </a:solidFill>
                <a:latin typeface="Helvetica Condensed" panose="020B0606020202030204"/>
                <a:cs typeface="Arial" panose="020B0604020202020204" pitchFamily="34" charset="0"/>
              </a:rPr>
              <a:t>Seguimiento de la aprobación de los Planes de Manejo y Adecuación Ambiental (PAMA) </a:t>
            </a:r>
            <a:r>
              <a:rPr lang="es-MX" sz="1100" dirty="0">
                <a:solidFill>
                  <a:schemeClr val="tx2"/>
                </a:solidFill>
                <a:latin typeface="Helvetica Condensed" panose="020B0606020202030204"/>
                <a:cs typeface="Arial" panose="020B0604020202020204" pitchFamily="34" charset="0"/>
              </a:rPr>
              <a:t>de los Aeropuertos de </a:t>
            </a:r>
            <a:r>
              <a:rPr lang="es-PE" sz="1100" dirty="0">
                <a:solidFill>
                  <a:schemeClr val="tx2"/>
                </a:solidFill>
                <a:latin typeface="Helvetica Condensed" panose="020B0606020202030204"/>
                <a:cs typeface="Arial" panose="020B0604020202020204" pitchFamily="34" charset="0"/>
              </a:rPr>
              <a:t>Anta, Cajamarca, Chachapoyas, Iquitos, Pucallpa, Talara, Tarapoto, Trujillo y Tumbes</a:t>
            </a:r>
            <a:r>
              <a:rPr lang="es-MX" sz="1100" dirty="0">
                <a:solidFill>
                  <a:schemeClr val="tx2"/>
                </a:solidFill>
                <a:latin typeface="Helvetica Condensed" panose="020B0606020202030204"/>
                <a:cs typeface="Arial" panose="020B0604020202020204" pitchFamily="34" charset="0"/>
              </a:rPr>
              <a:t>, para la posterior </a:t>
            </a:r>
            <a:r>
              <a:rPr lang="es-MX" sz="1100" b="1" dirty="0">
                <a:solidFill>
                  <a:schemeClr val="tx2"/>
                </a:solidFill>
                <a:latin typeface="Helvetica Condensed" panose="020B0606020202030204"/>
                <a:cs typeface="Arial" panose="020B0604020202020204" pitchFamily="34" charset="0"/>
              </a:rPr>
              <a:t>obtención de las autorizaciones para la disposición de efluentes tratados en las Plantas de Tratamiento de Aguas Residuales (PTAR).</a:t>
            </a:r>
            <a:endParaRPr lang="es-PE" sz="1100" b="1" dirty="0">
              <a:solidFill>
                <a:schemeClr val="tx2"/>
              </a:solidFill>
              <a:latin typeface="Helvetica Condensed" panose="020B0606020202030204"/>
              <a:cs typeface="Arial" panose="020B0604020202020204" pitchFamily="34" charset="0"/>
            </a:endParaRPr>
          </a:p>
          <a:p>
            <a:pPr lvl="0" algn="just">
              <a:spcAft>
                <a:spcPts val="0"/>
              </a:spcAft>
            </a:pPr>
            <a:endParaRPr lang="es-PE" sz="1100" dirty="0">
              <a:effectLst/>
              <a:latin typeface="Helvetica Condensed" panose="020B0606020202030204"/>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190001073"/>
      </p:ext>
    </p:extLst>
  </p:cSld>
  <p:clrMapOvr>
    <a:masterClrMapping/>
  </p:clrMapOvr>
  <p:transition spd="slow">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ítulo 1"/>
          <p:cNvSpPr>
            <a:spLocks noGrp="1"/>
          </p:cNvSpPr>
          <p:nvPr>
            <p:ph type="subTitle" idx="1"/>
          </p:nvPr>
        </p:nvSpPr>
        <p:spPr>
          <a:xfrm>
            <a:off x="3342891" y="793269"/>
            <a:ext cx="5657271" cy="2609120"/>
          </a:xfrm>
        </p:spPr>
        <p:txBody>
          <a:bodyPr/>
          <a:lstStyle/>
          <a:p>
            <a:pPr marL="171450" lvl="0" indent="-171450" algn="just">
              <a:buFont typeface="Arial" panose="020B0604020202020204" pitchFamily="34" charset="0"/>
              <a:buChar char="•"/>
            </a:pPr>
            <a:r>
              <a:rPr lang="es-PE" sz="1100" dirty="0"/>
              <a:t>En cumplimiento a lo establecido en la normativa vigente se desarrollaran  los cursos iniciales y recurrentes  de los </a:t>
            </a:r>
            <a:r>
              <a:rPr lang="es-PE" sz="1100" b="1" dirty="0">
                <a:solidFill>
                  <a:schemeClr val="tx2"/>
                </a:solidFill>
              </a:rPr>
              <a:t>Cursos Seguridad de la Aviación – AVSEC, Máquina de Rayos X, Trato Cortés y Eficiente, Servicio de Salvamento y Extinción de Incendios-SEI</a:t>
            </a:r>
            <a:r>
              <a:rPr lang="es-PE" sz="1100" dirty="0"/>
              <a:t>, para los colaboradores.</a:t>
            </a:r>
          </a:p>
          <a:p>
            <a:pPr lvl="0" algn="just"/>
            <a:endParaRPr lang="es-PE" sz="1100" dirty="0"/>
          </a:p>
          <a:p>
            <a:pPr marL="171450" lvl="0" indent="-171450" algn="just">
              <a:buFont typeface="Arial" panose="020B0604020202020204" pitchFamily="34" charset="0"/>
              <a:buChar char="•"/>
            </a:pPr>
            <a:r>
              <a:rPr lang="es-PE" sz="1100" dirty="0"/>
              <a:t>Continuar con el </a:t>
            </a:r>
            <a:r>
              <a:rPr lang="es-PE" sz="1100" dirty="0">
                <a:solidFill>
                  <a:schemeClr val="tx2"/>
                </a:solidFill>
              </a:rPr>
              <a:t>programa de </a:t>
            </a:r>
            <a:r>
              <a:rPr lang="es-PE" sz="1100" b="1" dirty="0">
                <a:solidFill>
                  <a:schemeClr val="tx2"/>
                </a:solidFill>
              </a:rPr>
              <a:t>charlas de atención al cliente</a:t>
            </a:r>
            <a:r>
              <a:rPr lang="es-PE" sz="1100" dirty="0"/>
              <a:t> para personal de los aeropuertos.   </a:t>
            </a:r>
          </a:p>
          <a:p>
            <a:pPr lvl="0" algn="just"/>
            <a:endParaRPr lang="es-PE" sz="1100" dirty="0"/>
          </a:p>
          <a:p>
            <a:pPr marL="171450" lvl="0" indent="-171450" algn="just">
              <a:buFont typeface="Arial" panose="020B0604020202020204" pitchFamily="34" charset="0"/>
              <a:buChar char="•"/>
            </a:pPr>
            <a:r>
              <a:rPr lang="es-PE" sz="1100" dirty="0"/>
              <a:t>Efectuar </a:t>
            </a:r>
            <a:r>
              <a:rPr lang="es-PE" sz="1100" b="1" dirty="0">
                <a:solidFill>
                  <a:schemeClr val="tx2"/>
                </a:solidFill>
              </a:rPr>
              <a:t>charlas para el personal de Seguridad Aeroportuaria</a:t>
            </a:r>
            <a:r>
              <a:rPr lang="es-PE" sz="1100" b="1" dirty="0"/>
              <a:t> sobre reconocimiento de </a:t>
            </a:r>
            <a:r>
              <a:rPr lang="es-PE" sz="1100" b="1" dirty="0">
                <a:solidFill>
                  <a:schemeClr val="tx2"/>
                </a:solidFill>
              </a:rPr>
              <a:t>armas y explosivos</a:t>
            </a:r>
            <a:r>
              <a:rPr lang="es-PE" sz="1100" b="1" dirty="0"/>
              <a:t>.</a:t>
            </a:r>
          </a:p>
        </p:txBody>
      </p:sp>
      <p:sp>
        <p:nvSpPr>
          <p:cNvPr id="4" name="Marcador de texto 3"/>
          <p:cNvSpPr>
            <a:spLocks noGrp="1"/>
          </p:cNvSpPr>
          <p:nvPr>
            <p:ph type="body" sz="quarter" idx="19"/>
          </p:nvPr>
        </p:nvSpPr>
        <p:spPr>
          <a:xfrm>
            <a:off x="4884015" y="196638"/>
            <a:ext cx="3376373" cy="534987"/>
          </a:xfrm>
        </p:spPr>
        <p:txBody>
          <a:bodyPr/>
          <a:lstStyle/>
          <a:p>
            <a:pPr marL="342900" lvl="0" indent="-342900">
              <a:buFont typeface="Wingdings" panose="05000000000000000000" pitchFamily="2" charset="2"/>
              <a:buChar char="Ø"/>
            </a:pPr>
            <a:r>
              <a:rPr lang="es-PE" sz="2400" b="1" dirty="0"/>
              <a:t>Capacitaciones</a:t>
            </a:r>
            <a:endParaRPr lang="es-PE" sz="2400" dirty="0"/>
          </a:p>
          <a:p>
            <a:endParaRPr lang="es-PE" sz="2400" dirty="0"/>
          </a:p>
        </p:txBody>
      </p:sp>
      <p:sp>
        <p:nvSpPr>
          <p:cNvPr id="6" name="Subtítulo 1"/>
          <p:cNvSpPr txBox="1">
            <a:spLocks/>
          </p:cNvSpPr>
          <p:nvPr/>
        </p:nvSpPr>
        <p:spPr>
          <a:xfrm>
            <a:off x="3455905" y="3829259"/>
            <a:ext cx="5544257" cy="1061236"/>
          </a:xfrm>
          <a:prstGeom prst="rect">
            <a:avLst/>
          </a:prstGeom>
        </p:spPr>
        <p:txBody>
          <a:bodyPr/>
          <a:lstStyle>
            <a:lvl1pPr marL="0" indent="0" algn="l" defTabSz="457200" rtl="0" eaLnBrk="1" latinLnBrk="0" hangingPunct="1">
              <a:spcBef>
                <a:spcPct val="20000"/>
              </a:spcBef>
              <a:buFontTx/>
              <a:buNone/>
              <a:defRPr sz="1200" kern="1200" baseline="0">
                <a:solidFill>
                  <a:schemeClr val="tx1"/>
                </a:solidFill>
                <a:latin typeface="HelveticaNeueLT Std Lt Cn"/>
                <a:ea typeface="+mn-ea"/>
                <a:cs typeface="+mn-cs"/>
              </a:defRPr>
            </a:lvl1pPr>
            <a:lvl2pPr marL="457200" indent="0" algn="ctr" defTabSz="457200" rtl="0" eaLnBrk="1" latinLnBrk="0" hangingPunct="1">
              <a:spcBef>
                <a:spcPct val="20000"/>
              </a:spcBef>
              <a:buFontTx/>
              <a:buNone/>
              <a:defRPr sz="12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Tx/>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Tx/>
              <a:buNone/>
              <a:defRPr sz="12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Tx/>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171450" indent="-171450" algn="just">
              <a:buFont typeface="Arial" panose="020B0604020202020204" pitchFamily="34" charset="0"/>
              <a:buChar char="•"/>
            </a:pPr>
            <a:r>
              <a:rPr lang="es-PE" sz="1100" dirty="0">
                <a:solidFill>
                  <a:prstClr val="black"/>
                </a:solidFill>
              </a:rPr>
              <a:t>Se </a:t>
            </a:r>
            <a:r>
              <a:rPr lang="es-PE" sz="1100" b="1" dirty="0">
                <a:solidFill>
                  <a:prstClr val="black"/>
                </a:solidFill>
              </a:rPr>
              <a:t>realizarán </a:t>
            </a:r>
            <a:r>
              <a:rPr lang="es-PE" sz="1100" b="1" dirty="0">
                <a:solidFill>
                  <a:schemeClr val="tx2"/>
                </a:solidFill>
              </a:rPr>
              <a:t>pruebas de diversas formas, utilizando simuladores de ‘</a:t>
            </a:r>
            <a:r>
              <a:rPr lang="es-PE" sz="1100" b="1" i="1" dirty="0">
                <a:solidFill>
                  <a:schemeClr val="tx2"/>
                </a:solidFill>
              </a:rPr>
              <a:t>Improvised </a:t>
            </a:r>
            <a:r>
              <a:rPr lang="es-PE" sz="1100" b="1" i="1" dirty="0" err="1">
                <a:solidFill>
                  <a:schemeClr val="tx2"/>
                </a:solidFill>
              </a:rPr>
              <a:t>Explosive</a:t>
            </a:r>
            <a:r>
              <a:rPr lang="es-PE" sz="1100" b="1" i="1" dirty="0">
                <a:solidFill>
                  <a:schemeClr val="tx2"/>
                </a:solidFill>
              </a:rPr>
              <a:t> </a:t>
            </a:r>
            <a:r>
              <a:rPr lang="es-PE" sz="1100" b="1" i="1" dirty="0" err="1">
                <a:solidFill>
                  <a:schemeClr val="tx2"/>
                </a:solidFill>
              </a:rPr>
              <a:t>Device</a:t>
            </a:r>
            <a:r>
              <a:rPr lang="es-PE" sz="1100" b="1" i="1" dirty="0">
                <a:solidFill>
                  <a:schemeClr val="tx2"/>
                </a:solidFill>
              </a:rPr>
              <a:t>’</a:t>
            </a:r>
            <a:r>
              <a:rPr lang="es-PE" sz="1100" b="1" dirty="0">
                <a:solidFill>
                  <a:schemeClr val="tx2"/>
                </a:solidFill>
              </a:rPr>
              <a:t> - </a:t>
            </a:r>
            <a:r>
              <a:rPr lang="es-PE" sz="1100" b="1" dirty="0" err="1">
                <a:solidFill>
                  <a:schemeClr val="tx2"/>
                </a:solidFill>
              </a:rPr>
              <a:t>IED´s</a:t>
            </a:r>
            <a:r>
              <a:rPr lang="es-PE" sz="1100" dirty="0">
                <a:solidFill>
                  <a:prstClr val="black"/>
                </a:solidFill>
              </a:rPr>
              <a:t>; </a:t>
            </a:r>
            <a:r>
              <a:rPr lang="es-PE" sz="1100" dirty="0">
                <a:solidFill>
                  <a:schemeClr val="tx2"/>
                </a:solidFill>
              </a:rPr>
              <a:t>artículos peligrosos, imitaciones de artículos prohibidos, identificaciones falsificadas</a:t>
            </a:r>
            <a:r>
              <a:rPr lang="es-PE" sz="1100" dirty="0">
                <a:solidFill>
                  <a:prstClr val="black"/>
                </a:solidFill>
              </a:rPr>
              <a:t> en la red de </a:t>
            </a:r>
            <a:r>
              <a:rPr lang="es-PE" sz="1100" dirty="0" err="1">
                <a:solidFill>
                  <a:prstClr val="black"/>
                </a:solidFill>
              </a:rPr>
              <a:t>AdP</a:t>
            </a:r>
            <a:endParaRPr lang="es-PE" sz="1100" dirty="0">
              <a:solidFill>
                <a:prstClr val="black"/>
              </a:solidFill>
            </a:endParaRPr>
          </a:p>
        </p:txBody>
      </p:sp>
      <p:sp>
        <p:nvSpPr>
          <p:cNvPr id="8" name="Marcador de texto 3"/>
          <p:cNvSpPr txBox="1">
            <a:spLocks/>
          </p:cNvSpPr>
          <p:nvPr/>
        </p:nvSpPr>
        <p:spPr>
          <a:xfrm>
            <a:off x="4963147" y="2939829"/>
            <a:ext cx="3900390" cy="534987"/>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Tx/>
              <a:buNone/>
              <a:tabLst/>
              <a:defRPr sz="3200" kern="1200">
                <a:solidFill>
                  <a:srgbClr val="679643"/>
                </a:solidFill>
                <a:latin typeface="HelveticaNeueLT Std Hvy Cn"/>
                <a:ea typeface="+mn-ea"/>
                <a:cs typeface="+mn-cs"/>
              </a:defRPr>
            </a:lvl1pPr>
            <a:lvl2pPr marL="457200" indent="0" algn="l" defTabSz="457200" rtl="0" eaLnBrk="1" latinLnBrk="0" hangingPunct="1">
              <a:spcBef>
                <a:spcPct val="20000"/>
              </a:spcBef>
              <a:buFontTx/>
              <a:buNone/>
              <a:defRPr sz="1200" kern="1200">
                <a:solidFill>
                  <a:schemeClr val="tx1"/>
                </a:solidFill>
                <a:latin typeface="+mn-lt"/>
                <a:ea typeface="+mn-ea"/>
                <a:cs typeface="+mn-cs"/>
              </a:defRPr>
            </a:lvl2pPr>
            <a:lvl3pPr marL="914400" indent="0" algn="l" defTabSz="457200" rtl="0" eaLnBrk="1" latinLnBrk="0" hangingPunct="1">
              <a:spcBef>
                <a:spcPct val="20000"/>
              </a:spcBef>
              <a:buFontTx/>
              <a:buNone/>
              <a:defRPr sz="1200" kern="1200">
                <a:solidFill>
                  <a:schemeClr val="tx1"/>
                </a:solidFill>
                <a:latin typeface="+mn-lt"/>
                <a:ea typeface="+mn-ea"/>
                <a:cs typeface="+mn-cs"/>
              </a:defRPr>
            </a:lvl3pPr>
            <a:lvl4pPr marL="1371600" indent="0" algn="l" defTabSz="457200" rtl="0" eaLnBrk="1" latinLnBrk="0" hangingPunct="1">
              <a:spcBef>
                <a:spcPct val="20000"/>
              </a:spcBef>
              <a:buFontTx/>
              <a:buNone/>
              <a:defRPr sz="1200" kern="1200">
                <a:solidFill>
                  <a:schemeClr val="tx1"/>
                </a:solidFill>
                <a:latin typeface="+mn-lt"/>
                <a:ea typeface="+mn-ea"/>
                <a:cs typeface="+mn-cs"/>
              </a:defRPr>
            </a:lvl4pPr>
            <a:lvl5pPr marL="1828800" indent="0" algn="l" defTabSz="457200" rtl="0" eaLnBrk="1" latinLnBrk="0" hangingPunct="1">
              <a:spcBef>
                <a:spcPct val="20000"/>
              </a:spcBef>
              <a:buFontTx/>
              <a:buNone/>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lgn="just">
              <a:buFont typeface="Wingdings" panose="05000000000000000000" pitchFamily="2" charset="2"/>
              <a:buChar char="Ø"/>
            </a:pPr>
            <a:r>
              <a:rPr lang="es-PE" sz="2000" b="1" dirty="0"/>
              <a:t>Inspecciones y auditorías internas en Seguridad</a:t>
            </a:r>
            <a:endParaRPr lang="es-PE" sz="1600" dirty="0"/>
          </a:p>
        </p:txBody>
      </p:sp>
      <p:sp>
        <p:nvSpPr>
          <p:cNvPr id="9" name="CuadroTexto 8"/>
          <p:cNvSpPr txBox="1"/>
          <p:nvPr/>
        </p:nvSpPr>
        <p:spPr>
          <a:xfrm>
            <a:off x="258182" y="1763194"/>
            <a:ext cx="2812333" cy="367408"/>
          </a:xfrm>
          <a:prstGeom prst="rect">
            <a:avLst/>
          </a:prstGeom>
          <a:noFill/>
        </p:spPr>
        <p:txBody>
          <a:bodyPr wrap="square" rtlCol="0">
            <a:spAutoFit/>
          </a:bodyPr>
          <a:lstStyle/>
          <a:p>
            <a:pPr>
              <a:lnSpc>
                <a:spcPct val="80000"/>
              </a:lnSpc>
              <a:defRPr/>
            </a:pPr>
            <a:r>
              <a:rPr lang="es-PE" sz="2200" b="1" dirty="0">
                <a:cs typeface="Arial" pitchFamily="34" charset="0"/>
              </a:rPr>
              <a:t>iv) Seguridad</a:t>
            </a:r>
            <a:endParaRPr lang="es-ES" sz="2200" b="1" dirty="0">
              <a:solidFill>
                <a:srgbClr val="679633"/>
              </a:solidFill>
              <a:latin typeface="Helvetica Condensed" panose="020B0606020202030204" pitchFamily="34" charset="0"/>
              <a:cs typeface="HelveticaNeueLT Std Hvy Cn"/>
            </a:endParaRPr>
          </a:p>
        </p:txBody>
      </p:sp>
    </p:spTree>
    <p:extLst>
      <p:ext uri="{BB962C8B-B14F-4D97-AF65-F5344CB8AC3E}">
        <p14:creationId xmlns:p14="http://schemas.microsoft.com/office/powerpoint/2010/main" val="37677007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p:cNvSpPr>
            <a:spLocks noGrp="1"/>
          </p:cNvSpPr>
          <p:nvPr>
            <p:ph type="body" sz="quarter" idx="19"/>
          </p:nvPr>
        </p:nvSpPr>
        <p:spPr>
          <a:xfrm>
            <a:off x="4884049" y="221352"/>
            <a:ext cx="4259951" cy="534987"/>
          </a:xfrm>
        </p:spPr>
        <p:txBody>
          <a:bodyPr/>
          <a:lstStyle/>
          <a:p>
            <a:pPr marL="342900" lvl="0" indent="-342900">
              <a:buFont typeface="Wingdings" panose="05000000000000000000" pitchFamily="2" charset="2"/>
              <a:buChar char="Ø"/>
            </a:pPr>
            <a:r>
              <a:rPr lang="es-PE" sz="2400" b="1" dirty="0"/>
              <a:t>Comité de Seguridad y Salud en el Trabajo</a:t>
            </a:r>
            <a:endParaRPr lang="es-PE" sz="2400" dirty="0"/>
          </a:p>
          <a:p>
            <a:endParaRPr lang="es-PE" sz="2400" dirty="0"/>
          </a:p>
        </p:txBody>
      </p:sp>
      <p:sp>
        <p:nvSpPr>
          <p:cNvPr id="5" name="Rectángulo 4"/>
          <p:cNvSpPr/>
          <p:nvPr/>
        </p:nvSpPr>
        <p:spPr>
          <a:xfrm>
            <a:off x="4997564" y="2440197"/>
            <a:ext cx="3581357" cy="830997"/>
          </a:xfrm>
          <a:prstGeom prst="rect">
            <a:avLst/>
          </a:prstGeom>
        </p:spPr>
        <p:txBody>
          <a:bodyPr wrap="square">
            <a:spAutoFit/>
          </a:bodyPr>
          <a:lstStyle/>
          <a:p>
            <a:pPr marL="285750" indent="-285750">
              <a:buFont typeface="Wingdings" panose="05000000000000000000" pitchFamily="2" charset="2"/>
              <a:buChar char="Ø"/>
            </a:pPr>
            <a:r>
              <a:rPr lang="es-PE" sz="2400" b="1" dirty="0">
                <a:solidFill>
                  <a:srgbClr val="679643"/>
                </a:solidFill>
                <a:latin typeface="HelveticaNeueLT Std Hvy Cn"/>
              </a:rPr>
              <a:t>Coordinación</a:t>
            </a:r>
            <a:r>
              <a:rPr lang="es-PE" sz="2400" b="1" dirty="0">
                <a:solidFill>
                  <a:prstClr val="black"/>
                </a:solidFill>
              </a:rPr>
              <a:t> </a:t>
            </a:r>
            <a:r>
              <a:rPr lang="es-PE" sz="2400" b="1" dirty="0">
                <a:solidFill>
                  <a:srgbClr val="679643"/>
                </a:solidFill>
                <a:latin typeface="HelveticaNeueLT Std Hvy Cn"/>
              </a:rPr>
              <a:t>con Autoridades</a:t>
            </a:r>
          </a:p>
        </p:txBody>
      </p:sp>
      <p:sp>
        <p:nvSpPr>
          <p:cNvPr id="6" name="Rectángulo 5"/>
          <p:cNvSpPr/>
          <p:nvPr/>
        </p:nvSpPr>
        <p:spPr>
          <a:xfrm>
            <a:off x="4155895" y="1287293"/>
            <a:ext cx="4813443" cy="938719"/>
          </a:xfrm>
          <a:prstGeom prst="rect">
            <a:avLst/>
          </a:prstGeom>
        </p:spPr>
        <p:txBody>
          <a:bodyPr wrap="square">
            <a:spAutoFit/>
          </a:bodyPr>
          <a:lstStyle/>
          <a:p>
            <a:pPr algn="just"/>
            <a:r>
              <a:rPr lang="es-PE" sz="1100" dirty="0">
                <a:solidFill>
                  <a:prstClr val="black"/>
                </a:solidFill>
                <a:latin typeface="Helvetica Condensed"/>
                <a:ea typeface="Calibri" panose="020F0502020204030204" pitchFamily="34" charset="0"/>
                <a:cs typeface="Times New Roman" panose="02020603050405020304" pitchFamily="18" charset="0"/>
              </a:rPr>
              <a:t>El Comité de Seguridad y Salud en el Trabajo tiene programado realizar </a:t>
            </a:r>
            <a:r>
              <a:rPr lang="es-PE" sz="1100" b="1" dirty="0">
                <a:solidFill>
                  <a:schemeClr val="tx2"/>
                </a:solidFill>
                <a:latin typeface="Helvetica Condensed"/>
                <a:ea typeface="Calibri" panose="020F0502020204030204" pitchFamily="34" charset="0"/>
                <a:cs typeface="Times New Roman" panose="02020603050405020304" pitchFamily="18" charset="0"/>
              </a:rPr>
              <a:t>reuniones mensuales</a:t>
            </a:r>
            <a:r>
              <a:rPr lang="es-PE" sz="1100" b="1" dirty="0">
                <a:solidFill>
                  <a:prstClr val="black"/>
                </a:solidFill>
                <a:latin typeface="Helvetica Condensed"/>
                <a:ea typeface="Calibri" panose="020F0502020204030204" pitchFamily="34" charset="0"/>
                <a:cs typeface="Times New Roman" panose="02020603050405020304" pitchFamily="18" charset="0"/>
              </a:rPr>
              <a:t>,</a:t>
            </a:r>
            <a:r>
              <a:rPr lang="es-PE" sz="1100" dirty="0">
                <a:solidFill>
                  <a:prstClr val="black"/>
                </a:solidFill>
                <a:latin typeface="Helvetica Condensed"/>
                <a:ea typeface="Calibri" panose="020F0502020204030204" pitchFamily="34" charset="0"/>
                <a:cs typeface="Times New Roman" panose="02020603050405020304" pitchFamily="18" charset="0"/>
              </a:rPr>
              <a:t> con el objetivo de fomentar en el </a:t>
            </a:r>
            <a:r>
              <a:rPr lang="es-PE" sz="1100" dirty="0">
                <a:solidFill>
                  <a:schemeClr val="tx2"/>
                </a:solidFill>
                <a:latin typeface="Helvetica Condensed"/>
                <a:ea typeface="Calibri" panose="020F0502020204030204" pitchFamily="34" charset="0"/>
                <a:cs typeface="Times New Roman" panose="02020603050405020304" pitchFamily="18" charset="0"/>
              </a:rPr>
              <a:t>personal de las distintas sedes</a:t>
            </a:r>
            <a:r>
              <a:rPr lang="es-PE" sz="1100" dirty="0">
                <a:solidFill>
                  <a:prstClr val="black"/>
                </a:solidFill>
                <a:latin typeface="Helvetica Condensed"/>
                <a:ea typeface="Calibri" panose="020F0502020204030204" pitchFamily="34" charset="0"/>
                <a:cs typeface="Times New Roman" panose="02020603050405020304" pitchFamily="18" charset="0"/>
              </a:rPr>
              <a:t>, las </a:t>
            </a:r>
            <a:r>
              <a:rPr lang="es-PE" sz="1100" b="1" dirty="0">
                <a:solidFill>
                  <a:schemeClr val="tx2"/>
                </a:solidFill>
                <a:latin typeface="Helvetica Condensed"/>
                <a:ea typeface="Calibri" panose="020F0502020204030204" pitchFamily="34" charset="0"/>
                <a:cs typeface="Times New Roman" panose="02020603050405020304" pitchFamily="18" charset="0"/>
              </a:rPr>
              <a:t>políticas de prevención en cumplimiento del Programa de Seguridad y Salud en el Trabajo</a:t>
            </a:r>
            <a:r>
              <a:rPr lang="es-PE" sz="1100" b="1" dirty="0">
                <a:solidFill>
                  <a:prstClr val="black"/>
                </a:solidFill>
                <a:latin typeface="Helvetica Condensed"/>
                <a:ea typeface="Calibri" panose="020F0502020204030204" pitchFamily="34" charset="0"/>
                <a:cs typeface="Times New Roman" panose="02020603050405020304" pitchFamily="18" charset="0"/>
              </a:rPr>
              <a:t> </a:t>
            </a:r>
            <a:r>
              <a:rPr lang="es-PE" sz="1100" dirty="0">
                <a:solidFill>
                  <a:prstClr val="black"/>
                </a:solidFill>
                <a:latin typeface="Helvetica Condensed"/>
                <a:ea typeface="Calibri" panose="020F0502020204030204" pitchFamily="34" charset="0"/>
                <a:cs typeface="Times New Roman" panose="02020603050405020304" pitchFamily="18" charset="0"/>
              </a:rPr>
              <a:t>a fin de </a:t>
            </a:r>
            <a:r>
              <a:rPr lang="es-PE" sz="1100" dirty="0">
                <a:solidFill>
                  <a:schemeClr val="tx2"/>
                </a:solidFill>
                <a:latin typeface="Helvetica Condensed"/>
                <a:ea typeface="Calibri" panose="020F0502020204030204" pitchFamily="34" charset="0"/>
                <a:cs typeface="Times New Roman" panose="02020603050405020304" pitchFamily="18" charset="0"/>
              </a:rPr>
              <a:t>evitar accidentes e incidentes en las operaciones de los aeropuertos</a:t>
            </a:r>
            <a:r>
              <a:rPr lang="es-PE" sz="1100" dirty="0">
                <a:solidFill>
                  <a:prstClr val="black"/>
                </a:solidFill>
                <a:latin typeface="Helvetica Condensed"/>
                <a:ea typeface="Calibri" panose="020F0502020204030204" pitchFamily="34" charset="0"/>
                <a:cs typeface="Times New Roman" panose="02020603050405020304" pitchFamily="18" charset="0"/>
              </a:rPr>
              <a:t>.</a:t>
            </a:r>
          </a:p>
        </p:txBody>
      </p:sp>
      <p:sp>
        <p:nvSpPr>
          <p:cNvPr id="7" name="Rectángulo 6"/>
          <p:cNvSpPr/>
          <p:nvPr/>
        </p:nvSpPr>
        <p:spPr>
          <a:xfrm>
            <a:off x="4276616" y="3524386"/>
            <a:ext cx="4692721" cy="938719"/>
          </a:xfrm>
          <a:prstGeom prst="rect">
            <a:avLst/>
          </a:prstGeom>
        </p:spPr>
        <p:txBody>
          <a:bodyPr wrap="square">
            <a:spAutoFit/>
          </a:bodyPr>
          <a:lstStyle/>
          <a:p>
            <a:pPr algn="just"/>
            <a:r>
              <a:rPr lang="es-PE" sz="1100" dirty="0">
                <a:solidFill>
                  <a:prstClr val="black"/>
                </a:solidFill>
                <a:latin typeface="Helvetica Condensed"/>
                <a:ea typeface="Calibri" panose="020F0502020204030204" pitchFamily="34" charset="0"/>
                <a:cs typeface="Times New Roman" panose="02020603050405020304" pitchFamily="18" charset="0"/>
              </a:rPr>
              <a:t>Se </a:t>
            </a:r>
            <a:r>
              <a:rPr lang="es-PE" sz="1100" dirty="0">
                <a:solidFill>
                  <a:schemeClr val="tx2"/>
                </a:solidFill>
                <a:latin typeface="Helvetica Condensed"/>
                <a:ea typeface="Calibri" panose="020F0502020204030204" pitchFamily="34" charset="0"/>
                <a:cs typeface="Times New Roman" panose="02020603050405020304" pitchFamily="18" charset="0"/>
              </a:rPr>
              <a:t>continuará con las </a:t>
            </a:r>
            <a:r>
              <a:rPr lang="es-PE" sz="1100" b="1" dirty="0">
                <a:solidFill>
                  <a:schemeClr val="tx2"/>
                </a:solidFill>
                <a:latin typeface="Helvetica Condensed"/>
                <a:ea typeface="Calibri" panose="020F0502020204030204" pitchFamily="34" charset="0"/>
                <a:cs typeface="Times New Roman" panose="02020603050405020304" pitchFamily="18" charset="0"/>
              </a:rPr>
              <a:t>coordinaciones con las autoridades locales</a:t>
            </a:r>
            <a:r>
              <a:rPr lang="es-PE" sz="1100" b="1" dirty="0">
                <a:solidFill>
                  <a:prstClr val="black"/>
                </a:solidFill>
                <a:latin typeface="Helvetica Condensed"/>
                <a:ea typeface="Calibri" panose="020F0502020204030204" pitchFamily="34" charset="0"/>
                <a:cs typeface="Times New Roman" panose="02020603050405020304" pitchFamily="18" charset="0"/>
              </a:rPr>
              <a:t> </a:t>
            </a:r>
            <a:r>
              <a:rPr lang="es-PE" sz="1100" dirty="0">
                <a:solidFill>
                  <a:prstClr val="black"/>
                </a:solidFill>
                <a:latin typeface="Helvetica Condensed"/>
                <a:ea typeface="Calibri" panose="020F0502020204030204" pitchFamily="34" charset="0"/>
                <a:cs typeface="Times New Roman" panose="02020603050405020304" pitchFamily="18" charset="0"/>
              </a:rPr>
              <a:t>donde se ubica cada Aeropuerto, de igual forma con la Dirección de Seguridad Aeroportuaria de la Policía Nacional del Perú - DIRSAER e instituciones Policiales locales, así como también con los diferentes comandos de las Fuerzas Armadas. </a:t>
            </a:r>
          </a:p>
        </p:txBody>
      </p:sp>
      <p:sp>
        <p:nvSpPr>
          <p:cNvPr id="8" name="CuadroTexto 7"/>
          <p:cNvSpPr txBox="1"/>
          <p:nvPr/>
        </p:nvSpPr>
        <p:spPr>
          <a:xfrm>
            <a:off x="258182" y="1763194"/>
            <a:ext cx="2812333" cy="367408"/>
          </a:xfrm>
          <a:prstGeom prst="rect">
            <a:avLst/>
          </a:prstGeom>
          <a:noFill/>
        </p:spPr>
        <p:txBody>
          <a:bodyPr wrap="square" rtlCol="0">
            <a:spAutoFit/>
          </a:bodyPr>
          <a:lstStyle/>
          <a:p>
            <a:pPr>
              <a:lnSpc>
                <a:spcPct val="80000"/>
              </a:lnSpc>
              <a:defRPr/>
            </a:pPr>
            <a:r>
              <a:rPr lang="es-PE" sz="2200" b="1" dirty="0">
                <a:cs typeface="Arial" pitchFamily="34" charset="0"/>
              </a:rPr>
              <a:t>iv) Seguridad</a:t>
            </a:r>
            <a:endParaRPr lang="es-ES" sz="2200" b="1" dirty="0">
              <a:solidFill>
                <a:srgbClr val="679633"/>
              </a:solidFill>
              <a:latin typeface="Helvetica Condensed" panose="020B0606020202030204" pitchFamily="34" charset="0"/>
              <a:cs typeface="HelveticaNeueLT Std Hvy Cn"/>
            </a:endParaRPr>
          </a:p>
        </p:txBody>
      </p:sp>
    </p:spTree>
    <p:extLst>
      <p:ext uri="{BB962C8B-B14F-4D97-AF65-F5344CB8AC3E}">
        <p14:creationId xmlns:p14="http://schemas.microsoft.com/office/powerpoint/2010/main" val="15089204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ítulo 1"/>
          <p:cNvSpPr>
            <a:spLocks noGrp="1"/>
          </p:cNvSpPr>
          <p:nvPr>
            <p:ph type="subTitle" idx="1"/>
          </p:nvPr>
        </p:nvSpPr>
        <p:spPr>
          <a:xfrm>
            <a:off x="491828" y="2534380"/>
            <a:ext cx="2451733" cy="1555307"/>
          </a:xfrm>
        </p:spPr>
        <p:txBody>
          <a:bodyPr/>
          <a:lstStyle/>
          <a:p>
            <a:pPr algn="just"/>
            <a:r>
              <a:rPr lang="es-PE" dirty="0"/>
              <a:t>Se ha </a:t>
            </a:r>
            <a:r>
              <a:rPr lang="es-PE" dirty="0">
                <a:solidFill>
                  <a:schemeClr val="tx2"/>
                </a:solidFill>
              </a:rPr>
              <a:t>programado</a:t>
            </a:r>
            <a:r>
              <a:rPr lang="es-PE" dirty="0"/>
              <a:t> para este año 2018 </a:t>
            </a:r>
            <a:r>
              <a:rPr lang="es-PE" dirty="0">
                <a:solidFill>
                  <a:schemeClr val="tx2"/>
                </a:solidFill>
              </a:rPr>
              <a:t>la realización de 60 simulacros</a:t>
            </a:r>
            <a:r>
              <a:rPr lang="es-PE" dirty="0"/>
              <a:t>: entre generales, parciales y de mesa en todos los aeropuertos </a:t>
            </a:r>
            <a:r>
              <a:rPr lang="es-PE" dirty="0">
                <a:solidFill>
                  <a:schemeClr val="tx2"/>
                </a:solidFill>
              </a:rPr>
              <a:t>de conformidad a la normativa vigente establecida por la Dirección General de Aeronáutica Civil-DGAC</a:t>
            </a:r>
            <a:r>
              <a:rPr lang="es-PE" dirty="0"/>
              <a:t>.</a:t>
            </a:r>
          </a:p>
        </p:txBody>
      </p:sp>
      <p:sp>
        <p:nvSpPr>
          <p:cNvPr id="4" name="Marcador de texto 3"/>
          <p:cNvSpPr>
            <a:spLocks noGrp="1"/>
          </p:cNvSpPr>
          <p:nvPr>
            <p:ph type="body" sz="quarter" idx="19"/>
          </p:nvPr>
        </p:nvSpPr>
        <p:spPr>
          <a:xfrm>
            <a:off x="291500" y="1618635"/>
            <a:ext cx="2852391" cy="534987"/>
          </a:xfrm>
        </p:spPr>
        <p:txBody>
          <a:bodyPr/>
          <a:lstStyle/>
          <a:p>
            <a:pPr marL="457200" lvl="0" indent="-457200">
              <a:buFont typeface="Wingdings" panose="05000000000000000000" pitchFamily="2" charset="2"/>
              <a:buChar char="Ø"/>
            </a:pPr>
            <a:r>
              <a:rPr lang="es-PE" sz="2800" b="1" dirty="0"/>
              <a:t>Simulacros</a:t>
            </a:r>
          </a:p>
          <a:p>
            <a:endParaRPr lang="es-PE" sz="2800" dirty="0"/>
          </a:p>
        </p:txBody>
      </p:sp>
      <p:graphicFrame>
        <p:nvGraphicFramePr>
          <p:cNvPr id="3" name="Tabla 2">
            <a:extLst>
              <a:ext uri="{FF2B5EF4-FFF2-40B4-BE49-F238E27FC236}">
                <a16:creationId xmlns:a16="http://schemas.microsoft.com/office/drawing/2014/main" id="{91B54449-BE9B-496D-B95B-CDB16CE09FCC}"/>
              </a:ext>
            </a:extLst>
          </p:cNvPr>
          <p:cNvGraphicFramePr>
            <a:graphicFrameLocks noGrp="1"/>
          </p:cNvGraphicFramePr>
          <p:nvPr>
            <p:extLst>
              <p:ext uri="{D42A27DB-BD31-4B8C-83A1-F6EECF244321}">
                <p14:modId xmlns:p14="http://schemas.microsoft.com/office/powerpoint/2010/main" val="323515082"/>
              </p:ext>
            </p:extLst>
          </p:nvPr>
        </p:nvGraphicFramePr>
        <p:xfrm>
          <a:off x="3810001" y="595080"/>
          <a:ext cx="4610986" cy="4200214"/>
        </p:xfrm>
        <a:graphic>
          <a:graphicData uri="http://schemas.openxmlformats.org/drawingml/2006/table">
            <a:tbl>
              <a:tblPr firstRow="1" firstCol="1" bandRow="1"/>
              <a:tblGrid>
                <a:gridCol w="315637">
                  <a:extLst>
                    <a:ext uri="{9D8B030D-6E8A-4147-A177-3AD203B41FA5}">
                      <a16:colId xmlns:a16="http://schemas.microsoft.com/office/drawing/2014/main" val="2471589207"/>
                    </a:ext>
                  </a:extLst>
                </a:gridCol>
                <a:gridCol w="745748">
                  <a:extLst>
                    <a:ext uri="{9D8B030D-6E8A-4147-A177-3AD203B41FA5}">
                      <a16:colId xmlns:a16="http://schemas.microsoft.com/office/drawing/2014/main" val="553949636"/>
                    </a:ext>
                  </a:extLst>
                </a:gridCol>
                <a:gridCol w="315637">
                  <a:extLst>
                    <a:ext uri="{9D8B030D-6E8A-4147-A177-3AD203B41FA5}">
                      <a16:colId xmlns:a16="http://schemas.microsoft.com/office/drawing/2014/main" val="2923107291"/>
                    </a:ext>
                  </a:extLst>
                </a:gridCol>
                <a:gridCol w="260557">
                  <a:extLst>
                    <a:ext uri="{9D8B030D-6E8A-4147-A177-3AD203B41FA5}">
                      <a16:colId xmlns:a16="http://schemas.microsoft.com/office/drawing/2014/main" val="2715947517"/>
                    </a:ext>
                  </a:extLst>
                </a:gridCol>
                <a:gridCol w="315637">
                  <a:extLst>
                    <a:ext uri="{9D8B030D-6E8A-4147-A177-3AD203B41FA5}">
                      <a16:colId xmlns:a16="http://schemas.microsoft.com/office/drawing/2014/main" val="3548494135"/>
                    </a:ext>
                  </a:extLst>
                </a:gridCol>
                <a:gridCol w="316596">
                  <a:extLst>
                    <a:ext uri="{9D8B030D-6E8A-4147-A177-3AD203B41FA5}">
                      <a16:colId xmlns:a16="http://schemas.microsoft.com/office/drawing/2014/main" val="1409282624"/>
                    </a:ext>
                  </a:extLst>
                </a:gridCol>
                <a:gridCol w="316596">
                  <a:extLst>
                    <a:ext uri="{9D8B030D-6E8A-4147-A177-3AD203B41FA5}">
                      <a16:colId xmlns:a16="http://schemas.microsoft.com/office/drawing/2014/main" val="2932679401"/>
                    </a:ext>
                  </a:extLst>
                </a:gridCol>
                <a:gridCol w="315637">
                  <a:extLst>
                    <a:ext uri="{9D8B030D-6E8A-4147-A177-3AD203B41FA5}">
                      <a16:colId xmlns:a16="http://schemas.microsoft.com/office/drawing/2014/main" val="2195335776"/>
                    </a:ext>
                  </a:extLst>
                </a:gridCol>
                <a:gridCol w="315637">
                  <a:extLst>
                    <a:ext uri="{9D8B030D-6E8A-4147-A177-3AD203B41FA5}">
                      <a16:colId xmlns:a16="http://schemas.microsoft.com/office/drawing/2014/main" val="2596127389"/>
                    </a:ext>
                  </a:extLst>
                </a:gridCol>
                <a:gridCol w="312763">
                  <a:extLst>
                    <a:ext uri="{9D8B030D-6E8A-4147-A177-3AD203B41FA5}">
                      <a16:colId xmlns:a16="http://schemas.microsoft.com/office/drawing/2014/main" val="2390311639"/>
                    </a:ext>
                  </a:extLst>
                </a:gridCol>
                <a:gridCol w="312763">
                  <a:extLst>
                    <a:ext uri="{9D8B030D-6E8A-4147-A177-3AD203B41FA5}">
                      <a16:colId xmlns:a16="http://schemas.microsoft.com/office/drawing/2014/main" val="881382236"/>
                    </a:ext>
                  </a:extLst>
                </a:gridCol>
                <a:gridCol w="312763">
                  <a:extLst>
                    <a:ext uri="{9D8B030D-6E8A-4147-A177-3AD203B41FA5}">
                      <a16:colId xmlns:a16="http://schemas.microsoft.com/office/drawing/2014/main" val="159217008"/>
                    </a:ext>
                  </a:extLst>
                </a:gridCol>
                <a:gridCol w="254330">
                  <a:extLst>
                    <a:ext uri="{9D8B030D-6E8A-4147-A177-3AD203B41FA5}">
                      <a16:colId xmlns:a16="http://schemas.microsoft.com/office/drawing/2014/main" val="3692381828"/>
                    </a:ext>
                  </a:extLst>
                </a:gridCol>
                <a:gridCol w="200685">
                  <a:extLst>
                    <a:ext uri="{9D8B030D-6E8A-4147-A177-3AD203B41FA5}">
                      <a16:colId xmlns:a16="http://schemas.microsoft.com/office/drawing/2014/main" val="2012053325"/>
                    </a:ext>
                  </a:extLst>
                </a:gridCol>
              </a:tblGrid>
              <a:tr h="184052">
                <a:tc gridSpan="14">
                  <a:txBody>
                    <a:bodyPr/>
                    <a:lstStyle/>
                    <a:p>
                      <a:pPr algn="ctr">
                        <a:lnSpc>
                          <a:spcPct val="115000"/>
                        </a:lnSpc>
                        <a:spcAft>
                          <a:spcPts val="0"/>
                        </a:spcAft>
                      </a:pPr>
                      <a:r>
                        <a:rPr lang="es-PE" sz="8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SIMULACROS DEL PLAN DE EMERGENCIA Y CONTINGENCIA</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FF"/>
                    </a:solidFill>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extLst>
                  <a:ext uri="{0D108BD9-81ED-4DB2-BD59-A6C34878D82A}">
                    <a16:rowId xmlns:a16="http://schemas.microsoft.com/office/drawing/2014/main" val="205965800"/>
                  </a:ext>
                </a:extLst>
              </a:tr>
              <a:tr h="208393">
                <a:tc rowSpan="2">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15000"/>
                        </a:lnSpc>
                        <a:spcAft>
                          <a:spcPts val="0"/>
                        </a:spcAft>
                      </a:pPr>
                      <a:r>
                        <a:rPr lang="es-PE" sz="7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Aeropuertos</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12">
                  <a:txBody>
                    <a:bodyPr/>
                    <a:lstStyle/>
                    <a:p>
                      <a:pPr algn="ctr">
                        <a:lnSpc>
                          <a:spcPct val="115000"/>
                        </a:lnSpc>
                        <a:spcAft>
                          <a:spcPts val="0"/>
                        </a:spcAft>
                      </a:pPr>
                      <a:r>
                        <a:rPr lang="es-PE" sz="7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2018</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extLst>
                  <a:ext uri="{0D108BD9-81ED-4DB2-BD59-A6C34878D82A}">
                    <a16:rowId xmlns:a16="http://schemas.microsoft.com/office/drawing/2014/main" val="1693609907"/>
                  </a:ext>
                </a:extLst>
              </a:tr>
              <a:tr h="306754">
                <a:tc vMerge="1">
                  <a:txBody>
                    <a:bodyPr/>
                    <a:lstStyle/>
                    <a:p>
                      <a:endParaRPr lang="es-PE"/>
                    </a:p>
                  </a:txBody>
                  <a:tcPr/>
                </a:tc>
                <a:tc vMerge="1">
                  <a:txBody>
                    <a:bodyPr/>
                    <a:lstStyle/>
                    <a:p>
                      <a:endParaRPr lang="es-PE"/>
                    </a:p>
                  </a:txBody>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Ene</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Feb</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Mar</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Abr</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May</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Jun</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Jul</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Ago</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Set</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Oct</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Nov</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Dic</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255612063"/>
                  </a:ext>
                </a:extLst>
              </a:tr>
              <a:tr h="166715">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Tumbes</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vert="wordArtVert"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DFEC"/>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M/C</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4"/>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DFEC"/>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7104986"/>
                  </a:ext>
                </a:extLst>
              </a:tr>
              <a:tr h="166715">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Talara</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DFEC"/>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M/C</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4"/>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DFEC"/>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5534579"/>
                  </a:ext>
                </a:extLst>
              </a:tr>
              <a:tr h="166715">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Piura</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M/C</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4"/>
                    </a:solidFill>
                  </a:tcPr>
                </a:tc>
                <a:tc>
                  <a:txBody>
                    <a:bodyPr/>
                    <a:lstStyle/>
                    <a:p>
                      <a:pP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DFEC"/>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DFEC"/>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759653093"/>
                  </a:ext>
                </a:extLst>
              </a:tr>
              <a:tr h="166715">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4</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Chiclayo</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DFEC"/>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M/C</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4"/>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DFEC"/>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3687265"/>
                  </a:ext>
                </a:extLst>
              </a:tr>
              <a:tr h="166715">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Trujillo</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M/C</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4"/>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DFEC"/>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DFEC"/>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6992318"/>
                  </a:ext>
                </a:extLst>
              </a:tr>
              <a:tr h="166715">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Anta</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M/C</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4"/>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DFEC"/>
                    </a:solidFill>
                  </a:tcPr>
                </a:tc>
                <a:tc>
                  <a:txBody>
                    <a:bodyPr/>
                    <a:lstStyle/>
                    <a:p>
                      <a:pP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DFEC"/>
                    </a:solidFill>
                  </a:tcPr>
                </a:tc>
                <a:tc>
                  <a:txBody>
                    <a:bodyPr/>
                    <a:lstStyle/>
                    <a:p>
                      <a:pP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9553803"/>
                  </a:ext>
                </a:extLst>
              </a:tr>
              <a:tr h="166715">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Pisco</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DFEC"/>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M/C</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4"/>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DFEC"/>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8928894"/>
                  </a:ext>
                </a:extLst>
              </a:tr>
              <a:tr h="166715">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Cajamarca</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M/C</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4"/>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DFEC"/>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DFEC"/>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2115822"/>
                  </a:ext>
                </a:extLst>
              </a:tr>
              <a:tr h="166715">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9</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Chachapoyas</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M/C</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4"/>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DFEC"/>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DEE8"/>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DFEC"/>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959445"/>
                  </a:ext>
                </a:extLst>
              </a:tr>
              <a:tr h="166715">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Tarapoto</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M/C</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4"/>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DFEC"/>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DFEC"/>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9890150"/>
                  </a:ext>
                </a:extLst>
              </a:tr>
              <a:tr h="166715">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11</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Iquitos</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M/C</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4"/>
                    </a:solidFill>
                  </a:tcPr>
                </a:tc>
                <a:tc>
                  <a:txBody>
                    <a:bodyPr/>
                    <a:lstStyle/>
                    <a:p>
                      <a:pP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DFEC"/>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DFEC"/>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5246875"/>
                  </a:ext>
                </a:extLst>
              </a:tr>
              <a:tr h="166715">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Pucallpa</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DFEC"/>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M/C</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4"/>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DFEC"/>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15527427"/>
                  </a:ext>
                </a:extLst>
              </a:tr>
              <a:tr h="166715">
                <a:tc>
                  <a:txBody>
                    <a:bodyPr/>
                    <a:lstStyle/>
                    <a:p>
                      <a:pPr>
                        <a:lnSpc>
                          <a:spcPct val="107000"/>
                        </a:lnSpc>
                      </a:pPr>
                      <a:endParaRPr lang="es-PE" sz="700">
                        <a:effectLst/>
                        <a:latin typeface="Calibri" panose="020F0502020204030204" pitchFamily="34" charset="0"/>
                      </a:endParaRPr>
                    </a:p>
                  </a:txBody>
                  <a:tcPr marL="30214" marR="30214"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s-PE" sz="700">
                        <a:effectLst/>
                        <a:latin typeface="Calibri" panose="020F0502020204030204" pitchFamily="34" charset="0"/>
                      </a:endParaRPr>
                    </a:p>
                  </a:txBody>
                  <a:tcPr marL="30214" marR="30214"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s-PE" sz="700">
                        <a:effectLst/>
                        <a:latin typeface="Calibri" panose="020F0502020204030204" pitchFamily="34" charset="0"/>
                      </a:endParaRPr>
                    </a:p>
                  </a:txBody>
                  <a:tcPr marL="30214" marR="30214"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s-PE" sz="700">
                        <a:effectLst/>
                        <a:latin typeface="Calibri" panose="020F0502020204030204" pitchFamily="34" charset="0"/>
                      </a:endParaRPr>
                    </a:p>
                  </a:txBody>
                  <a:tcPr marL="30214" marR="30214"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s-PE" sz="700">
                        <a:effectLst/>
                        <a:latin typeface="Calibri" panose="020F0502020204030204" pitchFamily="34" charset="0"/>
                      </a:endParaRPr>
                    </a:p>
                  </a:txBody>
                  <a:tcPr marL="30214" marR="30214"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s-PE" sz="700">
                        <a:effectLst/>
                        <a:latin typeface="Calibri" panose="020F0502020204030204" pitchFamily="34" charset="0"/>
                      </a:endParaRPr>
                    </a:p>
                  </a:txBody>
                  <a:tcPr marL="30214" marR="30214"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s-PE" sz="700">
                        <a:effectLst/>
                        <a:latin typeface="Calibri" panose="020F0502020204030204" pitchFamily="34" charset="0"/>
                      </a:endParaRPr>
                    </a:p>
                  </a:txBody>
                  <a:tcPr marL="30214" marR="30214"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s-PE" sz="700">
                        <a:effectLst/>
                        <a:latin typeface="Calibri" panose="020F0502020204030204" pitchFamily="34" charset="0"/>
                      </a:endParaRPr>
                    </a:p>
                  </a:txBody>
                  <a:tcPr marL="30214" marR="30214"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s-PE" sz="700">
                        <a:effectLst/>
                        <a:latin typeface="Calibri" panose="020F0502020204030204" pitchFamily="34" charset="0"/>
                      </a:endParaRPr>
                    </a:p>
                  </a:txBody>
                  <a:tcPr marL="30214" marR="30214"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s-PE" sz="700">
                        <a:effectLst/>
                        <a:latin typeface="Calibri" panose="020F0502020204030204" pitchFamily="34" charset="0"/>
                      </a:endParaRPr>
                    </a:p>
                  </a:txBody>
                  <a:tcPr marL="30214" marR="30214"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s-PE" sz="700">
                        <a:effectLst/>
                        <a:latin typeface="Calibri" panose="020F0502020204030204" pitchFamily="34" charset="0"/>
                      </a:endParaRPr>
                    </a:p>
                  </a:txBody>
                  <a:tcPr marL="30214" marR="30214"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s-PE" sz="700">
                        <a:effectLst/>
                        <a:latin typeface="Calibri" panose="020F0502020204030204" pitchFamily="34" charset="0"/>
                      </a:endParaRPr>
                    </a:p>
                  </a:txBody>
                  <a:tcPr marL="30214" marR="30214"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s-PE" sz="700">
                        <a:effectLst/>
                        <a:latin typeface="Calibri" panose="020F0502020204030204" pitchFamily="34" charset="0"/>
                      </a:endParaRPr>
                    </a:p>
                  </a:txBody>
                  <a:tcPr marL="30214" marR="30214"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s-PE" sz="700">
                        <a:effectLst/>
                        <a:latin typeface="Calibri" panose="020F0502020204030204" pitchFamily="34" charset="0"/>
                      </a:endParaRPr>
                    </a:p>
                  </a:txBody>
                  <a:tcPr marL="30214" marR="30214" marT="0"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059087579"/>
                  </a:ext>
                </a:extLst>
              </a:tr>
              <a:tr h="166715">
                <a:tc>
                  <a:txBody>
                    <a:bodyPr/>
                    <a:lstStyle/>
                    <a:p>
                      <a:pPr>
                        <a:lnSpc>
                          <a:spcPct val="107000"/>
                        </a:lnSpc>
                      </a:pPr>
                      <a:endParaRPr lang="es-PE" sz="700">
                        <a:effectLst/>
                        <a:latin typeface="Calibri" panose="020F0502020204030204" pitchFamily="34" charset="0"/>
                      </a:endParaRPr>
                    </a:p>
                  </a:txBody>
                  <a:tcPr marL="30214" marR="30214"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Leyenda</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10">
                  <a:txBody>
                    <a:bodyPr/>
                    <a:lstStyle/>
                    <a:p>
                      <a:pPr algn="ctr">
                        <a:lnSpc>
                          <a:spcPct val="115000"/>
                        </a:lnSpc>
                        <a:spcAft>
                          <a:spcPts val="0"/>
                        </a:spcAft>
                      </a:pPr>
                      <a:r>
                        <a:rPr lang="es-PE" sz="7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Consideraciones</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a:txBody>
                    <a:bodyPr/>
                    <a:lstStyle/>
                    <a:p>
                      <a:pPr>
                        <a:lnSpc>
                          <a:spcPct val="107000"/>
                        </a:lnSpc>
                      </a:pPr>
                      <a:endParaRPr lang="es-PE" sz="700">
                        <a:effectLst/>
                        <a:latin typeface="Calibri" panose="020F0502020204030204" pitchFamily="34" charset="0"/>
                      </a:endParaRPr>
                    </a:p>
                  </a:txBody>
                  <a:tcPr marL="30214" marR="30214"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07000"/>
                        </a:lnSpc>
                      </a:pPr>
                      <a:endParaRPr lang="es-PE" sz="700">
                        <a:effectLst/>
                        <a:latin typeface="Calibri" panose="020F0502020204030204" pitchFamily="34" charset="0"/>
                      </a:endParaRPr>
                    </a:p>
                  </a:txBody>
                  <a:tcPr marL="30214" marR="30214" marT="0" marB="0" anchor="b">
                    <a:lnL>
                      <a:noFill/>
                    </a:lnL>
                    <a:lnR>
                      <a:noFill/>
                    </a:lnR>
                    <a:lnT>
                      <a:noFill/>
                    </a:lnT>
                    <a:lnB>
                      <a:noFill/>
                    </a:lnB>
                  </a:tcPr>
                </a:tc>
                <a:extLst>
                  <a:ext uri="{0D108BD9-81ED-4DB2-BD59-A6C34878D82A}">
                    <a16:rowId xmlns:a16="http://schemas.microsoft.com/office/drawing/2014/main" val="43445867"/>
                  </a:ext>
                </a:extLst>
              </a:tr>
              <a:tr h="166715">
                <a:tc>
                  <a:txBody>
                    <a:bodyPr/>
                    <a:lstStyle/>
                    <a:p>
                      <a:pPr>
                        <a:lnSpc>
                          <a:spcPct val="107000"/>
                        </a:lnSpc>
                      </a:pPr>
                      <a:endParaRPr lang="es-PE" sz="700">
                        <a:effectLst/>
                        <a:latin typeface="Calibri" panose="020F0502020204030204" pitchFamily="34" charset="0"/>
                      </a:endParaRPr>
                    </a:p>
                  </a:txBody>
                  <a:tcPr marL="30214" marR="30214" marT="0" marB="0" anchor="b">
                    <a:lnL>
                      <a:noFill/>
                    </a:lnL>
                    <a:lnR w="12700" cap="flat" cmpd="sng" algn="ctr">
                      <a:solidFill>
                        <a:srgbClr val="000000"/>
                      </a:solidFill>
                      <a:prstDash val="solid"/>
                      <a:round/>
                      <a:headEnd type="none" w="med" len="med"/>
                      <a:tailEnd type="none" w="med" len="med"/>
                    </a:lnR>
                    <a:lnT>
                      <a:noFill/>
                    </a:lnT>
                    <a:lnB>
                      <a:noFill/>
                    </a:lnB>
                  </a:tcPr>
                </a:tc>
                <a:tc gridSpan="11">
                  <a:txBody>
                    <a:bodyPr/>
                    <a:lstStyle/>
                    <a:p>
                      <a:pPr algn="ctr">
                        <a:lnSpc>
                          <a:spcPct val="115000"/>
                        </a:lnSpc>
                        <a:spcAft>
                          <a:spcPts val="0"/>
                        </a:spcAft>
                      </a:pPr>
                      <a:r>
                        <a:rPr lang="es-PE" sz="7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Plan de emergencia</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a:txBody>
                    <a:bodyPr/>
                    <a:lstStyle/>
                    <a:p>
                      <a:pPr>
                        <a:lnSpc>
                          <a:spcPct val="107000"/>
                        </a:lnSpc>
                      </a:pPr>
                      <a:endParaRPr lang="es-PE" sz="700">
                        <a:effectLst/>
                        <a:latin typeface="Calibri" panose="020F0502020204030204" pitchFamily="34" charset="0"/>
                      </a:endParaRPr>
                    </a:p>
                  </a:txBody>
                  <a:tcPr marL="30214" marR="30214"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07000"/>
                        </a:lnSpc>
                      </a:pPr>
                      <a:endParaRPr lang="es-PE" sz="700">
                        <a:effectLst/>
                        <a:latin typeface="Calibri" panose="020F0502020204030204" pitchFamily="34" charset="0"/>
                      </a:endParaRPr>
                    </a:p>
                  </a:txBody>
                  <a:tcPr marL="30214" marR="30214" marT="0" marB="0" anchor="b">
                    <a:lnL>
                      <a:noFill/>
                    </a:lnL>
                    <a:lnR>
                      <a:noFill/>
                    </a:lnR>
                    <a:lnT>
                      <a:noFill/>
                    </a:lnT>
                    <a:lnB>
                      <a:noFill/>
                    </a:lnB>
                  </a:tcPr>
                </a:tc>
                <a:extLst>
                  <a:ext uri="{0D108BD9-81ED-4DB2-BD59-A6C34878D82A}">
                    <a16:rowId xmlns:a16="http://schemas.microsoft.com/office/drawing/2014/main" val="2255848431"/>
                  </a:ext>
                </a:extLst>
              </a:tr>
              <a:tr h="166715">
                <a:tc>
                  <a:txBody>
                    <a:bodyPr/>
                    <a:lstStyle/>
                    <a:p>
                      <a:pPr>
                        <a:lnSpc>
                          <a:spcPct val="107000"/>
                        </a:lnSpc>
                      </a:pPr>
                      <a:endParaRPr lang="es-PE" sz="700">
                        <a:effectLst/>
                        <a:latin typeface="Calibri" panose="020F0502020204030204" pitchFamily="34" charset="0"/>
                      </a:endParaRPr>
                    </a:p>
                  </a:txBody>
                  <a:tcPr marL="30214" marR="30214"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Mesa</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0DA"/>
                    </a:solidFill>
                  </a:tcPr>
                </a:tc>
                <a:tc gridSpan="9">
                  <a:txBody>
                    <a:bodyPr/>
                    <a:lstStyle/>
                    <a:p>
                      <a:pP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 veces al año.</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a:txBody>
                    <a:bodyPr/>
                    <a:lstStyle/>
                    <a:p>
                      <a:pPr>
                        <a:lnSpc>
                          <a:spcPct val="107000"/>
                        </a:lnSpc>
                      </a:pPr>
                      <a:endParaRPr lang="es-PE" sz="700">
                        <a:effectLst/>
                        <a:latin typeface="Calibri" panose="020F0502020204030204" pitchFamily="34" charset="0"/>
                      </a:endParaRPr>
                    </a:p>
                  </a:txBody>
                  <a:tcPr marL="30214" marR="30214"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07000"/>
                        </a:lnSpc>
                      </a:pPr>
                      <a:endParaRPr lang="es-PE" sz="700">
                        <a:effectLst/>
                        <a:latin typeface="Calibri" panose="020F0502020204030204" pitchFamily="34" charset="0"/>
                      </a:endParaRPr>
                    </a:p>
                  </a:txBody>
                  <a:tcPr marL="30214" marR="30214" marT="0" marB="0" anchor="b">
                    <a:lnL>
                      <a:noFill/>
                    </a:lnL>
                    <a:lnR>
                      <a:noFill/>
                    </a:lnR>
                    <a:lnT>
                      <a:noFill/>
                    </a:lnT>
                    <a:lnB>
                      <a:noFill/>
                    </a:lnB>
                  </a:tcPr>
                </a:tc>
                <a:extLst>
                  <a:ext uri="{0D108BD9-81ED-4DB2-BD59-A6C34878D82A}">
                    <a16:rowId xmlns:a16="http://schemas.microsoft.com/office/drawing/2014/main" val="2917983836"/>
                  </a:ext>
                </a:extLst>
              </a:tr>
              <a:tr h="166715">
                <a:tc>
                  <a:txBody>
                    <a:bodyPr/>
                    <a:lstStyle/>
                    <a:p>
                      <a:pPr>
                        <a:lnSpc>
                          <a:spcPct val="107000"/>
                        </a:lnSpc>
                      </a:pPr>
                      <a:endParaRPr lang="es-PE" sz="700">
                        <a:effectLst/>
                        <a:latin typeface="Calibri" panose="020F0502020204030204" pitchFamily="34" charset="0"/>
                      </a:endParaRPr>
                    </a:p>
                  </a:txBody>
                  <a:tcPr marL="30214" marR="30214"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General</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gridSpan="9">
                  <a:txBody>
                    <a:bodyPr/>
                    <a:lstStyle/>
                    <a:p>
                      <a:pP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Una vez cada dos años.</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a:txBody>
                    <a:bodyPr/>
                    <a:lstStyle/>
                    <a:p>
                      <a:pPr>
                        <a:lnSpc>
                          <a:spcPct val="107000"/>
                        </a:lnSpc>
                      </a:pPr>
                      <a:endParaRPr lang="es-PE" sz="700">
                        <a:effectLst/>
                        <a:latin typeface="Calibri" panose="020F0502020204030204" pitchFamily="34" charset="0"/>
                      </a:endParaRPr>
                    </a:p>
                  </a:txBody>
                  <a:tcPr marL="30214" marR="30214"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07000"/>
                        </a:lnSpc>
                      </a:pPr>
                      <a:endParaRPr lang="es-PE" sz="700">
                        <a:effectLst/>
                        <a:latin typeface="Calibri" panose="020F0502020204030204" pitchFamily="34" charset="0"/>
                      </a:endParaRPr>
                    </a:p>
                  </a:txBody>
                  <a:tcPr marL="30214" marR="30214" marT="0" marB="0" anchor="b">
                    <a:lnL>
                      <a:noFill/>
                    </a:lnL>
                    <a:lnR>
                      <a:noFill/>
                    </a:lnR>
                    <a:lnT>
                      <a:noFill/>
                    </a:lnT>
                    <a:lnB>
                      <a:noFill/>
                    </a:lnB>
                  </a:tcPr>
                </a:tc>
                <a:extLst>
                  <a:ext uri="{0D108BD9-81ED-4DB2-BD59-A6C34878D82A}">
                    <a16:rowId xmlns:a16="http://schemas.microsoft.com/office/drawing/2014/main" val="1989653177"/>
                  </a:ext>
                </a:extLst>
              </a:tr>
              <a:tr h="166715">
                <a:tc>
                  <a:txBody>
                    <a:bodyPr/>
                    <a:lstStyle/>
                    <a:p>
                      <a:pPr>
                        <a:lnSpc>
                          <a:spcPct val="107000"/>
                        </a:lnSpc>
                      </a:pPr>
                      <a:endParaRPr lang="es-PE" sz="700">
                        <a:effectLst/>
                        <a:latin typeface="Calibri" panose="020F0502020204030204" pitchFamily="34" charset="0"/>
                      </a:endParaRPr>
                    </a:p>
                  </a:txBody>
                  <a:tcPr marL="30214" marR="30214"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Parcial</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9">
                  <a:txBody>
                    <a:bodyPr/>
                    <a:lstStyle/>
                    <a:p>
                      <a:pP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Una vez cada dos años, cuando no haya un general.</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a:txBody>
                    <a:bodyPr/>
                    <a:lstStyle/>
                    <a:p>
                      <a:pPr>
                        <a:lnSpc>
                          <a:spcPct val="107000"/>
                        </a:lnSpc>
                      </a:pPr>
                      <a:endParaRPr lang="es-PE" sz="700">
                        <a:effectLst/>
                        <a:latin typeface="Calibri" panose="020F0502020204030204" pitchFamily="34" charset="0"/>
                      </a:endParaRPr>
                    </a:p>
                  </a:txBody>
                  <a:tcPr marL="30214" marR="30214"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07000"/>
                        </a:lnSpc>
                      </a:pPr>
                      <a:endParaRPr lang="es-PE" sz="700">
                        <a:effectLst/>
                        <a:latin typeface="Calibri" panose="020F0502020204030204" pitchFamily="34" charset="0"/>
                      </a:endParaRPr>
                    </a:p>
                  </a:txBody>
                  <a:tcPr marL="30214" marR="30214" marT="0" marB="0" anchor="b">
                    <a:lnL>
                      <a:noFill/>
                    </a:lnL>
                    <a:lnR>
                      <a:noFill/>
                    </a:lnR>
                    <a:lnT>
                      <a:noFill/>
                    </a:lnT>
                    <a:lnB>
                      <a:noFill/>
                    </a:lnB>
                  </a:tcPr>
                </a:tc>
                <a:extLst>
                  <a:ext uri="{0D108BD9-81ED-4DB2-BD59-A6C34878D82A}">
                    <a16:rowId xmlns:a16="http://schemas.microsoft.com/office/drawing/2014/main" val="2187431318"/>
                  </a:ext>
                </a:extLst>
              </a:tr>
              <a:tr h="166715">
                <a:tc>
                  <a:txBody>
                    <a:bodyPr/>
                    <a:lstStyle/>
                    <a:p>
                      <a:pPr>
                        <a:lnSpc>
                          <a:spcPct val="107000"/>
                        </a:lnSpc>
                      </a:pPr>
                      <a:endParaRPr lang="es-PE" sz="700">
                        <a:effectLst/>
                        <a:latin typeface="Calibri" panose="020F0502020204030204" pitchFamily="34" charset="0"/>
                      </a:endParaRPr>
                    </a:p>
                  </a:txBody>
                  <a:tcPr marL="30214" marR="30214" marT="0" marB="0" anchor="b">
                    <a:lnL>
                      <a:noFill/>
                    </a:lnL>
                    <a:lnR w="12700" cap="flat" cmpd="sng" algn="ctr">
                      <a:solidFill>
                        <a:srgbClr val="000000"/>
                      </a:solidFill>
                      <a:prstDash val="solid"/>
                      <a:round/>
                      <a:headEnd type="none" w="med" len="med"/>
                      <a:tailEnd type="none" w="med" len="med"/>
                    </a:lnR>
                    <a:lnT>
                      <a:noFill/>
                    </a:lnT>
                    <a:lnB>
                      <a:noFill/>
                    </a:lnB>
                  </a:tcPr>
                </a:tc>
                <a:tc gridSpan="11">
                  <a:txBody>
                    <a:bodyPr/>
                    <a:lstStyle/>
                    <a:p>
                      <a:pPr algn="ctr">
                        <a:lnSpc>
                          <a:spcPct val="115000"/>
                        </a:lnSpc>
                        <a:spcAft>
                          <a:spcPts val="0"/>
                        </a:spcAft>
                      </a:pPr>
                      <a:r>
                        <a:rPr lang="es-PE" sz="7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Plan de contingencia</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a:txBody>
                    <a:bodyPr/>
                    <a:lstStyle/>
                    <a:p>
                      <a:pPr>
                        <a:lnSpc>
                          <a:spcPct val="107000"/>
                        </a:lnSpc>
                      </a:pPr>
                      <a:endParaRPr lang="es-PE" sz="700">
                        <a:effectLst/>
                        <a:latin typeface="Calibri" panose="020F0502020204030204" pitchFamily="34" charset="0"/>
                      </a:endParaRPr>
                    </a:p>
                  </a:txBody>
                  <a:tcPr marL="30214" marR="30214"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07000"/>
                        </a:lnSpc>
                      </a:pPr>
                      <a:endParaRPr lang="es-PE" sz="700">
                        <a:effectLst/>
                        <a:latin typeface="Calibri" panose="020F0502020204030204" pitchFamily="34" charset="0"/>
                      </a:endParaRPr>
                    </a:p>
                  </a:txBody>
                  <a:tcPr marL="30214" marR="30214" marT="0" marB="0" anchor="b">
                    <a:lnL>
                      <a:noFill/>
                    </a:lnL>
                    <a:lnR>
                      <a:noFill/>
                    </a:lnR>
                    <a:lnT>
                      <a:noFill/>
                    </a:lnT>
                    <a:lnB>
                      <a:noFill/>
                    </a:lnB>
                  </a:tcPr>
                </a:tc>
                <a:extLst>
                  <a:ext uri="{0D108BD9-81ED-4DB2-BD59-A6C34878D82A}">
                    <a16:rowId xmlns:a16="http://schemas.microsoft.com/office/drawing/2014/main" val="3273686806"/>
                  </a:ext>
                </a:extLst>
              </a:tr>
              <a:tr h="166715">
                <a:tc>
                  <a:txBody>
                    <a:bodyPr/>
                    <a:lstStyle/>
                    <a:p>
                      <a:pPr>
                        <a:lnSpc>
                          <a:spcPct val="107000"/>
                        </a:lnSpc>
                      </a:pPr>
                      <a:endParaRPr lang="es-PE" sz="700">
                        <a:effectLst/>
                        <a:latin typeface="Calibri" panose="020F0502020204030204" pitchFamily="34" charset="0"/>
                      </a:endParaRPr>
                    </a:p>
                  </a:txBody>
                  <a:tcPr marL="30214" marR="30214"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Práctico</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gridSpan="9">
                  <a:txBody>
                    <a:bodyPr/>
                    <a:lstStyle/>
                    <a:p>
                      <a:pP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Una vez  todos los años de interferencia ilicita.</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a:txBody>
                    <a:bodyPr/>
                    <a:lstStyle/>
                    <a:p>
                      <a:pPr>
                        <a:lnSpc>
                          <a:spcPct val="107000"/>
                        </a:lnSpc>
                      </a:pPr>
                      <a:endParaRPr lang="es-PE" sz="700">
                        <a:effectLst/>
                        <a:latin typeface="Calibri" panose="020F0502020204030204" pitchFamily="34" charset="0"/>
                      </a:endParaRPr>
                    </a:p>
                  </a:txBody>
                  <a:tcPr marL="30214" marR="30214"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07000"/>
                        </a:lnSpc>
                      </a:pPr>
                      <a:endParaRPr lang="es-PE" sz="700">
                        <a:effectLst/>
                        <a:latin typeface="Calibri" panose="020F0502020204030204" pitchFamily="34" charset="0"/>
                      </a:endParaRPr>
                    </a:p>
                  </a:txBody>
                  <a:tcPr marL="30214" marR="30214" marT="0" marB="0" anchor="b">
                    <a:lnL>
                      <a:noFill/>
                    </a:lnL>
                    <a:lnR>
                      <a:noFill/>
                    </a:lnR>
                    <a:lnT>
                      <a:noFill/>
                    </a:lnT>
                    <a:lnB>
                      <a:noFill/>
                    </a:lnB>
                  </a:tcPr>
                </a:tc>
                <a:extLst>
                  <a:ext uri="{0D108BD9-81ED-4DB2-BD59-A6C34878D82A}">
                    <a16:rowId xmlns:a16="http://schemas.microsoft.com/office/drawing/2014/main" val="1815292227"/>
                  </a:ext>
                </a:extLst>
              </a:tr>
              <a:tr h="166715">
                <a:tc>
                  <a:txBody>
                    <a:bodyPr/>
                    <a:lstStyle/>
                    <a:p>
                      <a:pPr>
                        <a:lnSpc>
                          <a:spcPct val="107000"/>
                        </a:lnSpc>
                      </a:pPr>
                      <a:endParaRPr lang="es-PE" sz="700">
                        <a:effectLst/>
                        <a:latin typeface="Calibri" panose="020F0502020204030204" pitchFamily="34" charset="0"/>
                      </a:endParaRPr>
                    </a:p>
                  </a:txBody>
                  <a:tcPr marL="30214" marR="30214"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Mesa</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M/C</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4"/>
                    </a:solidFill>
                  </a:tcPr>
                </a:tc>
                <a:tc gridSpan="9">
                  <a:txBody>
                    <a:bodyPr/>
                    <a:lstStyle/>
                    <a:p>
                      <a:pPr>
                        <a:lnSpc>
                          <a:spcPct val="115000"/>
                        </a:lnSpc>
                        <a:spcAft>
                          <a:spcPts val="0"/>
                        </a:spcAft>
                      </a:pPr>
                      <a:r>
                        <a:rPr lang="es-PE" sz="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 vez al año de interferencia ilicita.</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30214" marR="302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a:txBody>
                    <a:bodyPr/>
                    <a:lstStyle/>
                    <a:p>
                      <a:pPr>
                        <a:lnSpc>
                          <a:spcPct val="107000"/>
                        </a:lnSpc>
                      </a:pPr>
                      <a:endParaRPr lang="es-PE" sz="700">
                        <a:effectLst/>
                        <a:latin typeface="Calibri" panose="020F0502020204030204" pitchFamily="34" charset="0"/>
                      </a:endParaRPr>
                    </a:p>
                  </a:txBody>
                  <a:tcPr marL="30214" marR="30214"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07000"/>
                        </a:lnSpc>
                      </a:pPr>
                      <a:endParaRPr lang="es-PE" sz="700" dirty="0">
                        <a:effectLst/>
                        <a:latin typeface="Calibri" panose="020F0502020204030204" pitchFamily="34" charset="0"/>
                      </a:endParaRPr>
                    </a:p>
                  </a:txBody>
                  <a:tcPr marL="30214" marR="30214" marT="0" marB="0" anchor="b">
                    <a:lnL>
                      <a:noFill/>
                    </a:lnL>
                    <a:lnR>
                      <a:noFill/>
                    </a:lnR>
                    <a:lnT>
                      <a:noFill/>
                    </a:lnT>
                    <a:lnB>
                      <a:noFill/>
                    </a:lnB>
                  </a:tcPr>
                </a:tc>
                <a:extLst>
                  <a:ext uri="{0D108BD9-81ED-4DB2-BD59-A6C34878D82A}">
                    <a16:rowId xmlns:a16="http://schemas.microsoft.com/office/drawing/2014/main" val="2530499990"/>
                  </a:ext>
                </a:extLst>
              </a:tr>
            </a:tbl>
          </a:graphicData>
        </a:graphic>
      </p:graphicFrame>
    </p:spTree>
    <p:extLst>
      <p:ext uri="{BB962C8B-B14F-4D97-AF65-F5344CB8AC3E}">
        <p14:creationId xmlns:p14="http://schemas.microsoft.com/office/powerpoint/2010/main" val="132793491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Agrupar 28"/>
          <p:cNvGrpSpPr/>
          <p:nvPr/>
        </p:nvGrpSpPr>
        <p:grpSpPr>
          <a:xfrm>
            <a:off x="0" y="0"/>
            <a:ext cx="9144000" cy="5143500"/>
            <a:chOff x="0" y="0"/>
            <a:chExt cx="9144000" cy="5143500"/>
          </a:xfrm>
        </p:grpSpPr>
        <p:pic>
          <p:nvPicPr>
            <p:cNvPr id="30" name="Imagen 29" descr="IMG_4885-fondo.jpg"/>
            <p:cNvPicPr>
              <a:picLocks noChangeAspect="1"/>
            </p:cNvPicPr>
            <p:nvPr/>
          </p:nvPicPr>
          <p:blipFill rotWithShape="1">
            <a:blip r:embed="rId2">
              <a:extLst>
                <a:ext uri="{28A0092B-C50C-407E-A947-70E740481C1C}">
                  <a14:useLocalDpi xmlns:a14="http://schemas.microsoft.com/office/drawing/2010/main" val="0"/>
                </a:ext>
              </a:extLst>
            </a:blip>
            <a:srcRect t="13577" r="1055" b="2980"/>
            <a:stretch/>
          </p:blipFill>
          <p:spPr>
            <a:xfrm>
              <a:off x="0" y="0"/>
              <a:ext cx="9144000" cy="5143500"/>
            </a:xfrm>
            <a:prstGeom prst="rect">
              <a:avLst/>
            </a:prstGeom>
          </p:spPr>
        </p:pic>
        <p:sp>
          <p:nvSpPr>
            <p:cNvPr id="31" name="Rectángulo 30"/>
            <p:cNvSpPr/>
            <p:nvPr/>
          </p:nvSpPr>
          <p:spPr>
            <a:xfrm>
              <a:off x="109214" y="103489"/>
              <a:ext cx="8925572" cy="49365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s-ES" dirty="0">
                <a:solidFill>
                  <a:prstClr val="white"/>
                </a:solidFill>
              </a:endParaRPr>
            </a:p>
          </p:txBody>
        </p:sp>
      </p:grpSp>
      <p:pic>
        <p:nvPicPr>
          <p:cNvPr id="28" name="Imagen 27"/>
          <p:cNvPicPr>
            <a:picLocks noChangeAspect="1"/>
          </p:cNvPicPr>
          <p:nvPr/>
        </p:nvPicPr>
        <p:blipFill>
          <a:blip r:embed="rId3"/>
          <a:stretch>
            <a:fillRect/>
          </a:stretch>
        </p:blipFill>
        <p:spPr>
          <a:xfrm>
            <a:off x="403914" y="286008"/>
            <a:ext cx="431292" cy="252984"/>
          </a:xfrm>
          <a:prstGeom prst="rect">
            <a:avLst/>
          </a:prstGeom>
        </p:spPr>
      </p:pic>
      <p:pic>
        <p:nvPicPr>
          <p:cNvPr id="13" name="Imagen 12"/>
          <p:cNvPicPr>
            <a:picLocks noChangeAspect="1"/>
          </p:cNvPicPr>
          <p:nvPr/>
        </p:nvPicPr>
        <p:blipFill>
          <a:blip r:embed="rId4"/>
          <a:stretch>
            <a:fillRect/>
          </a:stretch>
        </p:blipFill>
        <p:spPr>
          <a:xfrm>
            <a:off x="403914" y="4750133"/>
            <a:ext cx="526492" cy="107998"/>
          </a:xfrm>
          <a:prstGeom prst="rect">
            <a:avLst/>
          </a:prstGeom>
        </p:spPr>
      </p:pic>
      <p:sp>
        <p:nvSpPr>
          <p:cNvPr id="8" name="3 Título"/>
          <p:cNvSpPr txBox="1">
            <a:spLocks/>
          </p:cNvSpPr>
          <p:nvPr/>
        </p:nvSpPr>
        <p:spPr>
          <a:xfrm>
            <a:off x="685800" y="1588648"/>
            <a:ext cx="7772400" cy="136207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Helvetica Neue LT Std 47 Light Condensed"/>
                <a:ea typeface="+mj-ea"/>
                <a:cs typeface="+mj-cs"/>
              </a:defRPr>
            </a:lvl1pPr>
          </a:lstStyle>
          <a:p>
            <a:r>
              <a:rPr lang="es-PE" sz="2200" b="1" dirty="0"/>
              <a:t>II. 3. Aspectos Económicos y Comerciales</a:t>
            </a:r>
          </a:p>
        </p:txBody>
      </p:sp>
    </p:spTree>
    <p:extLst>
      <p:ext uri="{BB962C8B-B14F-4D97-AF65-F5344CB8AC3E}">
        <p14:creationId xmlns:p14="http://schemas.microsoft.com/office/powerpoint/2010/main" val="2351069063"/>
      </p:ext>
    </p:extLst>
  </p:cSld>
  <p:clrMapOvr>
    <a:masterClrMapping/>
  </p:clrMapOvr>
  <p:transition spd="slow">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Agrupar 28"/>
          <p:cNvGrpSpPr/>
          <p:nvPr/>
        </p:nvGrpSpPr>
        <p:grpSpPr>
          <a:xfrm>
            <a:off x="0" y="0"/>
            <a:ext cx="9144000" cy="5143500"/>
            <a:chOff x="0" y="0"/>
            <a:chExt cx="9144000" cy="5143500"/>
          </a:xfrm>
        </p:grpSpPr>
        <p:pic>
          <p:nvPicPr>
            <p:cNvPr id="30" name="Imagen 29" descr="IMG_4885-fondo.jpg"/>
            <p:cNvPicPr>
              <a:picLocks noChangeAspect="1"/>
            </p:cNvPicPr>
            <p:nvPr/>
          </p:nvPicPr>
          <p:blipFill rotWithShape="1">
            <a:blip r:embed="rId2">
              <a:extLst>
                <a:ext uri="{28A0092B-C50C-407E-A947-70E740481C1C}">
                  <a14:useLocalDpi xmlns:a14="http://schemas.microsoft.com/office/drawing/2010/main" val="0"/>
                </a:ext>
              </a:extLst>
            </a:blip>
            <a:srcRect t="13577" r="1055" b="2980"/>
            <a:stretch/>
          </p:blipFill>
          <p:spPr>
            <a:xfrm>
              <a:off x="0" y="0"/>
              <a:ext cx="9144000" cy="5143500"/>
            </a:xfrm>
            <a:prstGeom prst="rect">
              <a:avLst/>
            </a:prstGeom>
          </p:spPr>
        </p:pic>
        <p:sp>
          <p:nvSpPr>
            <p:cNvPr id="31" name="Rectángulo 30"/>
            <p:cNvSpPr/>
            <p:nvPr/>
          </p:nvSpPr>
          <p:spPr>
            <a:xfrm>
              <a:off x="109214" y="103489"/>
              <a:ext cx="8925572" cy="49365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28" name="Imagen 27"/>
          <p:cNvPicPr>
            <a:picLocks noChangeAspect="1"/>
          </p:cNvPicPr>
          <p:nvPr/>
        </p:nvPicPr>
        <p:blipFill>
          <a:blip r:embed="rId3"/>
          <a:stretch>
            <a:fillRect/>
          </a:stretch>
        </p:blipFill>
        <p:spPr>
          <a:xfrm>
            <a:off x="403914" y="286008"/>
            <a:ext cx="431292" cy="252984"/>
          </a:xfrm>
          <a:prstGeom prst="rect">
            <a:avLst/>
          </a:prstGeom>
        </p:spPr>
      </p:pic>
      <p:pic>
        <p:nvPicPr>
          <p:cNvPr id="13" name="Imagen 12"/>
          <p:cNvPicPr>
            <a:picLocks noChangeAspect="1"/>
          </p:cNvPicPr>
          <p:nvPr/>
        </p:nvPicPr>
        <p:blipFill>
          <a:blip r:embed="rId4"/>
          <a:stretch>
            <a:fillRect/>
          </a:stretch>
        </p:blipFill>
        <p:spPr>
          <a:xfrm>
            <a:off x="403914" y="4750133"/>
            <a:ext cx="526492" cy="107998"/>
          </a:xfrm>
          <a:prstGeom prst="rect">
            <a:avLst/>
          </a:prstGeom>
        </p:spPr>
      </p:pic>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3"/>
          <p:cNvSpPr>
            <a:spLocks noChangeArrowheads="1"/>
          </p:cNvSpPr>
          <p:nvPr/>
        </p:nvSpPr>
        <p:spPr bwMode="auto">
          <a:xfrm>
            <a:off x="1830188" y="737362"/>
            <a:ext cx="6609823"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449263" algn="just" defTabSz="914400" rtl="0" eaLnBrk="0" fontAlgn="base" latinLnBrk="0" hangingPunct="0">
              <a:lnSpc>
                <a:spcPct val="100000"/>
              </a:lnSpc>
              <a:spcBef>
                <a:spcPct val="0"/>
              </a:spcBef>
              <a:spcAft>
                <a:spcPct val="0"/>
              </a:spcAft>
              <a:buClrTx/>
              <a:buSzTx/>
              <a:buFontTx/>
              <a:buNone/>
              <a:tabLst/>
              <a:defRPr/>
            </a:pPr>
            <a:r>
              <a:rPr kumimoji="0" lang="es-ES" altLang="es-PE" sz="1100" b="0" i="0" u="none" strike="noStrike" kern="1200" cap="none" spc="0" normalizeH="0" baseline="0" noProof="0" dirty="0">
                <a:ln>
                  <a:noFill/>
                </a:ln>
                <a:solidFill>
                  <a:prstClr val="black"/>
                </a:solidFill>
                <a:effectLst/>
                <a:uLnTx/>
                <a:uFillTx/>
                <a:latin typeface="Helvetica Condensed" panose="020B0606020202030204"/>
                <a:ea typeface="Times New Roman" panose="02020603050405020304" pitchFamily="18" charset="0"/>
                <a:cs typeface="Times New Roman" panose="02020603050405020304" pitchFamily="18" charset="0"/>
              </a:rPr>
              <a:t>A continuación les presentamos la proyección de los Ingresos No Regulados para el año 2018: </a:t>
            </a:r>
            <a:endParaRPr kumimoji="0" lang="es-ES" altLang="es-PE"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aphicFrame>
        <p:nvGraphicFramePr>
          <p:cNvPr id="10" name="Gráfico 9">
            <a:extLst>
              <a:ext uri="{FF2B5EF4-FFF2-40B4-BE49-F238E27FC236}">
                <a16:creationId xmlns:a16="http://schemas.microsoft.com/office/drawing/2014/main" id="{F81D3F9E-B2F1-4558-B6A9-5722006D5B04}"/>
              </a:ext>
            </a:extLst>
          </p:cNvPr>
          <p:cNvGraphicFramePr/>
          <p:nvPr>
            <p:extLst/>
          </p:nvPr>
        </p:nvGraphicFramePr>
        <p:xfrm>
          <a:off x="490351" y="1118855"/>
          <a:ext cx="8334671" cy="352779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521826502"/>
      </p:ext>
    </p:extLst>
  </p:cSld>
  <p:clrMapOvr>
    <a:masterClrMapping/>
  </p:clrMapOvr>
  <p:transition spd="slow">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Agrupar 28"/>
          <p:cNvGrpSpPr/>
          <p:nvPr/>
        </p:nvGrpSpPr>
        <p:grpSpPr>
          <a:xfrm>
            <a:off x="0" y="0"/>
            <a:ext cx="9144000" cy="5143500"/>
            <a:chOff x="0" y="0"/>
            <a:chExt cx="9144000" cy="5143500"/>
          </a:xfrm>
        </p:grpSpPr>
        <p:pic>
          <p:nvPicPr>
            <p:cNvPr id="30" name="Imagen 29" descr="IMG_4885-fondo.jpg"/>
            <p:cNvPicPr>
              <a:picLocks noChangeAspect="1"/>
            </p:cNvPicPr>
            <p:nvPr/>
          </p:nvPicPr>
          <p:blipFill rotWithShape="1">
            <a:blip r:embed="rId2">
              <a:extLst>
                <a:ext uri="{28A0092B-C50C-407E-A947-70E740481C1C}">
                  <a14:useLocalDpi xmlns:a14="http://schemas.microsoft.com/office/drawing/2010/main" val="0"/>
                </a:ext>
              </a:extLst>
            </a:blip>
            <a:srcRect t="13577" r="1055" b="2980"/>
            <a:stretch/>
          </p:blipFill>
          <p:spPr>
            <a:xfrm>
              <a:off x="0" y="0"/>
              <a:ext cx="9144000" cy="5143500"/>
            </a:xfrm>
            <a:prstGeom prst="rect">
              <a:avLst/>
            </a:prstGeom>
          </p:spPr>
        </p:pic>
        <p:sp>
          <p:nvSpPr>
            <p:cNvPr id="31" name="Rectángulo 30"/>
            <p:cNvSpPr/>
            <p:nvPr/>
          </p:nvSpPr>
          <p:spPr>
            <a:xfrm>
              <a:off x="109214" y="103489"/>
              <a:ext cx="8925572" cy="49365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s-ES" dirty="0">
                <a:solidFill>
                  <a:prstClr val="white"/>
                </a:solidFill>
              </a:endParaRPr>
            </a:p>
          </p:txBody>
        </p:sp>
      </p:grpSp>
      <p:pic>
        <p:nvPicPr>
          <p:cNvPr id="28" name="Imagen 27"/>
          <p:cNvPicPr>
            <a:picLocks noChangeAspect="1"/>
          </p:cNvPicPr>
          <p:nvPr/>
        </p:nvPicPr>
        <p:blipFill>
          <a:blip r:embed="rId3"/>
          <a:stretch>
            <a:fillRect/>
          </a:stretch>
        </p:blipFill>
        <p:spPr>
          <a:xfrm>
            <a:off x="403914" y="286008"/>
            <a:ext cx="431292" cy="252984"/>
          </a:xfrm>
          <a:prstGeom prst="rect">
            <a:avLst/>
          </a:prstGeom>
        </p:spPr>
      </p:pic>
      <p:pic>
        <p:nvPicPr>
          <p:cNvPr id="13" name="Imagen 12"/>
          <p:cNvPicPr>
            <a:picLocks noChangeAspect="1"/>
          </p:cNvPicPr>
          <p:nvPr/>
        </p:nvPicPr>
        <p:blipFill>
          <a:blip r:embed="rId4"/>
          <a:stretch>
            <a:fillRect/>
          </a:stretch>
        </p:blipFill>
        <p:spPr>
          <a:xfrm>
            <a:off x="403914" y="4750133"/>
            <a:ext cx="526492" cy="107998"/>
          </a:xfrm>
          <a:prstGeom prst="rect">
            <a:avLst/>
          </a:prstGeom>
        </p:spPr>
      </p:pic>
      <p:cxnSp>
        <p:nvCxnSpPr>
          <p:cNvPr id="18" name="Conector recto 17"/>
          <p:cNvCxnSpPr/>
          <p:nvPr/>
        </p:nvCxnSpPr>
        <p:spPr>
          <a:xfrm>
            <a:off x="403914" y="2859312"/>
            <a:ext cx="2392449"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uadroTexto 16"/>
          <p:cNvSpPr txBox="1"/>
          <p:nvPr/>
        </p:nvSpPr>
        <p:spPr>
          <a:xfrm>
            <a:off x="258182" y="1999497"/>
            <a:ext cx="2812333" cy="363176"/>
          </a:xfrm>
          <a:prstGeom prst="rect">
            <a:avLst/>
          </a:prstGeom>
          <a:noFill/>
        </p:spPr>
        <p:txBody>
          <a:bodyPr wrap="square" rtlCol="0">
            <a:spAutoFit/>
          </a:bodyPr>
          <a:lstStyle/>
          <a:p>
            <a:pPr>
              <a:lnSpc>
                <a:spcPct val="80000"/>
              </a:lnSpc>
              <a:defRPr/>
            </a:pPr>
            <a:r>
              <a:rPr lang="es-PE" sz="2200" b="1" dirty="0">
                <a:cs typeface="Arial" pitchFamily="34" charset="0"/>
              </a:rPr>
              <a:t>1.1. Lado Tierra</a:t>
            </a:r>
            <a:endParaRPr lang="es-ES" sz="2200" b="1" dirty="0">
              <a:solidFill>
                <a:srgbClr val="679633"/>
              </a:solidFill>
              <a:latin typeface="Helvetica Condensed" panose="020B0606020202030204" pitchFamily="34" charset="0"/>
              <a:cs typeface="HelveticaNeueLT Std Hvy Cn"/>
            </a:endParaRPr>
          </a:p>
        </p:txBody>
      </p:sp>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3" name="Rectangle 4"/>
          <p:cNvSpPr>
            <a:spLocks noChangeArrowheads="1"/>
          </p:cNvSpPr>
          <p:nvPr/>
        </p:nvSpPr>
        <p:spPr bwMode="auto">
          <a:xfrm>
            <a:off x="449263" y="2438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PE" altLang="es-PE" sz="1100" b="0" i="1" u="none" strike="noStrike" cap="none" normalizeH="0" baseline="0">
                <a:ln>
                  <a:noFill/>
                </a:ln>
                <a:solidFill>
                  <a:schemeClr val="tx1"/>
                </a:solidFill>
                <a:effectLst/>
                <a:latin typeface="Helvetica Condensed" panose="020B0606020202030204" charset="0"/>
                <a:ea typeface="Times New Roman" panose="02020603050405020304" pitchFamily="18" charset="0"/>
                <a:cs typeface="Arial" panose="020B0604020202020204" pitchFamily="34"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4" name="Rectangle 5"/>
          <p:cNvSpPr>
            <a:spLocks noChangeArrowheads="1"/>
          </p:cNvSpPr>
          <p:nvPr/>
        </p:nvSpPr>
        <p:spPr bwMode="auto">
          <a:xfrm>
            <a:off x="449263" y="48672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5"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6" name="Rectangle 4"/>
          <p:cNvSpPr>
            <a:spLocks noChangeArrowheads="1"/>
          </p:cNvSpPr>
          <p:nvPr/>
        </p:nvSpPr>
        <p:spPr bwMode="auto">
          <a:xfrm>
            <a:off x="449263" y="2400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PE" sz="1100" b="0" i="0" u="none" strike="noStrike" cap="none" normalizeH="0" baseline="0">
                <a:ln>
                  <a:noFill/>
                </a:ln>
                <a:solidFill>
                  <a:schemeClr val="tx1"/>
                </a:solidFill>
                <a:effectLst/>
                <a:latin typeface="Helvetica Condensed" panose="020B0606020202030204"/>
                <a:ea typeface="Times New Roman" panose="02020603050405020304" pitchFamily="18" charset="0"/>
                <a:cs typeface="Arial" panose="020B0604020202020204" pitchFamily="34" charset="0"/>
              </a:rPr>
              <a:t>  </a:t>
            </a:r>
            <a:endParaRPr kumimoji="0" lang="es-MX" altLang="es-PE" sz="1800" b="0" i="0" u="none" strike="noStrike" cap="none" normalizeH="0" baseline="0">
              <a:ln>
                <a:noFill/>
              </a:ln>
              <a:solidFill>
                <a:schemeClr val="tx1"/>
              </a:solidFill>
              <a:effectLst/>
              <a:latin typeface="Arial" panose="020B0604020202020204" pitchFamily="34" charset="0"/>
            </a:endParaRPr>
          </a:p>
        </p:txBody>
      </p:sp>
      <p:sp>
        <p:nvSpPr>
          <p:cNvPr id="7" name="Rectangle 5"/>
          <p:cNvSpPr>
            <a:spLocks noChangeArrowheads="1"/>
          </p:cNvSpPr>
          <p:nvPr/>
        </p:nvSpPr>
        <p:spPr bwMode="auto">
          <a:xfrm>
            <a:off x="449263" y="4333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8"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9" name="Rectangle 4"/>
          <p:cNvSpPr>
            <a:spLocks noChangeArrowheads="1"/>
          </p:cNvSpPr>
          <p:nvPr/>
        </p:nvSpPr>
        <p:spPr bwMode="auto">
          <a:xfrm>
            <a:off x="449263" y="25717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PE" sz="1100" b="1" i="1" u="none" strike="noStrike" cap="none" normalizeH="0" baseline="0">
                <a:ln>
                  <a:noFill/>
                </a:ln>
                <a:solidFill>
                  <a:schemeClr val="tx1"/>
                </a:solidFill>
                <a:effectLst/>
                <a:latin typeface="Helvetica Condensed" panose="020B0606020202030204"/>
                <a:ea typeface="Times New Roman" panose="02020603050405020304" pitchFamily="18" charset="0"/>
                <a:cs typeface="Arial" panose="020B0604020202020204" pitchFamily="34" charset="0"/>
              </a:rPr>
              <a:t> </a:t>
            </a:r>
            <a:r>
              <a:rPr kumimoji="0" lang="es-PE" altLang="es-PE" sz="1200" b="0" i="1" u="none" strike="noStrike" cap="none" normalizeH="0" baseline="0">
                <a:ln>
                  <a:noFill/>
                </a:ln>
                <a:solidFill>
                  <a:schemeClr val="tx1"/>
                </a:solidFill>
                <a:effectLst/>
                <a:latin typeface="Univers"/>
                <a:ea typeface="Times New Roman" panose="02020603050405020304" pitchFamily="18" charset="0"/>
                <a:cs typeface="Arial" panose="020B0604020202020204" pitchFamily="34"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4" name="Rectangle 4"/>
          <p:cNvSpPr>
            <a:spLocks noChangeArrowheads="1"/>
          </p:cNvSpPr>
          <p:nvPr/>
        </p:nvSpPr>
        <p:spPr bwMode="auto">
          <a:xfrm>
            <a:off x="449263" y="31432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0"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15" name="Rectangle 4"/>
          <p:cNvSpPr>
            <a:spLocks noChangeArrowheads="1"/>
          </p:cNvSpPr>
          <p:nvPr/>
        </p:nvSpPr>
        <p:spPr bwMode="auto">
          <a:xfrm>
            <a:off x="0" y="3362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1" i="1" u="none" strike="noStrike" cap="none" normalizeH="0" baseline="0">
                <a:ln>
                  <a:noFill/>
                </a:ln>
                <a:solidFill>
                  <a:schemeClr val="tx1"/>
                </a:solidFill>
                <a:effectLst/>
                <a:latin typeface="Helvetica Condensed" panose="020B0606020202030204"/>
                <a:ea typeface="Calibri" panose="020F0502020204030204" pitchFamily="34" charset="0"/>
                <a:cs typeface="Arial" panose="020B0604020202020204" pitchFamily="34"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6" name="Rectangle 3"/>
          <p:cNvSpPr>
            <a:spLocks noChangeArrowheads="1"/>
          </p:cNvSpPr>
          <p:nvPr/>
        </p:nvSpPr>
        <p:spPr bwMode="auto">
          <a:xfrm>
            <a:off x="449263" y="2562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20" name="Rectangle 6"/>
          <p:cNvSpPr>
            <a:spLocks noChangeArrowheads="1"/>
          </p:cNvSpPr>
          <p:nvPr/>
        </p:nvSpPr>
        <p:spPr bwMode="auto">
          <a:xfrm>
            <a:off x="0" y="2971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11" name="Rectángulo 10"/>
          <p:cNvSpPr/>
          <p:nvPr/>
        </p:nvSpPr>
        <p:spPr>
          <a:xfrm>
            <a:off x="2732498" y="815040"/>
            <a:ext cx="6302288" cy="1581972"/>
          </a:xfrm>
          <a:prstGeom prst="rect">
            <a:avLst/>
          </a:prstGeom>
        </p:spPr>
        <p:txBody>
          <a:bodyPr wrap="square">
            <a:spAutoFit/>
          </a:bodyPr>
          <a:lstStyle/>
          <a:p>
            <a:pPr marL="342900" lvl="0" indent="-342900" algn="just">
              <a:lnSpc>
                <a:spcPct val="115000"/>
              </a:lnSpc>
              <a:spcAft>
                <a:spcPts val="0"/>
              </a:spcAft>
              <a:buFont typeface="Symbol" panose="05050102010706020507" pitchFamily="18" charset="2"/>
              <a:buChar char=""/>
            </a:pPr>
            <a:r>
              <a:rPr lang="es-PE" sz="1200" b="1" dirty="0">
                <a:latin typeface="Helvetica Condensed" panose="020B0606020202030204"/>
                <a:ea typeface="Times New Roman" panose="02020603050405020304" pitchFamily="18" charset="0"/>
                <a:cs typeface="Arial" panose="020B0604020202020204" pitchFamily="34" charset="0"/>
              </a:rPr>
              <a:t>Implementación de Cafeterías y Markets</a:t>
            </a:r>
          </a:p>
          <a:p>
            <a:pPr algn="just"/>
            <a:endParaRPr lang="es-PE" sz="1100" dirty="0">
              <a:solidFill>
                <a:srgbClr val="000000"/>
              </a:solidFill>
              <a:latin typeface="Helvetica Condensed" panose="020B0606020202030204"/>
              <a:ea typeface="Times New Roman" panose="02020603050405020304" pitchFamily="18" charset="0"/>
              <a:cs typeface="Times New Roman" panose="02020603050405020304" pitchFamily="18" charset="0"/>
            </a:endParaRPr>
          </a:p>
          <a:p>
            <a:pPr algn="just"/>
            <a:r>
              <a:rPr lang="es-PE" sz="1200" dirty="0">
                <a:latin typeface="HelveticaNeueLT Std Lt Cn"/>
              </a:rPr>
              <a:t>En el </a:t>
            </a:r>
            <a:r>
              <a:rPr lang="es-PE" sz="1200" dirty="0">
                <a:solidFill>
                  <a:schemeClr val="tx2"/>
                </a:solidFill>
                <a:latin typeface="HelveticaNeueLT Std Lt Cn"/>
              </a:rPr>
              <a:t>año 2017 se adjudicaron las áreas desocupadas por el concesionario </a:t>
            </a:r>
            <a:r>
              <a:rPr lang="es-PE" sz="1200" dirty="0" err="1">
                <a:solidFill>
                  <a:schemeClr val="tx2"/>
                </a:solidFill>
                <a:latin typeface="HelveticaNeueLT Std Lt Cn"/>
              </a:rPr>
              <a:t>Altomayo</a:t>
            </a:r>
            <a:r>
              <a:rPr lang="es-PE" sz="1200" dirty="0">
                <a:latin typeface="HelveticaNeueLT Std Lt Cn"/>
              </a:rPr>
              <a:t> -en diez (10) aeropuertos de la red </a:t>
            </a:r>
            <a:r>
              <a:rPr lang="es-PE" sz="1200" dirty="0" err="1">
                <a:latin typeface="HelveticaNeueLT Std Lt Cn"/>
              </a:rPr>
              <a:t>AdP</a:t>
            </a:r>
            <a:r>
              <a:rPr lang="es-PE" sz="1200" dirty="0">
                <a:latin typeface="HelveticaNeueLT Std Lt Cn"/>
              </a:rPr>
              <a:t>- </a:t>
            </a:r>
            <a:r>
              <a:rPr lang="es-PE" sz="1200" dirty="0">
                <a:solidFill>
                  <a:schemeClr val="tx2"/>
                </a:solidFill>
                <a:latin typeface="HelveticaNeueLT Std Lt Cn"/>
              </a:rPr>
              <a:t>a la empresa Network </a:t>
            </a:r>
            <a:r>
              <a:rPr lang="es-PE" sz="1200" dirty="0" err="1">
                <a:solidFill>
                  <a:schemeClr val="tx2"/>
                </a:solidFill>
                <a:latin typeface="HelveticaNeueLT Std Lt Cn"/>
              </a:rPr>
              <a:t>Leading</a:t>
            </a:r>
            <a:r>
              <a:rPr lang="es-PE" sz="1200" dirty="0">
                <a:solidFill>
                  <a:schemeClr val="tx2"/>
                </a:solidFill>
                <a:latin typeface="HelveticaNeueLT Std Lt Cn"/>
              </a:rPr>
              <a:t> </a:t>
            </a:r>
            <a:r>
              <a:rPr lang="es-PE" sz="1200" dirty="0" err="1">
                <a:solidFill>
                  <a:schemeClr val="tx2"/>
                </a:solidFill>
                <a:latin typeface="HelveticaNeueLT Std Lt Cn"/>
              </a:rPr>
              <a:t>Group</a:t>
            </a:r>
            <a:r>
              <a:rPr lang="es-PE" sz="1200" dirty="0">
                <a:solidFill>
                  <a:schemeClr val="tx2"/>
                </a:solidFill>
                <a:latin typeface="HelveticaNeueLT Std Lt Cn"/>
              </a:rPr>
              <a:t> (NLG)</a:t>
            </a:r>
            <a:r>
              <a:rPr lang="es-PE" sz="1200" dirty="0">
                <a:latin typeface="HelveticaNeueLT Std Lt Cn"/>
              </a:rPr>
              <a:t>. </a:t>
            </a:r>
          </a:p>
          <a:p>
            <a:pPr algn="just"/>
            <a:r>
              <a:rPr lang="es-PE" sz="1200" dirty="0">
                <a:latin typeface="HelveticaNeueLT Std Lt Cn"/>
              </a:rPr>
              <a:t>El </a:t>
            </a:r>
            <a:r>
              <a:rPr lang="es-PE" sz="1200" dirty="0">
                <a:solidFill>
                  <a:schemeClr val="tx2"/>
                </a:solidFill>
                <a:latin typeface="HelveticaNeueLT Std Lt Cn"/>
              </a:rPr>
              <a:t>nuevo concesionario, brindará el servicio de cafetería y </a:t>
            </a:r>
            <a:r>
              <a:rPr lang="es-PE" sz="1200" dirty="0" err="1">
                <a:solidFill>
                  <a:schemeClr val="tx2"/>
                </a:solidFill>
                <a:latin typeface="HelveticaNeueLT Std Lt Cn"/>
              </a:rPr>
              <a:t>market</a:t>
            </a:r>
            <a:r>
              <a:rPr lang="es-PE" sz="1200" dirty="0">
                <a:solidFill>
                  <a:schemeClr val="tx2"/>
                </a:solidFill>
                <a:latin typeface="HelveticaNeueLT Std Lt Cn"/>
              </a:rPr>
              <a:t> en los aeropuertos</a:t>
            </a:r>
            <a:r>
              <a:rPr lang="es-PE" sz="1200" dirty="0">
                <a:latin typeface="HelveticaNeueLT Std Lt Cn"/>
              </a:rPr>
              <a:t> de Iquitos, Pucallpa, Tarapoto, Cajamarca, Piura, Chiclayo, Trujillo, Pisco, Tumbes, y Talara. Las </a:t>
            </a:r>
            <a:r>
              <a:rPr lang="es-PE" sz="1200" dirty="0">
                <a:solidFill>
                  <a:schemeClr val="tx2"/>
                </a:solidFill>
                <a:latin typeface="HelveticaNeueLT Std Lt Cn"/>
              </a:rPr>
              <a:t>áreas en Talara y Tumbes serán entregadas en diciembre del 2018 y diciembre del 2019</a:t>
            </a:r>
            <a:r>
              <a:rPr lang="es-PE" sz="1200" dirty="0">
                <a:latin typeface="HelveticaNeueLT Std Lt Cn"/>
              </a:rPr>
              <a:t>, respectivamente.</a:t>
            </a:r>
          </a:p>
        </p:txBody>
      </p:sp>
      <p:pic>
        <p:nvPicPr>
          <p:cNvPr id="35" name="Imagen 34" descr="cid:image001.jpg@01D3A1BE.C7389A30">
            <a:extLst>
              <a:ext uri="{FF2B5EF4-FFF2-40B4-BE49-F238E27FC236}">
                <a16:creationId xmlns:a16="http://schemas.microsoft.com/office/drawing/2014/main" id="{BDF71385-C5BE-4343-A077-C927906F7E05}"/>
              </a:ext>
            </a:extLst>
          </p:cNvPr>
          <p:cNvPicPr/>
          <p:nvPr/>
        </p:nvPicPr>
        <p:blipFill rotWithShape="1">
          <a:blip r:embed="rId5" r:link="rId6" cstate="email">
            <a:extLst>
              <a:ext uri="{28A0092B-C50C-407E-A947-70E740481C1C}">
                <a14:useLocalDpi xmlns:a14="http://schemas.microsoft.com/office/drawing/2010/main"/>
              </a:ext>
            </a:extLst>
          </a:blip>
          <a:srcRect/>
          <a:stretch>
            <a:fillRect/>
          </a:stretch>
        </p:blipFill>
        <p:spPr bwMode="auto">
          <a:xfrm>
            <a:off x="2788948" y="2607931"/>
            <a:ext cx="3038475" cy="1885950"/>
          </a:xfrm>
          <a:prstGeom prst="rect">
            <a:avLst/>
          </a:prstGeom>
          <a:noFill/>
          <a:ln>
            <a:noFill/>
          </a:ln>
          <a:extLst>
            <a:ext uri="{53640926-AAD7-44D8-BBD7-CCE9431645EC}">
              <a14:shadowObscured xmlns:a14="http://schemas.microsoft.com/office/drawing/2010/main"/>
            </a:ext>
          </a:extLst>
        </p:spPr>
      </p:pic>
      <p:pic>
        <p:nvPicPr>
          <p:cNvPr id="36" name="Imagen 35" descr="cid:image002.jpg@01D3A1BE.C7389A30">
            <a:extLst>
              <a:ext uri="{FF2B5EF4-FFF2-40B4-BE49-F238E27FC236}">
                <a16:creationId xmlns:a16="http://schemas.microsoft.com/office/drawing/2014/main" id="{8A6AA00D-E292-4D91-8F8D-AB1DD1079C01}"/>
              </a:ext>
            </a:extLst>
          </p:cNvPr>
          <p:cNvPicPr/>
          <p:nvPr/>
        </p:nvPicPr>
        <p:blipFill rotWithShape="1">
          <a:blip r:embed="rId7" r:link="rId8" cstate="email">
            <a:extLst>
              <a:ext uri="{28A0092B-C50C-407E-A947-70E740481C1C}">
                <a14:useLocalDpi xmlns:a14="http://schemas.microsoft.com/office/drawing/2010/main"/>
              </a:ext>
            </a:extLst>
          </a:blip>
          <a:srcRect/>
          <a:stretch>
            <a:fillRect/>
          </a:stretch>
        </p:blipFill>
        <p:spPr bwMode="auto">
          <a:xfrm>
            <a:off x="5922673" y="2602216"/>
            <a:ext cx="3048000" cy="189547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87427260"/>
      </p:ext>
    </p:extLst>
  </p:cSld>
  <p:clrMapOvr>
    <a:masterClrMapping/>
  </p:clrMapOvr>
  <p:transition spd="slow">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Agrupar 28"/>
          <p:cNvGrpSpPr/>
          <p:nvPr/>
        </p:nvGrpSpPr>
        <p:grpSpPr>
          <a:xfrm>
            <a:off x="0" y="0"/>
            <a:ext cx="9144000" cy="5143500"/>
            <a:chOff x="0" y="0"/>
            <a:chExt cx="9144000" cy="5143500"/>
          </a:xfrm>
        </p:grpSpPr>
        <p:pic>
          <p:nvPicPr>
            <p:cNvPr id="30" name="Imagen 29" descr="IMG_4885-fondo.jpg"/>
            <p:cNvPicPr>
              <a:picLocks noChangeAspect="1"/>
            </p:cNvPicPr>
            <p:nvPr/>
          </p:nvPicPr>
          <p:blipFill rotWithShape="1">
            <a:blip r:embed="rId2">
              <a:extLst>
                <a:ext uri="{28A0092B-C50C-407E-A947-70E740481C1C}">
                  <a14:useLocalDpi xmlns:a14="http://schemas.microsoft.com/office/drawing/2010/main" val="0"/>
                </a:ext>
              </a:extLst>
            </a:blip>
            <a:srcRect t="13577" r="1055" b="2980"/>
            <a:stretch/>
          </p:blipFill>
          <p:spPr>
            <a:xfrm>
              <a:off x="0" y="0"/>
              <a:ext cx="9144000" cy="5143500"/>
            </a:xfrm>
            <a:prstGeom prst="rect">
              <a:avLst/>
            </a:prstGeom>
          </p:spPr>
        </p:pic>
        <p:sp>
          <p:nvSpPr>
            <p:cNvPr id="31" name="Rectángulo 30"/>
            <p:cNvSpPr/>
            <p:nvPr/>
          </p:nvSpPr>
          <p:spPr>
            <a:xfrm>
              <a:off x="109214" y="103489"/>
              <a:ext cx="8925572" cy="49365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s-ES" dirty="0">
                <a:solidFill>
                  <a:prstClr val="white"/>
                </a:solidFill>
              </a:endParaRPr>
            </a:p>
          </p:txBody>
        </p:sp>
      </p:grpSp>
      <p:pic>
        <p:nvPicPr>
          <p:cNvPr id="28" name="Imagen 27"/>
          <p:cNvPicPr>
            <a:picLocks noChangeAspect="1"/>
          </p:cNvPicPr>
          <p:nvPr/>
        </p:nvPicPr>
        <p:blipFill>
          <a:blip r:embed="rId3"/>
          <a:stretch>
            <a:fillRect/>
          </a:stretch>
        </p:blipFill>
        <p:spPr>
          <a:xfrm>
            <a:off x="403914" y="286008"/>
            <a:ext cx="431292" cy="252984"/>
          </a:xfrm>
          <a:prstGeom prst="rect">
            <a:avLst/>
          </a:prstGeom>
        </p:spPr>
      </p:pic>
      <p:pic>
        <p:nvPicPr>
          <p:cNvPr id="13" name="Imagen 12"/>
          <p:cNvPicPr>
            <a:picLocks noChangeAspect="1"/>
          </p:cNvPicPr>
          <p:nvPr/>
        </p:nvPicPr>
        <p:blipFill>
          <a:blip r:embed="rId4"/>
          <a:stretch>
            <a:fillRect/>
          </a:stretch>
        </p:blipFill>
        <p:spPr>
          <a:xfrm>
            <a:off x="403914" y="4750133"/>
            <a:ext cx="526492" cy="107998"/>
          </a:xfrm>
          <a:prstGeom prst="rect">
            <a:avLst/>
          </a:prstGeom>
        </p:spPr>
      </p:pic>
      <p:cxnSp>
        <p:nvCxnSpPr>
          <p:cNvPr id="18" name="Conector recto 17"/>
          <p:cNvCxnSpPr/>
          <p:nvPr/>
        </p:nvCxnSpPr>
        <p:spPr>
          <a:xfrm>
            <a:off x="403914" y="2859312"/>
            <a:ext cx="2392449"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uadroTexto 16"/>
          <p:cNvSpPr txBox="1"/>
          <p:nvPr/>
        </p:nvSpPr>
        <p:spPr>
          <a:xfrm>
            <a:off x="258182" y="1999497"/>
            <a:ext cx="2812333" cy="363176"/>
          </a:xfrm>
          <a:prstGeom prst="rect">
            <a:avLst/>
          </a:prstGeom>
          <a:noFill/>
        </p:spPr>
        <p:txBody>
          <a:bodyPr wrap="square" rtlCol="0">
            <a:spAutoFit/>
          </a:bodyPr>
          <a:lstStyle/>
          <a:p>
            <a:pPr>
              <a:lnSpc>
                <a:spcPct val="80000"/>
              </a:lnSpc>
              <a:defRPr/>
            </a:pPr>
            <a:r>
              <a:rPr lang="es-PE" sz="2200" b="1" dirty="0">
                <a:cs typeface="Arial" pitchFamily="34" charset="0"/>
              </a:rPr>
              <a:t>1.1. Lado Tierra</a:t>
            </a:r>
            <a:endParaRPr lang="es-ES" sz="2200" b="1" dirty="0">
              <a:solidFill>
                <a:srgbClr val="679633"/>
              </a:solidFill>
              <a:latin typeface="Helvetica Condensed" panose="020B0606020202030204" pitchFamily="34" charset="0"/>
              <a:cs typeface="HelveticaNeueLT Std Hvy Cn"/>
            </a:endParaRPr>
          </a:p>
        </p:txBody>
      </p:sp>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3" name="Rectangle 4"/>
          <p:cNvSpPr>
            <a:spLocks noChangeArrowheads="1"/>
          </p:cNvSpPr>
          <p:nvPr/>
        </p:nvSpPr>
        <p:spPr bwMode="auto">
          <a:xfrm>
            <a:off x="449263" y="2438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PE" altLang="es-PE" sz="1100" b="0" i="1" u="none" strike="noStrike" cap="none" normalizeH="0" baseline="0">
                <a:ln>
                  <a:noFill/>
                </a:ln>
                <a:solidFill>
                  <a:schemeClr val="tx1"/>
                </a:solidFill>
                <a:effectLst/>
                <a:latin typeface="Helvetica Condensed" panose="020B0606020202030204" charset="0"/>
                <a:ea typeface="Times New Roman" panose="02020603050405020304" pitchFamily="18" charset="0"/>
                <a:cs typeface="Arial" panose="020B0604020202020204" pitchFamily="34"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4" name="Rectangle 5"/>
          <p:cNvSpPr>
            <a:spLocks noChangeArrowheads="1"/>
          </p:cNvSpPr>
          <p:nvPr/>
        </p:nvSpPr>
        <p:spPr bwMode="auto">
          <a:xfrm>
            <a:off x="449263" y="48672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5"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6" name="Rectangle 4"/>
          <p:cNvSpPr>
            <a:spLocks noChangeArrowheads="1"/>
          </p:cNvSpPr>
          <p:nvPr/>
        </p:nvSpPr>
        <p:spPr bwMode="auto">
          <a:xfrm>
            <a:off x="449263" y="2400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PE" sz="1100" b="0" i="0" u="none" strike="noStrike" cap="none" normalizeH="0" baseline="0">
                <a:ln>
                  <a:noFill/>
                </a:ln>
                <a:solidFill>
                  <a:schemeClr val="tx1"/>
                </a:solidFill>
                <a:effectLst/>
                <a:latin typeface="Helvetica Condensed" panose="020B0606020202030204"/>
                <a:ea typeface="Times New Roman" panose="02020603050405020304" pitchFamily="18" charset="0"/>
                <a:cs typeface="Arial" panose="020B0604020202020204" pitchFamily="34" charset="0"/>
              </a:rPr>
              <a:t>  </a:t>
            </a:r>
            <a:endParaRPr kumimoji="0" lang="es-MX" altLang="es-PE" sz="1800" b="0" i="0" u="none" strike="noStrike" cap="none" normalizeH="0" baseline="0">
              <a:ln>
                <a:noFill/>
              </a:ln>
              <a:solidFill>
                <a:schemeClr val="tx1"/>
              </a:solidFill>
              <a:effectLst/>
              <a:latin typeface="Arial" panose="020B0604020202020204" pitchFamily="34" charset="0"/>
            </a:endParaRPr>
          </a:p>
        </p:txBody>
      </p:sp>
      <p:sp>
        <p:nvSpPr>
          <p:cNvPr id="7" name="Rectangle 5"/>
          <p:cNvSpPr>
            <a:spLocks noChangeArrowheads="1"/>
          </p:cNvSpPr>
          <p:nvPr/>
        </p:nvSpPr>
        <p:spPr bwMode="auto">
          <a:xfrm>
            <a:off x="449263" y="4333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8"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9" name="Rectangle 4"/>
          <p:cNvSpPr>
            <a:spLocks noChangeArrowheads="1"/>
          </p:cNvSpPr>
          <p:nvPr/>
        </p:nvSpPr>
        <p:spPr bwMode="auto">
          <a:xfrm>
            <a:off x="449263" y="25717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PE" sz="1100" b="1" i="1" u="none" strike="noStrike" cap="none" normalizeH="0" baseline="0">
                <a:ln>
                  <a:noFill/>
                </a:ln>
                <a:solidFill>
                  <a:schemeClr val="tx1"/>
                </a:solidFill>
                <a:effectLst/>
                <a:latin typeface="Helvetica Condensed" panose="020B0606020202030204"/>
                <a:ea typeface="Times New Roman" panose="02020603050405020304" pitchFamily="18" charset="0"/>
                <a:cs typeface="Arial" panose="020B0604020202020204" pitchFamily="34" charset="0"/>
              </a:rPr>
              <a:t> </a:t>
            </a:r>
            <a:r>
              <a:rPr kumimoji="0" lang="es-PE" altLang="es-PE" sz="1200" b="0" i="1" u="none" strike="noStrike" cap="none" normalizeH="0" baseline="0">
                <a:ln>
                  <a:noFill/>
                </a:ln>
                <a:solidFill>
                  <a:schemeClr val="tx1"/>
                </a:solidFill>
                <a:effectLst/>
                <a:latin typeface="Univers"/>
                <a:ea typeface="Times New Roman" panose="02020603050405020304" pitchFamily="18" charset="0"/>
                <a:cs typeface="Arial" panose="020B0604020202020204" pitchFamily="34"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4" name="Rectangle 4"/>
          <p:cNvSpPr>
            <a:spLocks noChangeArrowheads="1"/>
          </p:cNvSpPr>
          <p:nvPr/>
        </p:nvSpPr>
        <p:spPr bwMode="auto">
          <a:xfrm>
            <a:off x="449263" y="31432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0"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15" name="Rectangle 4"/>
          <p:cNvSpPr>
            <a:spLocks noChangeArrowheads="1"/>
          </p:cNvSpPr>
          <p:nvPr/>
        </p:nvSpPr>
        <p:spPr bwMode="auto">
          <a:xfrm>
            <a:off x="0" y="3362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1" i="1" u="none" strike="noStrike" cap="none" normalizeH="0" baseline="0">
                <a:ln>
                  <a:noFill/>
                </a:ln>
                <a:solidFill>
                  <a:schemeClr val="tx1"/>
                </a:solidFill>
                <a:effectLst/>
                <a:latin typeface="Helvetica Condensed" panose="020B0606020202030204"/>
                <a:ea typeface="Calibri" panose="020F0502020204030204" pitchFamily="34" charset="0"/>
                <a:cs typeface="Arial" panose="020B0604020202020204" pitchFamily="34"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6" name="Rectangle 3"/>
          <p:cNvSpPr>
            <a:spLocks noChangeArrowheads="1"/>
          </p:cNvSpPr>
          <p:nvPr/>
        </p:nvSpPr>
        <p:spPr bwMode="auto">
          <a:xfrm>
            <a:off x="449263" y="2562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20" name="Rectangle 6"/>
          <p:cNvSpPr>
            <a:spLocks noChangeArrowheads="1"/>
          </p:cNvSpPr>
          <p:nvPr/>
        </p:nvSpPr>
        <p:spPr bwMode="auto">
          <a:xfrm>
            <a:off x="0" y="2971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12" name="Rectangle 3"/>
          <p:cNvSpPr>
            <a:spLocks noChangeArrowheads="1"/>
          </p:cNvSpPr>
          <p:nvPr/>
        </p:nvSpPr>
        <p:spPr bwMode="auto">
          <a:xfrm>
            <a:off x="2578508" y="704786"/>
            <a:ext cx="6384053"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4926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49263" algn="l" defTabSz="914400" rtl="0" eaLnBrk="0" fontAlgn="base" latinLnBrk="0" hangingPunct="0">
              <a:lnSpc>
                <a:spcPct val="100000"/>
              </a:lnSpc>
              <a:spcBef>
                <a:spcPct val="0"/>
              </a:spcBef>
              <a:spcAft>
                <a:spcPct val="0"/>
              </a:spcAft>
              <a:buClrTx/>
              <a:buSzTx/>
              <a:buFontTx/>
              <a:buChar char="•"/>
              <a:tabLst/>
            </a:pPr>
            <a:r>
              <a:rPr kumimoji="0" lang="es-PE" altLang="es-PE" sz="1200" b="1" i="0" u="none" strike="noStrike" cap="none" normalizeH="0" baseline="0" dirty="0">
                <a:ln>
                  <a:noFill/>
                </a:ln>
                <a:solidFill>
                  <a:schemeClr val="tx1"/>
                </a:solidFill>
                <a:effectLst/>
                <a:latin typeface="Helvetica Condensed" panose="020B0606020202030204"/>
                <a:ea typeface="Times New Roman" panose="02020603050405020304" pitchFamily="18" charset="0"/>
                <a:cs typeface="Arial" panose="020B0604020202020204" pitchFamily="34" charset="0"/>
              </a:rPr>
              <a:t>Próximas aperturas programadas para el 2018</a:t>
            </a:r>
            <a:endParaRPr kumimoji="0" lang="es-PE" altLang="es-PE" sz="1200" b="0" i="0" u="none" strike="noStrike" cap="none" normalizeH="0" baseline="0" dirty="0">
              <a:ln>
                <a:noFill/>
              </a:ln>
              <a:solidFill>
                <a:schemeClr val="tx1"/>
              </a:solidFill>
              <a:effectLst/>
              <a:latin typeface="Helvetica Condensed" panose="020B0606020202030204"/>
            </a:endParaRP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es-PE" altLang="es-PE" sz="1100" b="0" i="0" u="none" strike="noStrike" cap="none" normalizeH="0" baseline="0" dirty="0">
              <a:ln>
                <a:noFill/>
              </a:ln>
              <a:solidFill>
                <a:srgbClr val="000000"/>
              </a:solidFill>
              <a:effectLst/>
              <a:latin typeface="Helvetica Condensed" panose="020B0606020202030204"/>
              <a:ea typeface="Times New Roman" panose="02020603050405020304" pitchFamily="18" charset="0"/>
              <a:cs typeface="Times New Roman" panose="02020603050405020304" pitchFamily="18" charset="0"/>
            </a:endParaRPr>
          </a:p>
          <a:p>
            <a:pPr marL="0" marR="0" lvl="0" indent="449263" algn="l"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dirty="0">
                <a:ln>
                  <a:noFill/>
                </a:ln>
                <a:solidFill>
                  <a:srgbClr val="000000"/>
                </a:solidFill>
                <a:effectLst/>
                <a:latin typeface="Helvetica Condensed" panose="020B0606020202030204"/>
                <a:ea typeface="Times New Roman" panose="02020603050405020304" pitchFamily="18" charset="0"/>
                <a:cs typeface="Times New Roman" panose="02020603050405020304" pitchFamily="18" charset="0"/>
              </a:rPr>
              <a:t>Se tiene programado las siguientes </a:t>
            </a:r>
            <a:r>
              <a:rPr kumimoji="0" lang="es-PE" altLang="es-PE" sz="1100" b="0" i="0" u="none" strike="noStrike" cap="none" normalizeH="0" baseline="0" dirty="0">
                <a:ln>
                  <a:noFill/>
                </a:ln>
                <a:solidFill>
                  <a:schemeClr val="tx2"/>
                </a:solidFill>
                <a:effectLst/>
                <a:latin typeface="Helvetica Condensed" panose="020B0606020202030204"/>
                <a:ea typeface="Times New Roman" panose="02020603050405020304" pitchFamily="18" charset="0"/>
                <a:cs typeface="Times New Roman" panose="02020603050405020304" pitchFamily="18" charset="0"/>
              </a:rPr>
              <a:t>aperturas de locales comerciales</a:t>
            </a:r>
            <a:r>
              <a:rPr kumimoji="0" lang="es-PE" altLang="es-PE" sz="1100" b="0" i="0" u="none" strike="noStrike" cap="none" normalizeH="0" baseline="0" dirty="0">
                <a:ln>
                  <a:noFill/>
                </a:ln>
                <a:solidFill>
                  <a:srgbClr val="000000"/>
                </a:solidFill>
                <a:effectLst/>
                <a:latin typeface="Helvetica Condensed" panose="020B0606020202030204"/>
                <a:ea typeface="Times New Roman" panose="02020603050405020304" pitchFamily="18" charset="0"/>
                <a:cs typeface="Times New Roman" panose="02020603050405020304" pitchFamily="18" charset="0"/>
              </a:rPr>
              <a:t> durante el 2018.</a:t>
            </a:r>
            <a:endParaRPr kumimoji="0" lang="es-PE" altLang="es-PE" sz="800" b="0" i="0" u="none" strike="noStrike" cap="none" normalizeH="0" baseline="0" dirty="0">
              <a:ln>
                <a:noFill/>
              </a:ln>
              <a:solidFill>
                <a:schemeClr val="tx1"/>
              </a:solidFill>
              <a:effectLst/>
            </a:endParaRP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es-PE" altLang="es-PE" sz="1800" b="0" i="0" u="none" strike="noStrike" cap="none" normalizeH="0" baseline="0" dirty="0">
              <a:ln>
                <a:noFill/>
              </a:ln>
              <a:solidFill>
                <a:schemeClr val="tx1"/>
              </a:solidFill>
              <a:effectLst/>
              <a:latin typeface="Arial" panose="020B0604020202020204" pitchFamily="34" charset="0"/>
            </a:endParaRPr>
          </a:p>
        </p:txBody>
      </p:sp>
      <p:sp>
        <p:nvSpPr>
          <p:cNvPr id="19" name="Rectangle 4"/>
          <p:cNvSpPr>
            <a:spLocks noChangeArrowheads="1"/>
          </p:cNvSpPr>
          <p:nvPr/>
        </p:nvSpPr>
        <p:spPr bwMode="auto">
          <a:xfrm>
            <a:off x="0" y="18859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PE" altLang="es-PE" sz="1100" b="0" i="0" u="none" strike="noStrike" cap="none" normalizeH="0" baseline="0">
                <a:ln>
                  <a:noFill/>
                </a:ln>
                <a:solidFill>
                  <a:srgbClr val="000000"/>
                </a:solidFill>
                <a:effectLst/>
                <a:latin typeface="Helvetica Condensed" panose="020B0606020202030204"/>
                <a:ea typeface="Times New Roman" panose="02020603050405020304" pitchFamily="18" charset="0"/>
                <a:cs typeface="Times New Roman" panose="02020603050405020304" pitchFamily="18" charset="0"/>
              </a:rPr>
              <a:t> </a:t>
            </a:r>
            <a:endParaRPr kumimoji="0" lang="es-PE" altLang="es-PE"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PE" altLang="es-PE" sz="1800" b="0" i="0" u="none" strike="noStrike" cap="none" normalizeH="0" baseline="0">
              <a:ln>
                <a:noFill/>
              </a:ln>
              <a:solidFill>
                <a:schemeClr val="tx1"/>
              </a:solidFill>
              <a:effectLst/>
              <a:latin typeface="Arial" panose="020B0604020202020204" pitchFamily="34" charset="0"/>
            </a:endParaRPr>
          </a:p>
        </p:txBody>
      </p:sp>
      <p:graphicFrame>
        <p:nvGraphicFramePr>
          <p:cNvPr id="26" name="Diagrama 25">
            <a:extLst>
              <a:ext uri="{FF2B5EF4-FFF2-40B4-BE49-F238E27FC236}">
                <a16:creationId xmlns:a16="http://schemas.microsoft.com/office/drawing/2014/main" id="{1C8A87FF-882C-45C1-9814-3EF957775E79}"/>
              </a:ext>
            </a:extLst>
          </p:cNvPr>
          <p:cNvGraphicFramePr/>
          <p:nvPr>
            <p:extLst>
              <p:ext uri="{D42A27DB-BD31-4B8C-83A1-F6EECF244321}">
                <p14:modId xmlns:p14="http://schemas.microsoft.com/office/powerpoint/2010/main" val="685063470"/>
              </p:ext>
            </p:extLst>
          </p:nvPr>
        </p:nvGraphicFramePr>
        <p:xfrm>
          <a:off x="3070515" y="3561503"/>
          <a:ext cx="5400040" cy="10287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27" name="Diagrama 26">
            <a:extLst>
              <a:ext uri="{FF2B5EF4-FFF2-40B4-BE49-F238E27FC236}">
                <a16:creationId xmlns:a16="http://schemas.microsoft.com/office/drawing/2014/main" id="{611AEC58-080E-4524-8E35-9F47033F0FBF}"/>
              </a:ext>
            </a:extLst>
          </p:cNvPr>
          <p:cNvGraphicFramePr/>
          <p:nvPr>
            <p:extLst>
              <p:ext uri="{D42A27DB-BD31-4B8C-83A1-F6EECF244321}">
                <p14:modId xmlns:p14="http://schemas.microsoft.com/office/powerpoint/2010/main" val="1270197127"/>
              </p:ext>
            </p:extLst>
          </p:nvPr>
        </p:nvGraphicFramePr>
        <p:xfrm>
          <a:off x="3070515" y="1816412"/>
          <a:ext cx="5400040" cy="134302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1" name="Rectangle 3">
            <a:extLst>
              <a:ext uri="{FF2B5EF4-FFF2-40B4-BE49-F238E27FC236}">
                <a16:creationId xmlns:a16="http://schemas.microsoft.com/office/drawing/2014/main" id="{DD12C29F-CB04-4E7E-A150-1F2FBD802652}"/>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21" name="Rectangle 4">
            <a:extLst>
              <a:ext uri="{FF2B5EF4-FFF2-40B4-BE49-F238E27FC236}">
                <a16:creationId xmlns:a16="http://schemas.microsoft.com/office/drawing/2014/main" id="{A4F8A019-7531-4FAA-9460-2C68D5A05A09}"/>
              </a:ext>
            </a:extLst>
          </p:cNvPr>
          <p:cNvSpPr>
            <a:spLocks noChangeArrowheads="1"/>
          </p:cNvSpPr>
          <p:nvPr/>
        </p:nvSpPr>
        <p:spPr bwMode="auto">
          <a:xfrm>
            <a:off x="0" y="14859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22" name="Rectangle 5">
            <a:extLst>
              <a:ext uri="{FF2B5EF4-FFF2-40B4-BE49-F238E27FC236}">
                <a16:creationId xmlns:a16="http://schemas.microsoft.com/office/drawing/2014/main" id="{47F45997-D67C-4218-A65D-9D9AD5AB7A6C}"/>
              </a:ext>
            </a:extLst>
          </p:cNvPr>
          <p:cNvSpPr>
            <a:spLocks noChangeArrowheads="1"/>
          </p:cNvSpPr>
          <p:nvPr/>
        </p:nvSpPr>
        <p:spPr bwMode="auto">
          <a:xfrm>
            <a:off x="-90488" y="2828925"/>
            <a:ext cx="914400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Tree>
    <p:extLst>
      <p:ext uri="{BB962C8B-B14F-4D97-AF65-F5344CB8AC3E}">
        <p14:creationId xmlns:p14="http://schemas.microsoft.com/office/powerpoint/2010/main" val="2353472363"/>
      </p:ext>
    </p:extLst>
  </p:cSld>
  <p:clrMapOvr>
    <a:masterClrMapping/>
  </p:clrMapOvr>
  <p:transition spd="slow">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Agrupar 28"/>
          <p:cNvGrpSpPr/>
          <p:nvPr/>
        </p:nvGrpSpPr>
        <p:grpSpPr>
          <a:xfrm>
            <a:off x="0" y="0"/>
            <a:ext cx="9144000" cy="5143500"/>
            <a:chOff x="0" y="0"/>
            <a:chExt cx="9144000" cy="5143500"/>
          </a:xfrm>
        </p:grpSpPr>
        <p:pic>
          <p:nvPicPr>
            <p:cNvPr id="30" name="Imagen 29" descr="IMG_4885-fondo.jpg"/>
            <p:cNvPicPr>
              <a:picLocks noChangeAspect="1"/>
            </p:cNvPicPr>
            <p:nvPr/>
          </p:nvPicPr>
          <p:blipFill rotWithShape="1">
            <a:blip r:embed="rId2">
              <a:extLst>
                <a:ext uri="{28A0092B-C50C-407E-A947-70E740481C1C}">
                  <a14:useLocalDpi xmlns:a14="http://schemas.microsoft.com/office/drawing/2010/main" val="0"/>
                </a:ext>
              </a:extLst>
            </a:blip>
            <a:srcRect t="13577" r="1055" b="2980"/>
            <a:stretch/>
          </p:blipFill>
          <p:spPr>
            <a:xfrm>
              <a:off x="0" y="0"/>
              <a:ext cx="9144000" cy="5143500"/>
            </a:xfrm>
            <a:prstGeom prst="rect">
              <a:avLst/>
            </a:prstGeom>
          </p:spPr>
        </p:pic>
        <p:sp>
          <p:nvSpPr>
            <p:cNvPr id="31" name="Rectángulo 30"/>
            <p:cNvSpPr/>
            <p:nvPr/>
          </p:nvSpPr>
          <p:spPr>
            <a:xfrm>
              <a:off x="109214" y="103489"/>
              <a:ext cx="8925572" cy="49365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s-ES" dirty="0">
                <a:solidFill>
                  <a:prstClr val="white"/>
                </a:solidFill>
              </a:endParaRPr>
            </a:p>
          </p:txBody>
        </p:sp>
      </p:grpSp>
      <p:pic>
        <p:nvPicPr>
          <p:cNvPr id="28" name="Imagen 27"/>
          <p:cNvPicPr>
            <a:picLocks noChangeAspect="1"/>
          </p:cNvPicPr>
          <p:nvPr/>
        </p:nvPicPr>
        <p:blipFill>
          <a:blip r:embed="rId3"/>
          <a:stretch>
            <a:fillRect/>
          </a:stretch>
        </p:blipFill>
        <p:spPr>
          <a:xfrm>
            <a:off x="403914" y="286008"/>
            <a:ext cx="431292" cy="252984"/>
          </a:xfrm>
          <a:prstGeom prst="rect">
            <a:avLst/>
          </a:prstGeom>
        </p:spPr>
      </p:pic>
      <p:pic>
        <p:nvPicPr>
          <p:cNvPr id="13" name="Imagen 12"/>
          <p:cNvPicPr>
            <a:picLocks noChangeAspect="1"/>
          </p:cNvPicPr>
          <p:nvPr/>
        </p:nvPicPr>
        <p:blipFill>
          <a:blip r:embed="rId4"/>
          <a:stretch>
            <a:fillRect/>
          </a:stretch>
        </p:blipFill>
        <p:spPr>
          <a:xfrm>
            <a:off x="403914" y="4750133"/>
            <a:ext cx="526492" cy="107998"/>
          </a:xfrm>
          <a:prstGeom prst="rect">
            <a:avLst/>
          </a:prstGeom>
        </p:spPr>
      </p:pic>
      <p:cxnSp>
        <p:nvCxnSpPr>
          <p:cNvPr id="18" name="Conector recto 17"/>
          <p:cNvCxnSpPr/>
          <p:nvPr/>
        </p:nvCxnSpPr>
        <p:spPr>
          <a:xfrm>
            <a:off x="403914" y="2859312"/>
            <a:ext cx="2392449"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uadroTexto 16"/>
          <p:cNvSpPr txBox="1"/>
          <p:nvPr/>
        </p:nvSpPr>
        <p:spPr>
          <a:xfrm>
            <a:off x="258182" y="1999497"/>
            <a:ext cx="2812333" cy="363176"/>
          </a:xfrm>
          <a:prstGeom prst="rect">
            <a:avLst/>
          </a:prstGeom>
          <a:noFill/>
        </p:spPr>
        <p:txBody>
          <a:bodyPr wrap="square" rtlCol="0">
            <a:spAutoFit/>
          </a:bodyPr>
          <a:lstStyle/>
          <a:p>
            <a:pPr>
              <a:lnSpc>
                <a:spcPct val="80000"/>
              </a:lnSpc>
              <a:defRPr/>
            </a:pPr>
            <a:r>
              <a:rPr lang="es-PE" sz="2200" b="1" dirty="0">
                <a:cs typeface="Arial" pitchFamily="34" charset="0"/>
              </a:rPr>
              <a:t>1.2. Lado Aire</a:t>
            </a:r>
            <a:endParaRPr lang="es-ES" sz="2200" b="1" dirty="0">
              <a:solidFill>
                <a:srgbClr val="679633"/>
              </a:solidFill>
              <a:latin typeface="Helvetica Condensed" panose="020B0606020202030204" pitchFamily="34" charset="0"/>
              <a:cs typeface="HelveticaNeueLT Std Hvy Cn"/>
            </a:endParaRPr>
          </a:p>
        </p:txBody>
      </p:sp>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3" name="Rectangle 4"/>
          <p:cNvSpPr>
            <a:spLocks noChangeArrowheads="1"/>
          </p:cNvSpPr>
          <p:nvPr/>
        </p:nvSpPr>
        <p:spPr bwMode="auto">
          <a:xfrm>
            <a:off x="449263" y="2438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PE" altLang="es-PE" sz="1100" b="0" i="1" u="none" strike="noStrike" cap="none" normalizeH="0" baseline="0">
                <a:ln>
                  <a:noFill/>
                </a:ln>
                <a:solidFill>
                  <a:schemeClr val="tx1"/>
                </a:solidFill>
                <a:effectLst/>
                <a:latin typeface="Helvetica Condensed" panose="020B0606020202030204" charset="0"/>
                <a:ea typeface="Times New Roman" panose="02020603050405020304" pitchFamily="18" charset="0"/>
                <a:cs typeface="Arial" panose="020B0604020202020204" pitchFamily="34"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4" name="Rectangle 5"/>
          <p:cNvSpPr>
            <a:spLocks noChangeArrowheads="1"/>
          </p:cNvSpPr>
          <p:nvPr/>
        </p:nvSpPr>
        <p:spPr bwMode="auto">
          <a:xfrm>
            <a:off x="449263" y="48672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5"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6" name="Rectangle 4"/>
          <p:cNvSpPr>
            <a:spLocks noChangeArrowheads="1"/>
          </p:cNvSpPr>
          <p:nvPr/>
        </p:nvSpPr>
        <p:spPr bwMode="auto">
          <a:xfrm>
            <a:off x="449263" y="2400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PE" sz="1100" b="0" i="0" u="none" strike="noStrike" cap="none" normalizeH="0" baseline="0">
                <a:ln>
                  <a:noFill/>
                </a:ln>
                <a:solidFill>
                  <a:schemeClr val="tx1"/>
                </a:solidFill>
                <a:effectLst/>
                <a:latin typeface="Helvetica Condensed" panose="020B0606020202030204"/>
                <a:ea typeface="Times New Roman" panose="02020603050405020304" pitchFamily="18" charset="0"/>
                <a:cs typeface="Arial" panose="020B0604020202020204" pitchFamily="34" charset="0"/>
              </a:rPr>
              <a:t>  </a:t>
            </a:r>
            <a:endParaRPr kumimoji="0" lang="es-MX" altLang="es-PE" sz="1800" b="0" i="0" u="none" strike="noStrike" cap="none" normalizeH="0" baseline="0">
              <a:ln>
                <a:noFill/>
              </a:ln>
              <a:solidFill>
                <a:schemeClr val="tx1"/>
              </a:solidFill>
              <a:effectLst/>
              <a:latin typeface="Arial" panose="020B0604020202020204" pitchFamily="34" charset="0"/>
            </a:endParaRPr>
          </a:p>
        </p:txBody>
      </p:sp>
      <p:sp>
        <p:nvSpPr>
          <p:cNvPr id="7" name="Rectangle 5"/>
          <p:cNvSpPr>
            <a:spLocks noChangeArrowheads="1"/>
          </p:cNvSpPr>
          <p:nvPr/>
        </p:nvSpPr>
        <p:spPr bwMode="auto">
          <a:xfrm>
            <a:off x="449263" y="4333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8"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9" name="Rectangle 4"/>
          <p:cNvSpPr>
            <a:spLocks noChangeArrowheads="1"/>
          </p:cNvSpPr>
          <p:nvPr/>
        </p:nvSpPr>
        <p:spPr bwMode="auto">
          <a:xfrm>
            <a:off x="449263" y="25717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PE" sz="1100" b="1" i="1" u="none" strike="noStrike" cap="none" normalizeH="0" baseline="0">
                <a:ln>
                  <a:noFill/>
                </a:ln>
                <a:solidFill>
                  <a:schemeClr val="tx1"/>
                </a:solidFill>
                <a:effectLst/>
                <a:latin typeface="Helvetica Condensed" panose="020B0606020202030204"/>
                <a:ea typeface="Times New Roman" panose="02020603050405020304" pitchFamily="18" charset="0"/>
                <a:cs typeface="Arial" panose="020B0604020202020204" pitchFamily="34" charset="0"/>
              </a:rPr>
              <a:t> </a:t>
            </a:r>
            <a:r>
              <a:rPr kumimoji="0" lang="es-PE" altLang="es-PE" sz="1200" b="0" i="1" u="none" strike="noStrike" cap="none" normalizeH="0" baseline="0">
                <a:ln>
                  <a:noFill/>
                </a:ln>
                <a:solidFill>
                  <a:schemeClr val="tx1"/>
                </a:solidFill>
                <a:effectLst/>
                <a:latin typeface="Univers"/>
                <a:ea typeface="Times New Roman" panose="02020603050405020304" pitchFamily="18" charset="0"/>
                <a:cs typeface="Arial" panose="020B0604020202020204" pitchFamily="34"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4" name="Rectangle 4"/>
          <p:cNvSpPr>
            <a:spLocks noChangeArrowheads="1"/>
          </p:cNvSpPr>
          <p:nvPr/>
        </p:nvSpPr>
        <p:spPr bwMode="auto">
          <a:xfrm>
            <a:off x="449263" y="31432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0"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15" name="Rectangle 4"/>
          <p:cNvSpPr>
            <a:spLocks noChangeArrowheads="1"/>
          </p:cNvSpPr>
          <p:nvPr/>
        </p:nvSpPr>
        <p:spPr bwMode="auto">
          <a:xfrm>
            <a:off x="0" y="3362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1100" b="1" i="1" u="none" strike="noStrike" cap="none" normalizeH="0" baseline="0">
                <a:ln>
                  <a:noFill/>
                </a:ln>
                <a:solidFill>
                  <a:schemeClr val="tx1"/>
                </a:solidFill>
                <a:effectLst/>
                <a:latin typeface="Helvetica Condensed" panose="020B0606020202030204"/>
                <a:ea typeface="Calibri" panose="020F0502020204030204" pitchFamily="34" charset="0"/>
                <a:cs typeface="Arial" panose="020B0604020202020204" pitchFamily="34" charset="0"/>
              </a:rPr>
              <a:t>  </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
        <p:nvSpPr>
          <p:cNvPr id="16" name="Rectangle 3"/>
          <p:cNvSpPr>
            <a:spLocks noChangeArrowheads="1"/>
          </p:cNvSpPr>
          <p:nvPr/>
        </p:nvSpPr>
        <p:spPr bwMode="auto">
          <a:xfrm>
            <a:off x="449263" y="2562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20" name="Rectangle 6"/>
          <p:cNvSpPr>
            <a:spLocks noChangeArrowheads="1"/>
          </p:cNvSpPr>
          <p:nvPr/>
        </p:nvSpPr>
        <p:spPr bwMode="auto">
          <a:xfrm>
            <a:off x="0" y="2971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22" name="Rectangle 4"/>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21" name="Rectangle 5">
            <a:extLst>
              <a:ext uri="{FF2B5EF4-FFF2-40B4-BE49-F238E27FC236}">
                <a16:creationId xmlns:a16="http://schemas.microsoft.com/office/drawing/2014/main" id="{EB472638-D9C3-49E1-B808-C36F94D8EF67}"/>
              </a:ext>
            </a:extLst>
          </p:cNvPr>
          <p:cNvSpPr>
            <a:spLocks noChangeArrowheads="1"/>
          </p:cNvSpPr>
          <p:nvPr/>
        </p:nvSpPr>
        <p:spPr bwMode="auto">
          <a:xfrm>
            <a:off x="2713178" y="709233"/>
            <a:ext cx="6202496" cy="2354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s-ES" altLang="es-PE" sz="1100" b="1" i="0" u="none" strike="noStrike" cap="none" normalizeH="0" baseline="0" dirty="0">
                <a:ln>
                  <a:noFill/>
                </a:ln>
                <a:solidFill>
                  <a:schemeClr val="tx1"/>
                </a:solidFill>
                <a:effectLst/>
                <a:latin typeface="Helvetica Condensed" panose="020B0606020202030204" charset="0"/>
                <a:ea typeface="Times New Roman" panose="02020603050405020304" pitchFamily="18" charset="0"/>
                <a:cs typeface="Arial" panose="020B0604020202020204" pitchFamily="34" charset="0"/>
              </a:rPr>
              <a:t>SISTEMA MULTIMODAL ZONA DE INFLUENCIA CHICLAYO</a:t>
            </a:r>
          </a:p>
          <a:p>
            <a:pPr marL="0" marR="0" lvl="0" indent="0" algn="l" defTabSz="914400" rtl="0" eaLnBrk="0" fontAlgn="base" latinLnBrk="0" hangingPunct="0">
              <a:lnSpc>
                <a:spcPct val="100000"/>
              </a:lnSpc>
              <a:spcBef>
                <a:spcPct val="0"/>
              </a:spcBef>
              <a:spcAft>
                <a:spcPct val="0"/>
              </a:spcAft>
              <a:buClrTx/>
              <a:buSzTx/>
              <a:tabLst/>
            </a:pPr>
            <a:endParaRPr kumimoji="0" lang="es-PE" altLang="es-PE" sz="8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lang="es-PE" altLang="es-PE" sz="1100" dirty="0">
                <a:solidFill>
                  <a:srgbClr val="000000"/>
                </a:solidFill>
                <a:latin typeface="Helvetica Condensed" panose="020B0606020202030204"/>
                <a:cs typeface="Times New Roman" panose="02020603050405020304" pitchFamily="18" charset="0"/>
              </a:rPr>
              <a:t>Durante el </a:t>
            </a:r>
            <a:r>
              <a:rPr lang="es-PE" altLang="es-PE" sz="1100" b="1" dirty="0">
                <a:solidFill>
                  <a:schemeClr val="tx2"/>
                </a:solidFill>
                <a:latin typeface="Helvetica Condensed" panose="020B0606020202030204"/>
                <a:cs typeface="Times New Roman" panose="02020603050405020304" pitchFamily="18" charset="0"/>
              </a:rPr>
              <a:t>primer trimestre del año 2018 se tiene previsto la puesta en operación del sistema multimodal, que servirá para conectar a los residentes de las ciudades de Trujillo y Piura con el Aeropuerto Internacional de Chiclayo</a:t>
            </a:r>
            <a:r>
              <a:rPr lang="es-PE" altLang="es-PE" sz="1100" dirty="0">
                <a:solidFill>
                  <a:srgbClr val="000000"/>
                </a:solidFill>
                <a:latin typeface="Helvetica Condensed" panose="020B0606020202030204"/>
                <a:cs typeface="Times New Roman" panose="02020603050405020304" pitchFamily="18" charset="0"/>
              </a:rPr>
              <a:t>, en especial, con el vuelo internacional de COPA, el cual tiene como destino 73 ciudades a través del Hub de las Américas (</a:t>
            </a:r>
            <a:r>
              <a:rPr lang="es-PE" altLang="es-PE" sz="1100" dirty="0" err="1">
                <a:solidFill>
                  <a:srgbClr val="000000"/>
                </a:solidFill>
                <a:latin typeface="Helvetica Condensed" panose="020B0606020202030204"/>
                <a:cs typeface="Times New Roman" panose="02020603050405020304" pitchFamily="18" charset="0"/>
              </a:rPr>
              <a:t>Panama</a:t>
            </a:r>
            <a:r>
              <a:rPr lang="es-PE" altLang="es-PE" sz="1100" dirty="0">
                <a:solidFill>
                  <a:srgbClr val="000000"/>
                </a:solidFill>
                <a:latin typeface="Helvetica Condensed" panose="020B0606020202030204"/>
                <a:cs typeface="Times New Roman" panose="02020603050405020304" pitchFamily="18" charset="0"/>
              </a:rPr>
              <a:t>). </a:t>
            </a:r>
          </a:p>
          <a:p>
            <a:pPr marL="0" marR="0" lvl="0" indent="0" algn="just" defTabSz="914400" rtl="0" eaLnBrk="0" fontAlgn="base" latinLnBrk="0" hangingPunct="0">
              <a:lnSpc>
                <a:spcPct val="100000"/>
              </a:lnSpc>
              <a:spcBef>
                <a:spcPct val="0"/>
              </a:spcBef>
              <a:spcAft>
                <a:spcPct val="0"/>
              </a:spcAft>
              <a:buClrTx/>
              <a:buSzTx/>
              <a:buFontTx/>
              <a:buNone/>
              <a:tabLst/>
            </a:pPr>
            <a:endParaRPr lang="es-PE" altLang="es-PE" sz="1100" dirty="0">
              <a:solidFill>
                <a:srgbClr val="000000"/>
              </a:solidFill>
              <a:latin typeface="Helvetica Condensed" panose="020B0606020202030204"/>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es-PE" altLang="es-PE" sz="1100" dirty="0">
                <a:solidFill>
                  <a:schemeClr val="tx2"/>
                </a:solidFill>
                <a:latin typeface="Helvetica Condensed" panose="020B0606020202030204"/>
                <a:cs typeface="Times New Roman" panose="02020603050405020304" pitchFamily="18" charset="0"/>
              </a:rPr>
              <a:t>ADP asignará espacios para mostradores de venta de boletos en las terminales de los aeropuertos de Chiclayo, Piura y Trujillo</a:t>
            </a:r>
            <a:r>
              <a:rPr lang="es-PE" altLang="es-PE" sz="1100" dirty="0">
                <a:solidFill>
                  <a:srgbClr val="000000"/>
                </a:solidFill>
                <a:latin typeface="Helvetica Condensed" panose="020B0606020202030204"/>
                <a:cs typeface="Times New Roman" panose="02020603050405020304" pitchFamily="18" charset="0"/>
              </a:rPr>
              <a:t>. Asimismo, </a:t>
            </a:r>
            <a:r>
              <a:rPr lang="es-PE" altLang="es-PE" sz="1100" dirty="0">
                <a:solidFill>
                  <a:schemeClr val="tx2"/>
                </a:solidFill>
                <a:latin typeface="Helvetica Condensed" panose="020B0606020202030204"/>
                <a:cs typeface="Times New Roman" panose="02020603050405020304" pitchFamily="18" charset="0"/>
              </a:rPr>
              <a:t>ADP implementará paraderos de bus en las playas de estacionamiento de Chiclayo, Piura y Trujillo y asignará espacio de estacionamiento para</a:t>
            </a:r>
            <a:r>
              <a:rPr lang="es-PE" altLang="es-PE" sz="1100" dirty="0">
                <a:solidFill>
                  <a:srgbClr val="000000"/>
                </a:solidFill>
                <a:latin typeface="Helvetica Condensed" panose="020B0606020202030204"/>
                <a:cs typeface="Times New Roman" panose="02020603050405020304" pitchFamily="18" charset="0"/>
              </a:rPr>
              <a:t> </a:t>
            </a:r>
            <a:r>
              <a:rPr lang="es-PE" altLang="es-PE" sz="1100" dirty="0">
                <a:solidFill>
                  <a:schemeClr val="tx2"/>
                </a:solidFill>
                <a:latin typeface="Helvetica Condensed" panose="020B0606020202030204"/>
                <a:cs typeface="Times New Roman" panose="02020603050405020304" pitchFamily="18" charset="0"/>
              </a:rPr>
              <a:t>los buses</a:t>
            </a:r>
            <a:r>
              <a:rPr lang="es-PE" altLang="es-PE" sz="1100" dirty="0">
                <a:solidFill>
                  <a:srgbClr val="000000"/>
                </a:solidFill>
                <a:latin typeface="Helvetica Condensed" panose="020B0606020202030204"/>
                <a:cs typeface="Times New Roman" panose="02020603050405020304" pitchFamily="18" charset="0"/>
              </a:rPr>
              <a:t>, los cuales serán operados por una empresa de transporte de primera categoría. Estos contarán con las siguientes características: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PE" altLang="es-PE" sz="1800" b="0" i="0" u="none" strike="noStrike" cap="none" normalizeH="0" baseline="0" dirty="0">
              <a:ln>
                <a:noFill/>
              </a:ln>
              <a:solidFill>
                <a:schemeClr val="tx1"/>
              </a:solidFill>
              <a:effectLst/>
              <a:latin typeface="Arial" panose="020B0604020202020204" pitchFamily="34" charset="0"/>
            </a:endParaRPr>
          </a:p>
        </p:txBody>
      </p:sp>
      <p:pic>
        <p:nvPicPr>
          <p:cNvPr id="16388" name="Imagen 2">
            <a:extLst>
              <a:ext uri="{FF2B5EF4-FFF2-40B4-BE49-F238E27FC236}">
                <a16:creationId xmlns:a16="http://schemas.microsoft.com/office/drawing/2014/main" id="{6F4924A3-716E-43B3-9CD8-AAFF805BA7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3528" y="3098062"/>
            <a:ext cx="2955925" cy="1287462"/>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6">
            <a:extLst>
              <a:ext uri="{FF2B5EF4-FFF2-40B4-BE49-F238E27FC236}">
                <a16:creationId xmlns:a16="http://schemas.microsoft.com/office/drawing/2014/main" id="{857B2960-254F-43CE-A8AA-8D84806C9C96}"/>
              </a:ext>
            </a:extLst>
          </p:cNvPr>
          <p:cNvSpPr>
            <a:spLocks noChangeArrowheads="1"/>
          </p:cNvSpPr>
          <p:nvPr/>
        </p:nvSpPr>
        <p:spPr bwMode="auto">
          <a:xfrm>
            <a:off x="45085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Tree>
    <p:extLst>
      <p:ext uri="{BB962C8B-B14F-4D97-AF65-F5344CB8AC3E}">
        <p14:creationId xmlns:p14="http://schemas.microsoft.com/office/powerpoint/2010/main" val="1487236654"/>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Agrupar 28"/>
          <p:cNvGrpSpPr/>
          <p:nvPr/>
        </p:nvGrpSpPr>
        <p:grpSpPr>
          <a:xfrm>
            <a:off x="0" y="0"/>
            <a:ext cx="9144000" cy="5143500"/>
            <a:chOff x="0" y="0"/>
            <a:chExt cx="9144000" cy="5143500"/>
          </a:xfrm>
        </p:grpSpPr>
        <p:pic>
          <p:nvPicPr>
            <p:cNvPr id="30" name="Imagen 29" descr="IMG_4885-fondo.jpg"/>
            <p:cNvPicPr>
              <a:picLocks noChangeAspect="1"/>
            </p:cNvPicPr>
            <p:nvPr/>
          </p:nvPicPr>
          <p:blipFill rotWithShape="1">
            <a:blip r:embed="rId2">
              <a:extLst>
                <a:ext uri="{28A0092B-C50C-407E-A947-70E740481C1C}">
                  <a14:useLocalDpi xmlns:a14="http://schemas.microsoft.com/office/drawing/2010/main" val="0"/>
                </a:ext>
              </a:extLst>
            </a:blip>
            <a:srcRect t="13577" r="1055" b="2980"/>
            <a:stretch/>
          </p:blipFill>
          <p:spPr>
            <a:xfrm>
              <a:off x="0" y="0"/>
              <a:ext cx="9144000" cy="5143500"/>
            </a:xfrm>
            <a:prstGeom prst="rect">
              <a:avLst/>
            </a:prstGeom>
          </p:spPr>
        </p:pic>
        <p:sp>
          <p:nvSpPr>
            <p:cNvPr id="31" name="Rectángulo 30"/>
            <p:cNvSpPr/>
            <p:nvPr/>
          </p:nvSpPr>
          <p:spPr>
            <a:xfrm>
              <a:off x="109214" y="103489"/>
              <a:ext cx="8925572" cy="49365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s-ES" dirty="0">
                <a:solidFill>
                  <a:prstClr val="white"/>
                </a:solidFill>
              </a:endParaRPr>
            </a:p>
          </p:txBody>
        </p:sp>
      </p:grpSp>
      <p:pic>
        <p:nvPicPr>
          <p:cNvPr id="28" name="Imagen 27"/>
          <p:cNvPicPr>
            <a:picLocks noChangeAspect="1"/>
          </p:cNvPicPr>
          <p:nvPr/>
        </p:nvPicPr>
        <p:blipFill>
          <a:blip r:embed="rId3"/>
          <a:stretch>
            <a:fillRect/>
          </a:stretch>
        </p:blipFill>
        <p:spPr>
          <a:xfrm>
            <a:off x="403914" y="286008"/>
            <a:ext cx="431292" cy="252984"/>
          </a:xfrm>
          <a:prstGeom prst="rect">
            <a:avLst/>
          </a:prstGeom>
        </p:spPr>
      </p:pic>
      <p:pic>
        <p:nvPicPr>
          <p:cNvPr id="13" name="Imagen 12"/>
          <p:cNvPicPr>
            <a:picLocks noChangeAspect="1"/>
          </p:cNvPicPr>
          <p:nvPr/>
        </p:nvPicPr>
        <p:blipFill>
          <a:blip r:embed="rId4"/>
          <a:stretch>
            <a:fillRect/>
          </a:stretch>
        </p:blipFill>
        <p:spPr>
          <a:xfrm>
            <a:off x="403914" y="4750133"/>
            <a:ext cx="526492" cy="107998"/>
          </a:xfrm>
          <a:prstGeom prst="rect">
            <a:avLst/>
          </a:prstGeom>
        </p:spPr>
      </p:pic>
      <p:cxnSp>
        <p:nvCxnSpPr>
          <p:cNvPr id="18" name="Conector recto 17"/>
          <p:cNvCxnSpPr/>
          <p:nvPr/>
        </p:nvCxnSpPr>
        <p:spPr>
          <a:xfrm>
            <a:off x="258182" y="2398342"/>
            <a:ext cx="2392449"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 name="2 Subtítulo"/>
          <p:cNvSpPr>
            <a:spLocks noGrp="1"/>
          </p:cNvSpPr>
          <p:nvPr>
            <p:ph type="subTitle" sz="quarter" idx="1"/>
          </p:nvPr>
        </p:nvSpPr>
        <p:spPr>
          <a:xfrm>
            <a:off x="2688491" y="553286"/>
            <a:ext cx="6308434" cy="4285141"/>
          </a:xfrm>
        </p:spPr>
        <p:txBody>
          <a:bodyPr>
            <a:noAutofit/>
          </a:bodyPr>
          <a:lstStyle/>
          <a:p>
            <a:pPr algn="just">
              <a:spcBef>
                <a:spcPts val="0"/>
              </a:spcBef>
            </a:pPr>
            <a:r>
              <a:rPr lang="es-PE" sz="1400" b="1" u="sng" dirty="0">
                <a:solidFill>
                  <a:schemeClr val="tx1"/>
                </a:solidFill>
                <a:latin typeface="Helvetica Condensed" panose="020B0606020202030204"/>
                <a:cs typeface="Arial" pitchFamily="34" charset="0"/>
              </a:rPr>
              <a:t>Aeropuerto de Piura</a:t>
            </a:r>
            <a:r>
              <a:rPr lang="es-PE" sz="1400" b="1" dirty="0">
                <a:solidFill>
                  <a:schemeClr val="tx1"/>
                </a:solidFill>
                <a:latin typeface="Helvetica Condensed" panose="020B0606020202030204"/>
                <a:cs typeface="Arial" pitchFamily="34" charset="0"/>
              </a:rPr>
              <a:t>:</a:t>
            </a:r>
          </a:p>
          <a:p>
            <a:pPr marL="171450" lvl="0" indent="-171450" algn="just">
              <a:spcBef>
                <a:spcPts val="0"/>
              </a:spcBef>
              <a:buFontTx/>
              <a:buChar char="-"/>
            </a:pPr>
            <a:endParaRPr lang="es-PE" sz="900" dirty="0">
              <a:solidFill>
                <a:schemeClr val="tx1"/>
              </a:solidFill>
              <a:latin typeface="Helvetica Condensed" panose="020B0606020202030204"/>
            </a:endParaRPr>
          </a:p>
          <a:p>
            <a:pPr marL="171450" lvl="0" indent="-171450" algn="just">
              <a:spcBef>
                <a:spcPts val="0"/>
              </a:spcBef>
              <a:buFontTx/>
              <a:buChar char="-"/>
            </a:pPr>
            <a:r>
              <a:rPr lang="es-PE" sz="1050" dirty="0">
                <a:solidFill>
                  <a:schemeClr val="tx1"/>
                </a:solidFill>
                <a:latin typeface="Helvetica Condensed" panose="020B0606020202030204"/>
              </a:rPr>
              <a:t>Mediante Oficio N° 0002-2017-MTC/12.08, de fecha 05.01.2017, la </a:t>
            </a:r>
            <a:r>
              <a:rPr lang="es-PE" sz="1050" dirty="0">
                <a:solidFill>
                  <a:schemeClr val="tx2"/>
                </a:solidFill>
                <a:latin typeface="Helvetica Condensed" panose="020B0606020202030204"/>
              </a:rPr>
              <a:t>DGAC aprobó la modificación del plazo de ejecución de obra </a:t>
            </a:r>
            <a:r>
              <a:rPr lang="es-PE" sz="1050" i="1" dirty="0">
                <a:solidFill>
                  <a:schemeClr val="tx2"/>
                </a:solidFill>
                <a:latin typeface="Helvetica Condensed" panose="020B0606020202030204"/>
              </a:rPr>
              <a:t>“Mejoramiento del Sistema de Pistas y Cerco Perimétrico del Aeropuerto de Piura</a:t>
            </a:r>
            <a:r>
              <a:rPr lang="es-PE" sz="1050" dirty="0">
                <a:solidFill>
                  <a:schemeClr val="tx2"/>
                </a:solidFill>
                <a:latin typeface="Helvetica Condensed" panose="020B0606020202030204"/>
              </a:rPr>
              <a:t>” a 618 día.</a:t>
            </a:r>
          </a:p>
          <a:p>
            <a:pPr lvl="0" algn="just">
              <a:spcBef>
                <a:spcPts val="0"/>
              </a:spcBef>
            </a:pPr>
            <a:endParaRPr lang="es-PE" sz="1050" dirty="0">
              <a:solidFill>
                <a:schemeClr val="tx1"/>
              </a:solidFill>
              <a:latin typeface="Helvetica Condensed" panose="020B0606020202030204"/>
            </a:endParaRPr>
          </a:p>
          <a:p>
            <a:pPr marL="171450" indent="-171450" algn="just">
              <a:spcBef>
                <a:spcPts val="0"/>
              </a:spcBef>
              <a:buFontTx/>
              <a:buChar char="-"/>
            </a:pPr>
            <a:r>
              <a:rPr lang="es-PE" sz="1050" dirty="0">
                <a:solidFill>
                  <a:schemeClr val="tx1"/>
                </a:solidFill>
                <a:latin typeface="Helvetica Condensed" panose="020B0606020202030204"/>
              </a:rPr>
              <a:t>Con Oficio N° 004-2017-MTC/12.08, de fecha 05.01.2017, </a:t>
            </a:r>
            <a:r>
              <a:rPr lang="es-ES" sz="1050" dirty="0">
                <a:solidFill>
                  <a:schemeClr val="tx1"/>
                </a:solidFill>
                <a:latin typeface="Helvetica Condensed" panose="020B0606020202030204"/>
              </a:rPr>
              <a:t>la </a:t>
            </a:r>
            <a:r>
              <a:rPr lang="es-ES" sz="1050" dirty="0">
                <a:solidFill>
                  <a:schemeClr val="tx2"/>
                </a:solidFill>
                <a:latin typeface="Helvetica Condensed" panose="020B0606020202030204"/>
              </a:rPr>
              <a:t>DGAC </a:t>
            </a:r>
            <a:r>
              <a:rPr lang="es-PE" sz="1050" dirty="0">
                <a:solidFill>
                  <a:schemeClr val="tx2"/>
                </a:solidFill>
                <a:latin typeface="Helvetica Condensed" panose="020B0606020202030204"/>
              </a:rPr>
              <a:t>dio su conformidad para la elaboración de un solo programa de ejecución de obras (PEO) para los proyectos de Chiclayo y Piura</a:t>
            </a:r>
            <a:r>
              <a:rPr lang="es-PE" sz="1050" dirty="0">
                <a:solidFill>
                  <a:schemeClr val="tx1"/>
                </a:solidFill>
                <a:latin typeface="Helvetica Condensed" panose="020B0606020202030204"/>
              </a:rPr>
              <a:t>.</a:t>
            </a:r>
          </a:p>
          <a:p>
            <a:pPr algn="just">
              <a:spcBef>
                <a:spcPts val="0"/>
              </a:spcBef>
            </a:pPr>
            <a:endParaRPr lang="es-PE" sz="1050" dirty="0">
              <a:solidFill>
                <a:schemeClr val="tx1"/>
              </a:solidFill>
              <a:latin typeface="Helvetica Condensed" panose="020B0606020202030204"/>
            </a:endParaRPr>
          </a:p>
          <a:p>
            <a:pPr marL="171450" indent="-171450" algn="just">
              <a:spcBef>
                <a:spcPts val="0"/>
              </a:spcBef>
              <a:buFontTx/>
              <a:buChar char="-"/>
            </a:pPr>
            <a:r>
              <a:rPr lang="es-PE" sz="1050" dirty="0">
                <a:solidFill>
                  <a:schemeClr val="tx1"/>
                </a:solidFill>
                <a:latin typeface="Helvetica Condensed" panose="020B0606020202030204"/>
              </a:rPr>
              <a:t>Con Oficio N° 0378-2017-MTC/25, de fecha 03.02.2017, la </a:t>
            </a:r>
            <a:r>
              <a:rPr lang="es-PE" sz="1050" dirty="0">
                <a:solidFill>
                  <a:schemeClr val="tx2"/>
                </a:solidFill>
                <a:latin typeface="Helvetica Condensed" panose="020B0606020202030204"/>
              </a:rPr>
              <a:t>DGAC remitió el Informe N°0061-2017-MTC/12.08 donde señala que el presupuesto en dólares ($49,152,623.17) es conforme y equivalente a S/. 167,610,445.</a:t>
            </a:r>
          </a:p>
          <a:p>
            <a:pPr algn="just">
              <a:spcBef>
                <a:spcPts val="0"/>
              </a:spcBef>
            </a:pPr>
            <a:endParaRPr lang="es-PE" sz="1050" dirty="0">
              <a:solidFill>
                <a:schemeClr val="tx1"/>
              </a:solidFill>
              <a:latin typeface="Helvetica Condensed" panose="020B0606020202030204"/>
            </a:endParaRPr>
          </a:p>
          <a:p>
            <a:pPr marL="171450" indent="-171450" algn="just">
              <a:spcBef>
                <a:spcPts val="0"/>
              </a:spcBef>
              <a:buFontTx/>
              <a:buChar char="-"/>
            </a:pPr>
            <a:r>
              <a:rPr lang="es-PE" sz="1050" dirty="0">
                <a:solidFill>
                  <a:schemeClr val="tx1"/>
                </a:solidFill>
                <a:latin typeface="Helvetica Condensed" panose="020B0606020202030204"/>
              </a:rPr>
              <a:t>Con Oficio N°3608-2017-GSF-OSITRAN, de fecha 10.05.2017, </a:t>
            </a:r>
            <a:r>
              <a:rPr lang="es-PE" sz="1050" dirty="0">
                <a:solidFill>
                  <a:schemeClr val="tx2"/>
                </a:solidFill>
                <a:latin typeface="Helvetica Condensed" panose="020B0606020202030204"/>
              </a:rPr>
              <a:t>OSITRAN aprobó el Programa de Ejecución de Obra (PEO) del Proyecto de Piura.</a:t>
            </a:r>
          </a:p>
          <a:p>
            <a:pPr algn="just">
              <a:spcBef>
                <a:spcPts val="0"/>
              </a:spcBef>
            </a:pPr>
            <a:endParaRPr lang="es-PE" sz="1050" dirty="0">
              <a:solidFill>
                <a:schemeClr val="tx1"/>
              </a:solidFill>
              <a:latin typeface="Helvetica Condensed" panose="020B0606020202030204"/>
            </a:endParaRPr>
          </a:p>
          <a:p>
            <a:pPr marL="171450" indent="-171450" algn="just">
              <a:spcBef>
                <a:spcPts val="0"/>
              </a:spcBef>
              <a:buFontTx/>
              <a:buChar char="-"/>
            </a:pPr>
            <a:r>
              <a:rPr lang="es-PE" sz="1050" dirty="0">
                <a:solidFill>
                  <a:schemeClr val="tx1"/>
                </a:solidFill>
                <a:latin typeface="Helvetica Condensed" panose="020B0606020202030204"/>
              </a:rPr>
              <a:t>Con Carta N°414-2017-GR-AdP, de fecha 24.05.2017, </a:t>
            </a:r>
            <a:r>
              <a:rPr lang="es-PE" sz="1050" dirty="0">
                <a:solidFill>
                  <a:schemeClr val="tx2"/>
                </a:solidFill>
                <a:latin typeface="Helvetica Condensed" panose="020B0606020202030204"/>
              </a:rPr>
              <a:t>AdP remitió a OSITRAN cronograma del proceso de selección para el Proyecto de Piura</a:t>
            </a:r>
            <a:r>
              <a:rPr lang="es-PE" sz="1050" dirty="0">
                <a:solidFill>
                  <a:schemeClr val="tx1"/>
                </a:solidFill>
                <a:latin typeface="Helvetica Condensed" panose="020B0606020202030204"/>
              </a:rPr>
              <a:t>. </a:t>
            </a:r>
          </a:p>
          <a:p>
            <a:pPr algn="just">
              <a:spcBef>
                <a:spcPts val="0"/>
              </a:spcBef>
            </a:pPr>
            <a:endParaRPr lang="es-PE" sz="1050" dirty="0">
              <a:solidFill>
                <a:schemeClr val="tx1"/>
              </a:solidFill>
              <a:latin typeface="Helvetica Condensed" panose="020B0606020202030204"/>
            </a:endParaRPr>
          </a:p>
          <a:p>
            <a:pPr marL="171450" indent="-171450" algn="just">
              <a:spcBef>
                <a:spcPts val="0"/>
              </a:spcBef>
              <a:buFontTx/>
              <a:buChar char="-"/>
            </a:pPr>
            <a:r>
              <a:rPr lang="es-PE" sz="1050" dirty="0">
                <a:solidFill>
                  <a:schemeClr val="tx1"/>
                </a:solidFill>
                <a:latin typeface="Helvetica Condensed" panose="020B0606020202030204"/>
              </a:rPr>
              <a:t>El 26.06.2017 </a:t>
            </a:r>
            <a:r>
              <a:rPr lang="es-PE" sz="1050" dirty="0">
                <a:solidFill>
                  <a:schemeClr val="tx2"/>
                </a:solidFill>
                <a:latin typeface="Helvetica Condensed" panose="020B0606020202030204"/>
              </a:rPr>
              <a:t>se publicó la Licitación Pública Internacional LPI N°001-17-AdP, para seleccionar al contratista que ejecutará la Obra</a:t>
            </a:r>
            <a:r>
              <a:rPr lang="es-PE" sz="1050" dirty="0">
                <a:solidFill>
                  <a:schemeClr val="tx1"/>
                </a:solidFill>
                <a:latin typeface="Helvetica Condensed" panose="020B0606020202030204"/>
              </a:rPr>
              <a:t>.</a:t>
            </a:r>
          </a:p>
          <a:p>
            <a:pPr algn="just">
              <a:spcBef>
                <a:spcPts val="0"/>
              </a:spcBef>
            </a:pPr>
            <a:endParaRPr lang="es-PE" sz="1050" dirty="0">
              <a:solidFill>
                <a:schemeClr val="tx1"/>
              </a:solidFill>
              <a:latin typeface="Helvetica Condensed" panose="020B0606020202030204"/>
            </a:endParaRPr>
          </a:p>
          <a:p>
            <a:pPr marL="171450" indent="-171450" algn="just">
              <a:spcBef>
                <a:spcPts val="0"/>
              </a:spcBef>
              <a:buFontTx/>
              <a:buChar char="-"/>
            </a:pPr>
            <a:r>
              <a:rPr lang="es-PE" sz="1050" dirty="0">
                <a:solidFill>
                  <a:schemeClr val="tx1"/>
                </a:solidFill>
                <a:latin typeface="Helvetica Condensed" panose="020B0606020202030204"/>
              </a:rPr>
              <a:t>Con Oficio N°189-2017-MTC/12.08, de fecha 02.08.2017, el </a:t>
            </a:r>
            <a:r>
              <a:rPr lang="es-PE" sz="1050" dirty="0">
                <a:solidFill>
                  <a:schemeClr val="tx2"/>
                </a:solidFill>
                <a:latin typeface="Helvetica Condensed" panose="020B0606020202030204"/>
              </a:rPr>
              <a:t>MTC remitió Acta de Coordinación DGAC – AdP concluyendo que es posible y necesaria la ejecución en simultáneo de las rehabilitaciones del lado aire de Piura y Chiclayo. </a:t>
            </a:r>
          </a:p>
          <a:p>
            <a:pPr marL="171450" indent="-171450" algn="just">
              <a:spcBef>
                <a:spcPts val="0"/>
              </a:spcBef>
              <a:buFontTx/>
              <a:buChar char="-"/>
            </a:pPr>
            <a:endParaRPr lang="es-PE" sz="1000" dirty="0">
              <a:solidFill>
                <a:schemeClr val="tx1"/>
              </a:solidFill>
              <a:latin typeface="Helvetica Condensed" panose="020B0606020202030204"/>
            </a:endParaRPr>
          </a:p>
        </p:txBody>
      </p:sp>
      <p:sp>
        <p:nvSpPr>
          <p:cNvPr id="12" name="1 Título"/>
          <p:cNvSpPr>
            <a:spLocks noGrp="1"/>
          </p:cNvSpPr>
          <p:nvPr>
            <p:ph type="ctrTitle" sz="quarter"/>
          </p:nvPr>
        </p:nvSpPr>
        <p:spPr>
          <a:xfrm>
            <a:off x="3070515" y="146928"/>
            <a:ext cx="5888550" cy="504453"/>
          </a:xfrm>
        </p:spPr>
        <p:txBody>
          <a:bodyPr>
            <a:normAutofit fontScale="90000"/>
          </a:bodyPr>
          <a:lstStyle/>
          <a:p>
            <a:pPr algn="l"/>
            <a:r>
              <a:rPr lang="es-PE" sz="1800" b="1" dirty="0">
                <a:latin typeface="Helvetica Condensed" panose="020B0606020202030204"/>
              </a:rPr>
              <a:t>i. Estudios relacionados a las Obras de los PRMLA	2/7</a:t>
            </a:r>
          </a:p>
        </p:txBody>
      </p:sp>
      <p:sp>
        <p:nvSpPr>
          <p:cNvPr id="11" name="CuadroTexto 10">
            <a:extLst>
              <a:ext uri="{FF2B5EF4-FFF2-40B4-BE49-F238E27FC236}">
                <a16:creationId xmlns:a16="http://schemas.microsoft.com/office/drawing/2014/main" id="{69144192-873F-4454-AFFA-34EFC89BB0A2}"/>
              </a:ext>
            </a:extLst>
          </p:cNvPr>
          <p:cNvSpPr txBox="1"/>
          <p:nvPr/>
        </p:nvSpPr>
        <p:spPr>
          <a:xfrm>
            <a:off x="258182" y="1999497"/>
            <a:ext cx="2812333" cy="367793"/>
          </a:xfrm>
          <a:prstGeom prst="rect">
            <a:avLst/>
          </a:prstGeom>
          <a:noFill/>
        </p:spPr>
        <p:txBody>
          <a:bodyPr wrap="square" rtlCol="0">
            <a:spAutoFit/>
          </a:bodyPr>
          <a:lstStyle/>
          <a:p>
            <a:pPr>
              <a:lnSpc>
                <a:spcPct val="80000"/>
              </a:lnSpc>
              <a:defRPr/>
            </a:pPr>
            <a:r>
              <a:rPr lang="es-PE" sz="2200" b="1" dirty="0">
                <a:cs typeface="Arial" pitchFamily="34" charset="0"/>
              </a:rPr>
              <a:t>1.2. Ingeniería</a:t>
            </a:r>
            <a:endParaRPr lang="es-ES" sz="2200" b="1" dirty="0">
              <a:solidFill>
                <a:srgbClr val="679633"/>
              </a:solidFill>
              <a:latin typeface="Helvetica Condensed" panose="020B0606020202030204" pitchFamily="34" charset="0"/>
              <a:cs typeface="HelveticaNeueLT Std Hvy Cn"/>
            </a:endParaRPr>
          </a:p>
        </p:txBody>
      </p:sp>
    </p:spTree>
    <p:extLst>
      <p:ext uri="{BB962C8B-B14F-4D97-AF65-F5344CB8AC3E}">
        <p14:creationId xmlns:p14="http://schemas.microsoft.com/office/powerpoint/2010/main" val="1670921026"/>
      </p:ext>
    </p:extLst>
  </p:cSld>
  <p:clrMapOvr>
    <a:masterClrMapping/>
  </p:clrMapOvr>
  <p:transition spd="slow">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Agrupar 28"/>
          <p:cNvGrpSpPr/>
          <p:nvPr/>
        </p:nvGrpSpPr>
        <p:grpSpPr>
          <a:xfrm>
            <a:off x="0" y="0"/>
            <a:ext cx="9144000" cy="5143500"/>
            <a:chOff x="0" y="0"/>
            <a:chExt cx="9144000" cy="5143500"/>
          </a:xfrm>
        </p:grpSpPr>
        <p:pic>
          <p:nvPicPr>
            <p:cNvPr id="30" name="Imagen 29" descr="IMG_4885-fondo.jpg"/>
            <p:cNvPicPr>
              <a:picLocks noChangeAspect="1"/>
            </p:cNvPicPr>
            <p:nvPr/>
          </p:nvPicPr>
          <p:blipFill rotWithShape="1">
            <a:blip r:embed="rId2">
              <a:extLst>
                <a:ext uri="{28A0092B-C50C-407E-A947-70E740481C1C}">
                  <a14:useLocalDpi xmlns:a14="http://schemas.microsoft.com/office/drawing/2010/main" val="0"/>
                </a:ext>
              </a:extLst>
            </a:blip>
            <a:srcRect t="13577" r="1055" b="2980"/>
            <a:stretch/>
          </p:blipFill>
          <p:spPr>
            <a:xfrm>
              <a:off x="0" y="0"/>
              <a:ext cx="9144000" cy="5143500"/>
            </a:xfrm>
            <a:prstGeom prst="rect">
              <a:avLst/>
            </a:prstGeom>
          </p:spPr>
        </p:pic>
        <p:sp>
          <p:nvSpPr>
            <p:cNvPr id="31" name="Rectángulo 30"/>
            <p:cNvSpPr/>
            <p:nvPr/>
          </p:nvSpPr>
          <p:spPr>
            <a:xfrm>
              <a:off x="109214" y="103489"/>
              <a:ext cx="8925572" cy="49365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s-ES" dirty="0">
                <a:solidFill>
                  <a:prstClr val="white"/>
                </a:solidFill>
              </a:endParaRPr>
            </a:p>
          </p:txBody>
        </p:sp>
      </p:grpSp>
      <p:pic>
        <p:nvPicPr>
          <p:cNvPr id="28" name="Imagen 27"/>
          <p:cNvPicPr>
            <a:picLocks noChangeAspect="1"/>
          </p:cNvPicPr>
          <p:nvPr/>
        </p:nvPicPr>
        <p:blipFill>
          <a:blip r:embed="rId3"/>
          <a:stretch>
            <a:fillRect/>
          </a:stretch>
        </p:blipFill>
        <p:spPr>
          <a:xfrm>
            <a:off x="403914" y="286008"/>
            <a:ext cx="431292" cy="252984"/>
          </a:xfrm>
          <a:prstGeom prst="rect">
            <a:avLst/>
          </a:prstGeom>
        </p:spPr>
      </p:pic>
      <p:pic>
        <p:nvPicPr>
          <p:cNvPr id="13" name="Imagen 12"/>
          <p:cNvPicPr>
            <a:picLocks noChangeAspect="1"/>
          </p:cNvPicPr>
          <p:nvPr/>
        </p:nvPicPr>
        <p:blipFill>
          <a:blip r:embed="rId4"/>
          <a:stretch>
            <a:fillRect/>
          </a:stretch>
        </p:blipFill>
        <p:spPr>
          <a:xfrm>
            <a:off x="403914" y="4750133"/>
            <a:ext cx="526492" cy="107998"/>
          </a:xfrm>
          <a:prstGeom prst="rect">
            <a:avLst/>
          </a:prstGeom>
        </p:spPr>
      </p:pic>
      <p:sp>
        <p:nvSpPr>
          <p:cNvPr id="8" name="3 Título"/>
          <p:cNvSpPr txBox="1">
            <a:spLocks/>
          </p:cNvSpPr>
          <p:nvPr/>
        </p:nvSpPr>
        <p:spPr>
          <a:xfrm>
            <a:off x="685800" y="1588648"/>
            <a:ext cx="7772400" cy="136207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Helvetica Neue LT Std 47 Light Condensed"/>
                <a:ea typeface="+mj-ea"/>
                <a:cs typeface="+mj-cs"/>
              </a:defRPr>
            </a:lvl1pPr>
          </a:lstStyle>
          <a:p>
            <a:r>
              <a:rPr lang="es-PE" sz="2200" b="1" dirty="0"/>
              <a:t>II. 4. Aspectos Administrativos y Financieros</a:t>
            </a:r>
          </a:p>
        </p:txBody>
      </p:sp>
    </p:spTree>
    <p:extLst>
      <p:ext uri="{BB962C8B-B14F-4D97-AF65-F5344CB8AC3E}">
        <p14:creationId xmlns:p14="http://schemas.microsoft.com/office/powerpoint/2010/main" val="2284501259"/>
      </p:ext>
    </p:extLst>
  </p:cSld>
  <p:clrMapOvr>
    <a:masterClrMapping/>
  </p:clrMapOvr>
  <p:transition spd="slow">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917861" y="410341"/>
            <a:ext cx="6092574" cy="4247317"/>
          </a:xfrm>
          <a:prstGeom prst="rect">
            <a:avLst/>
          </a:prstGeom>
          <a:noFill/>
        </p:spPr>
        <p:txBody>
          <a:bodyPr wrap="square" rtlCol="0">
            <a:spAutoFit/>
          </a:bodyPr>
          <a:lstStyle/>
          <a:p>
            <a:pPr algn="just" defTabSz="685800" fontAlgn="base">
              <a:lnSpc>
                <a:spcPct val="150000"/>
              </a:lnSpc>
              <a:spcBef>
                <a:spcPct val="0"/>
              </a:spcBef>
              <a:spcAft>
                <a:spcPct val="0"/>
              </a:spcAft>
            </a:pPr>
            <a:r>
              <a:rPr lang="es-PE" sz="1200" dirty="0">
                <a:solidFill>
                  <a:srgbClr val="000000"/>
                </a:solidFill>
                <a:latin typeface="Helvetica Condensed"/>
                <a:cs typeface="Arial" pitchFamily="34" charset="0"/>
              </a:rPr>
              <a:t>Para el 2018, las actividades financieras se enfocarán en:</a:t>
            </a:r>
          </a:p>
          <a:p>
            <a:pPr algn="just" defTabSz="685800" fontAlgn="base">
              <a:lnSpc>
                <a:spcPct val="150000"/>
              </a:lnSpc>
              <a:spcBef>
                <a:spcPct val="0"/>
              </a:spcBef>
              <a:spcAft>
                <a:spcPct val="0"/>
              </a:spcAft>
            </a:pPr>
            <a:endParaRPr lang="es-PE" sz="1200" dirty="0">
              <a:solidFill>
                <a:srgbClr val="000000"/>
              </a:solidFill>
              <a:latin typeface="Helvetica Condensed"/>
              <a:cs typeface="Arial" pitchFamily="34" charset="0"/>
            </a:endParaRPr>
          </a:p>
          <a:p>
            <a:pPr marL="214313" lvl="1" indent="-214313" algn="just" defTabSz="685800" fontAlgn="base">
              <a:lnSpc>
                <a:spcPct val="150000"/>
              </a:lnSpc>
              <a:spcBef>
                <a:spcPct val="0"/>
              </a:spcBef>
              <a:spcAft>
                <a:spcPct val="0"/>
              </a:spcAft>
              <a:buFont typeface="Wingdings" panose="05000000000000000000" pitchFamily="2" charset="2"/>
              <a:buChar char="Ø"/>
            </a:pPr>
            <a:r>
              <a:rPr lang="es-PE" sz="1200" dirty="0">
                <a:solidFill>
                  <a:schemeClr val="accent2"/>
                </a:solidFill>
                <a:latin typeface="Helvetica Condensed"/>
                <a:cs typeface="Arial" pitchFamily="34" charset="0"/>
              </a:rPr>
              <a:t>Administración de los Contratos</a:t>
            </a:r>
            <a:r>
              <a:rPr lang="es-PE" sz="1200" dirty="0">
                <a:solidFill>
                  <a:srgbClr val="000000"/>
                </a:solidFill>
                <a:latin typeface="Helvetica Condensed"/>
                <a:cs typeface="Arial" pitchFamily="34" charset="0"/>
              </a:rPr>
              <a:t> correspondientes a la </a:t>
            </a:r>
            <a:r>
              <a:rPr lang="es-PE" sz="1200" dirty="0">
                <a:solidFill>
                  <a:schemeClr val="accent2"/>
                </a:solidFill>
                <a:latin typeface="Helvetica Condensed"/>
                <a:cs typeface="Arial" pitchFamily="34" charset="0"/>
              </a:rPr>
              <a:t>Estructuración Financiera</a:t>
            </a:r>
            <a:r>
              <a:rPr lang="es-PE" sz="1200" dirty="0">
                <a:solidFill>
                  <a:srgbClr val="000000"/>
                </a:solidFill>
                <a:latin typeface="Helvetica Condensed"/>
                <a:cs typeface="Arial" pitchFamily="34" charset="0"/>
              </a:rPr>
              <a:t> para los Proyectos de  </a:t>
            </a:r>
            <a:r>
              <a:rPr lang="es-PE" sz="1200" dirty="0">
                <a:solidFill>
                  <a:schemeClr val="accent2"/>
                </a:solidFill>
                <a:latin typeface="Helvetica Condensed"/>
                <a:cs typeface="Arial" pitchFamily="34" charset="0"/>
              </a:rPr>
              <a:t>Rehabilitación de Pistas (PRMLA) </a:t>
            </a:r>
            <a:r>
              <a:rPr lang="es-PE" sz="1200" dirty="0">
                <a:solidFill>
                  <a:srgbClr val="000000"/>
                </a:solidFill>
                <a:latin typeface="Helvetica Condensed"/>
                <a:cs typeface="Arial" pitchFamily="34" charset="0"/>
              </a:rPr>
              <a:t>correspondientes a los </a:t>
            </a:r>
            <a:r>
              <a:rPr lang="es-PE" sz="1200" dirty="0">
                <a:solidFill>
                  <a:schemeClr val="accent2"/>
                </a:solidFill>
                <a:latin typeface="Helvetica Condensed"/>
                <a:cs typeface="Arial" pitchFamily="34" charset="0"/>
              </a:rPr>
              <a:t>Aeropuertos de Chiclayo y Piura.</a:t>
            </a:r>
          </a:p>
          <a:p>
            <a:pPr marL="0" lvl="1" algn="just" defTabSz="685800" fontAlgn="base">
              <a:lnSpc>
                <a:spcPct val="150000"/>
              </a:lnSpc>
              <a:spcBef>
                <a:spcPct val="0"/>
              </a:spcBef>
              <a:spcAft>
                <a:spcPct val="0"/>
              </a:spcAft>
            </a:pPr>
            <a:endParaRPr lang="es-PE" sz="1200" dirty="0">
              <a:solidFill>
                <a:srgbClr val="000000"/>
              </a:solidFill>
              <a:latin typeface="Helvetica Condensed"/>
              <a:cs typeface="Arial" pitchFamily="34" charset="0"/>
            </a:endParaRPr>
          </a:p>
          <a:p>
            <a:pPr marL="214313" indent="-214313" algn="just" defTabSz="685800" fontAlgn="base">
              <a:lnSpc>
                <a:spcPct val="150000"/>
              </a:lnSpc>
              <a:spcBef>
                <a:spcPct val="0"/>
              </a:spcBef>
              <a:spcAft>
                <a:spcPct val="0"/>
              </a:spcAft>
              <a:buFont typeface="Wingdings" panose="05000000000000000000" pitchFamily="2" charset="2"/>
              <a:buChar char="Ø"/>
            </a:pPr>
            <a:r>
              <a:rPr lang="es-PE" sz="1200" dirty="0">
                <a:solidFill>
                  <a:schemeClr val="accent2"/>
                </a:solidFill>
                <a:latin typeface="Helvetica Condensed"/>
                <a:cs typeface="Arial" pitchFamily="34" charset="0"/>
              </a:rPr>
              <a:t>Administración de los Contratos</a:t>
            </a:r>
            <a:r>
              <a:rPr lang="es-PE" sz="1200" dirty="0">
                <a:solidFill>
                  <a:srgbClr val="000000"/>
                </a:solidFill>
                <a:latin typeface="Helvetica Condensed"/>
                <a:cs typeface="Arial" pitchFamily="34" charset="0"/>
              </a:rPr>
              <a:t> correspondientes al </a:t>
            </a:r>
            <a:r>
              <a:rPr lang="es-PE" sz="1200" dirty="0">
                <a:solidFill>
                  <a:schemeClr val="accent2"/>
                </a:solidFill>
                <a:latin typeface="Helvetica Condensed"/>
                <a:cs typeface="Arial" pitchFamily="34" charset="0"/>
              </a:rPr>
              <a:t>Programa de Mantenimiento Periódico (PMP)</a:t>
            </a:r>
            <a:r>
              <a:rPr lang="es-PE" sz="1200" dirty="0">
                <a:solidFill>
                  <a:srgbClr val="000000"/>
                </a:solidFill>
                <a:latin typeface="Helvetica Condensed"/>
                <a:cs typeface="Arial" pitchFamily="34" charset="0"/>
              </a:rPr>
              <a:t>. </a:t>
            </a:r>
          </a:p>
          <a:p>
            <a:pPr marL="214313" indent="-214313" algn="just" defTabSz="685800" fontAlgn="base">
              <a:lnSpc>
                <a:spcPct val="150000"/>
              </a:lnSpc>
              <a:spcBef>
                <a:spcPct val="0"/>
              </a:spcBef>
              <a:spcAft>
                <a:spcPct val="0"/>
              </a:spcAft>
              <a:buFont typeface="Wingdings" panose="05000000000000000000" pitchFamily="2" charset="2"/>
              <a:buChar char="Ø"/>
            </a:pPr>
            <a:endParaRPr lang="es-PE" sz="1200" dirty="0">
              <a:solidFill>
                <a:srgbClr val="000000"/>
              </a:solidFill>
              <a:latin typeface="Helvetica Condensed"/>
              <a:cs typeface="Arial" pitchFamily="34" charset="0"/>
            </a:endParaRPr>
          </a:p>
          <a:p>
            <a:pPr marL="214313" indent="-214313" algn="just" defTabSz="685800" fontAlgn="base">
              <a:lnSpc>
                <a:spcPct val="150000"/>
              </a:lnSpc>
              <a:spcBef>
                <a:spcPct val="0"/>
              </a:spcBef>
              <a:spcAft>
                <a:spcPct val="0"/>
              </a:spcAft>
              <a:buFont typeface="Wingdings" panose="05000000000000000000" pitchFamily="2" charset="2"/>
              <a:buChar char="Ø"/>
            </a:pPr>
            <a:r>
              <a:rPr lang="es-PE" sz="1200" dirty="0">
                <a:solidFill>
                  <a:schemeClr val="accent2"/>
                </a:solidFill>
                <a:latin typeface="Helvetica Condensed"/>
                <a:cs typeface="Arial" pitchFamily="34" charset="0"/>
              </a:rPr>
              <a:t>Aprobación y Administración de los Contratos</a:t>
            </a:r>
            <a:r>
              <a:rPr lang="es-PE" sz="1200" dirty="0">
                <a:cs typeface="Arial" pitchFamily="34" charset="0"/>
              </a:rPr>
              <a:t> correspondientes a la </a:t>
            </a:r>
            <a:r>
              <a:rPr lang="es-PE" sz="1200" dirty="0">
                <a:solidFill>
                  <a:schemeClr val="accent2"/>
                </a:solidFill>
                <a:latin typeface="Helvetica Condensed"/>
                <a:cs typeface="Arial" pitchFamily="34" charset="0"/>
              </a:rPr>
              <a:t>Estructuración Financiera del Plan de Equipamiento (PIE)</a:t>
            </a:r>
            <a:r>
              <a:rPr lang="es-PE" sz="1200" dirty="0">
                <a:solidFill>
                  <a:srgbClr val="000000"/>
                </a:solidFill>
                <a:latin typeface="Helvetica Condensed"/>
                <a:cs typeface="Arial" pitchFamily="34" charset="0"/>
              </a:rPr>
              <a:t>. </a:t>
            </a:r>
          </a:p>
          <a:p>
            <a:pPr algn="just" defTabSz="685800" fontAlgn="base">
              <a:lnSpc>
                <a:spcPct val="150000"/>
              </a:lnSpc>
              <a:spcBef>
                <a:spcPct val="0"/>
              </a:spcBef>
              <a:spcAft>
                <a:spcPct val="0"/>
              </a:spcAft>
            </a:pPr>
            <a:endParaRPr lang="es-PE" sz="1200" dirty="0">
              <a:solidFill>
                <a:srgbClr val="000000"/>
              </a:solidFill>
              <a:latin typeface="Helvetica Condensed"/>
              <a:cs typeface="Arial" pitchFamily="34" charset="0"/>
            </a:endParaRPr>
          </a:p>
          <a:p>
            <a:pPr marL="214313" indent="-214313" algn="just" defTabSz="685800" fontAlgn="base">
              <a:lnSpc>
                <a:spcPct val="150000"/>
              </a:lnSpc>
              <a:spcBef>
                <a:spcPct val="0"/>
              </a:spcBef>
              <a:spcAft>
                <a:spcPct val="0"/>
              </a:spcAft>
              <a:buFont typeface="Wingdings" panose="05000000000000000000" pitchFamily="2" charset="2"/>
              <a:buChar char="Ø"/>
            </a:pPr>
            <a:r>
              <a:rPr lang="es-PE" sz="1200" dirty="0">
                <a:solidFill>
                  <a:schemeClr val="accent2"/>
                </a:solidFill>
                <a:latin typeface="Helvetica Condensed"/>
                <a:cs typeface="Arial" pitchFamily="34" charset="0"/>
              </a:rPr>
              <a:t>Negociación del financiamiento</a:t>
            </a:r>
            <a:r>
              <a:rPr lang="es-PE" sz="1200" dirty="0">
                <a:solidFill>
                  <a:srgbClr val="000000"/>
                </a:solidFill>
                <a:latin typeface="Helvetica Condensed"/>
                <a:cs typeface="Arial" pitchFamily="34" charset="0"/>
              </a:rPr>
              <a:t> del Tercer Programa de Mantenimiento Periódico.</a:t>
            </a:r>
          </a:p>
          <a:p>
            <a:pPr algn="just" defTabSz="685800" fontAlgn="base">
              <a:lnSpc>
                <a:spcPct val="150000"/>
              </a:lnSpc>
              <a:spcBef>
                <a:spcPct val="0"/>
              </a:spcBef>
              <a:spcAft>
                <a:spcPct val="0"/>
              </a:spcAft>
            </a:pPr>
            <a:endParaRPr lang="es-PE" sz="1200" dirty="0">
              <a:solidFill>
                <a:srgbClr val="000000"/>
              </a:solidFill>
              <a:latin typeface="Helvetica Condensed"/>
              <a:cs typeface="Arial" pitchFamily="34" charset="0"/>
            </a:endParaRPr>
          </a:p>
          <a:p>
            <a:pPr marL="214313" indent="-214313" algn="just" defTabSz="685800" fontAlgn="base">
              <a:lnSpc>
                <a:spcPct val="150000"/>
              </a:lnSpc>
              <a:spcBef>
                <a:spcPct val="0"/>
              </a:spcBef>
              <a:spcAft>
                <a:spcPct val="0"/>
              </a:spcAft>
              <a:buFont typeface="Wingdings" panose="05000000000000000000" pitchFamily="2" charset="2"/>
              <a:buChar char="Ø"/>
            </a:pPr>
            <a:r>
              <a:rPr lang="es-PE" sz="1200" dirty="0">
                <a:solidFill>
                  <a:srgbClr val="000000"/>
                </a:solidFill>
                <a:latin typeface="Helvetica Condensed"/>
                <a:cs typeface="Arial" pitchFamily="34" charset="0"/>
              </a:rPr>
              <a:t>Presentación del Informe de </a:t>
            </a:r>
            <a:r>
              <a:rPr lang="es-PE" sz="1200" dirty="0">
                <a:solidFill>
                  <a:schemeClr val="accent2"/>
                </a:solidFill>
                <a:latin typeface="Helvetica Condensed"/>
                <a:cs typeface="Arial" pitchFamily="34" charset="0"/>
              </a:rPr>
              <a:t>Contabilidad Regulatoria 2018</a:t>
            </a:r>
            <a:r>
              <a:rPr lang="es-PE" sz="1200" dirty="0">
                <a:solidFill>
                  <a:srgbClr val="000000"/>
                </a:solidFill>
                <a:latin typeface="Helvetica Condensed"/>
                <a:cs typeface="Arial" pitchFamily="34" charset="0"/>
              </a:rPr>
              <a:t>.</a:t>
            </a:r>
          </a:p>
        </p:txBody>
      </p:sp>
      <p:cxnSp>
        <p:nvCxnSpPr>
          <p:cNvPr id="6" name="Conector recto 5"/>
          <p:cNvCxnSpPr/>
          <p:nvPr/>
        </p:nvCxnSpPr>
        <p:spPr>
          <a:xfrm>
            <a:off x="403914" y="2859312"/>
            <a:ext cx="2392449" cy="0"/>
          </a:xfrm>
          <a:prstGeom prst="line">
            <a:avLst/>
          </a:prstGeom>
          <a:noFill/>
          <a:ln w="9525" cap="flat" cmpd="sng" algn="ctr">
            <a:solidFill>
              <a:sysClr val="windowText" lastClr="000000"/>
            </a:solidFill>
            <a:prstDash val="solid"/>
          </a:ln>
          <a:effectLst/>
        </p:spPr>
      </p:cxnSp>
      <p:sp>
        <p:nvSpPr>
          <p:cNvPr id="7" name="CuadroTexto 6"/>
          <p:cNvSpPr txBox="1"/>
          <p:nvPr/>
        </p:nvSpPr>
        <p:spPr>
          <a:xfrm>
            <a:off x="258182" y="1999497"/>
            <a:ext cx="2812333" cy="638636"/>
          </a:xfrm>
          <a:prstGeom prst="rect">
            <a:avLst/>
          </a:prstGeom>
          <a:noFill/>
        </p:spPr>
        <p:txBody>
          <a:bodyPr wrap="square" rtlCol="0">
            <a:spAutoFit/>
          </a:bodyPr>
          <a:lstStyle/>
          <a:p>
            <a:pPr>
              <a:lnSpc>
                <a:spcPct val="80000"/>
              </a:lnSpc>
              <a:defRPr/>
            </a:pPr>
            <a:r>
              <a:rPr lang="es-PE" sz="2200" b="1" dirty="0">
                <a:solidFill>
                  <a:prstClr val="black"/>
                </a:solidFill>
                <a:latin typeface="Calibri"/>
                <a:cs typeface="Arial" pitchFamily="34" charset="0"/>
              </a:rPr>
              <a:t>Administrativo y Financiero</a:t>
            </a:r>
            <a:endParaRPr lang="es-ES" sz="2200" b="1" dirty="0">
              <a:solidFill>
                <a:srgbClr val="679633"/>
              </a:solidFill>
              <a:cs typeface="HelveticaNeueLT Std Hvy Cn"/>
            </a:endParaRPr>
          </a:p>
        </p:txBody>
      </p:sp>
    </p:spTree>
    <p:extLst>
      <p:ext uri="{BB962C8B-B14F-4D97-AF65-F5344CB8AC3E}">
        <p14:creationId xmlns:p14="http://schemas.microsoft.com/office/powerpoint/2010/main" val="96179848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Agrupar 28"/>
          <p:cNvGrpSpPr/>
          <p:nvPr/>
        </p:nvGrpSpPr>
        <p:grpSpPr>
          <a:xfrm>
            <a:off x="0" y="0"/>
            <a:ext cx="9144000" cy="5143500"/>
            <a:chOff x="0" y="0"/>
            <a:chExt cx="9144000" cy="5143500"/>
          </a:xfrm>
        </p:grpSpPr>
        <p:pic>
          <p:nvPicPr>
            <p:cNvPr id="30" name="Imagen 29" descr="IMG_4885-fondo.jpg"/>
            <p:cNvPicPr>
              <a:picLocks noChangeAspect="1"/>
            </p:cNvPicPr>
            <p:nvPr/>
          </p:nvPicPr>
          <p:blipFill rotWithShape="1">
            <a:blip r:embed="rId2">
              <a:extLst>
                <a:ext uri="{28A0092B-C50C-407E-A947-70E740481C1C}">
                  <a14:useLocalDpi xmlns:a14="http://schemas.microsoft.com/office/drawing/2010/main" val="0"/>
                </a:ext>
              </a:extLst>
            </a:blip>
            <a:srcRect t="13577" r="1055" b="2980"/>
            <a:stretch/>
          </p:blipFill>
          <p:spPr>
            <a:xfrm>
              <a:off x="0" y="0"/>
              <a:ext cx="9144000" cy="5143500"/>
            </a:xfrm>
            <a:prstGeom prst="rect">
              <a:avLst/>
            </a:prstGeom>
          </p:spPr>
        </p:pic>
        <p:sp>
          <p:nvSpPr>
            <p:cNvPr id="31" name="Rectángulo 30"/>
            <p:cNvSpPr/>
            <p:nvPr/>
          </p:nvSpPr>
          <p:spPr>
            <a:xfrm>
              <a:off x="109214" y="103489"/>
              <a:ext cx="8925572" cy="49365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s-ES" dirty="0">
                <a:solidFill>
                  <a:prstClr val="white"/>
                </a:solidFill>
              </a:endParaRPr>
            </a:p>
          </p:txBody>
        </p:sp>
      </p:grpSp>
      <p:pic>
        <p:nvPicPr>
          <p:cNvPr id="28" name="Imagen 27"/>
          <p:cNvPicPr>
            <a:picLocks noChangeAspect="1"/>
          </p:cNvPicPr>
          <p:nvPr/>
        </p:nvPicPr>
        <p:blipFill>
          <a:blip r:embed="rId3"/>
          <a:stretch>
            <a:fillRect/>
          </a:stretch>
        </p:blipFill>
        <p:spPr>
          <a:xfrm>
            <a:off x="403914" y="286008"/>
            <a:ext cx="431292" cy="252984"/>
          </a:xfrm>
          <a:prstGeom prst="rect">
            <a:avLst/>
          </a:prstGeom>
        </p:spPr>
      </p:pic>
      <p:pic>
        <p:nvPicPr>
          <p:cNvPr id="13" name="Imagen 12"/>
          <p:cNvPicPr>
            <a:picLocks noChangeAspect="1"/>
          </p:cNvPicPr>
          <p:nvPr/>
        </p:nvPicPr>
        <p:blipFill>
          <a:blip r:embed="rId4"/>
          <a:stretch>
            <a:fillRect/>
          </a:stretch>
        </p:blipFill>
        <p:spPr>
          <a:xfrm>
            <a:off x="403914" y="4750133"/>
            <a:ext cx="526492" cy="107998"/>
          </a:xfrm>
          <a:prstGeom prst="rect">
            <a:avLst/>
          </a:prstGeom>
        </p:spPr>
      </p:pic>
      <p:sp>
        <p:nvSpPr>
          <p:cNvPr id="8" name="3 Título"/>
          <p:cNvSpPr txBox="1">
            <a:spLocks/>
          </p:cNvSpPr>
          <p:nvPr/>
        </p:nvSpPr>
        <p:spPr>
          <a:xfrm>
            <a:off x="685800" y="1588648"/>
            <a:ext cx="7772400" cy="136207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Helvetica Neue LT Std 47 Light Condensed"/>
                <a:ea typeface="+mj-ea"/>
                <a:cs typeface="+mj-cs"/>
              </a:defRPr>
            </a:lvl1pPr>
          </a:lstStyle>
          <a:p>
            <a:r>
              <a:rPr lang="es-PE" sz="2200" b="1" dirty="0"/>
              <a:t>II. 5. OTROS ASPECTOS RELACIONADOS A LA CONCESIÓN PARA EL AÑO 2018</a:t>
            </a:r>
          </a:p>
        </p:txBody>
      </p:sp>
    </p:spTree>
    <p:extLst>
      <p:ext uri="{BB962C8B-B14F-4D97-AF65-F5344CB8AC3E}">
        <p14:creationId xmlns:p14="http://schemas.microsoft.com/office/powerpoint/2010/main" val="3800816190"/>
      </p:ext>
    </p:extLst>
  </p:cSld>
  <p:clrMapOvr>
    <a:masterClrMapping/>
  </p:clrMapOvr>
  <p:transition spd="slow">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ector recto 5"/>
          <p:cNvCxnSpPr/>
          <p:nvPr/>
        </p:nvCxnSpPr>
        <p:spPr>
          <a:xfrm>
            <a:off x="403914" y="2859312"/>
            <a:ext cx="2392449" cy="0"/>
          </a:xfrm>
          <a:prstGeom prst="line">
            <a:avLst/>
          </a:prstGeom>
          <a:noFill/>
          <a:ln w="9525" cap="flat" cmpd="sng" algn="ctr">
            <a:solidFill>
              <a:sysClr val="windowText" lastClr="000000"/>
            </a:solidFill>
            <a:prstDash val="solid"/>
          </a:ln>
          <a:effectLst/>
        </p:spPr>
      </p:cxnSp>
      <p:sp>
        <p:nvSpPr>
          <p:cNvPr id="7" name="CuadroTexto 6"/>
          <p:cNvSpPr txBox="1"/>
          <p:nvPr/>
        </p:nvSpPr>
        <p:spPr>
          <a:xfrm>
            <a:off x="321854" y="1678989"/>
            <a:ext cx="2812333" cy="1077218"/>
          </a:xfrm>
          <a:prstGeom prst="rect">
            <a:avLst/>
          </a:prstGeom>
          <a:noFill/>
        </p:spPr>
        <p:txBody>
          <a:bodyPr wrap="square" rtlCol="0">
            <a:spAutoFit/>
          </a:bodyPr>
          <a:lstStyle/>
          <a:p>
            <a:pPr>
              <a:lnSpc>
                <a:spcPct val="80000"/>
              </a:lnSpc>
              <a:defRPr/>
            </a:pPr>
            <a:r>
              <a:rPr lang="es-PE" sz="2000" b="1" dirty="0">
                <a:solidFill>
                  <a:srgbClr val="679633"/>
                </a:solidFill>
              </a:rPr>
              <a:t>Problemas que podrían afectar el desarrollo de la Concesión</a:t>
            </a:r>
            <a:endParaRPr lang="es-ES" sz="2000" b="1" dirty="0">
              <a:solidFill>
                <a:srgbClr val="679633"/>
              </a:solidFill>
            </a:endParaRPr>
          </a:p>
        </p:txBody>
      </p:sp>
      <p:sp>
        <p:nvSpPr>
          <p:cNvPr id="2" name="Rectángulo 1"/>
          <p:cNvSpPr/>
          <p:nvPr/>
        </p:nvSpPr>
        <p:spPr>
          <a:xfrm>
            <a:off x="2948682" y="1003490"/>
            <a:ext cx="5989833" cy="2995820"/>
          </a:xfrm>
          <a:prstGeom prst="rect">
            <a:avLst/>
          </a:prstGeom>
        </p:spPr>
        <p:txBody>
          <a:bodyPr wrap="square">
            <a:spAutoFit/>
          </a:bodyPr>
          <a:lstStyle/>
          <a:p>
            <a:pPr algn="just">
              <a:lnSpc>
                <a:spcPct val="115000"/>
              </a:lnSpc>
            </a:pPr>
            <a:r>
              <a:rPr lang="es-PE" sz="1100" dirty="0">
                <a:solidFill>
                  <a:srgbClr val="000000"/>
                </a:solidFill>
                <a:cs typeface="Arial" panose="020B0604020202020204" pitchFamily="34" charset="0"/>
              </a:rPr>
              <a:t>La principal dificultad que nuestra representada enfrenta respecto del desarrollo de infraestructura, dentro del marco del Contrato de Concesión del Primer Grupo de Aeropuertos de Provincia de la República del Perú (el Contrato de Concesión), </a:t>
            </a:r>
            <a:r>
              <a:rPr lang="es-PE" sz="1100" dirty="0">
                <a:solidFill>
                  <a:schemeClr val="accent2"/>
                </a:solidFill>
                <a:cs typeface="Arial" panose="020B0604020202020204" pitchFamily="34" charset="0"/>
              </a:rPr>
              <a:t>es el derivado de la falta de libre disponibilidad de los terrenos para la expansión de los aeropuertos</a:t>
            </a:r>
            <a:r>
              <a:rPr lang="es-PE" sz="1100" dirty="0">
                <a:solidFill>
                  <a:srgbClr val="000000"/>
                </a:solidFill>
                <a:cs typeface="Arial" panose="020B0604020202020204" pitchFamily="34" charset="0"/>
              </a:rPr>
              <a:t>.</a:t>
            </a:r>
          </a:p>
          <a:p>
            <a:pPr algn="just">
              <a:lnSpc>
                <a:spcPct val="115000"/>
              </a:lnSpc>
            </a:pPr>
            <a:r>
              <a:rPr lang="es-PE" sz="1100" dirty="0">
                <a:solidFill>
                  <a:srgbClr val="000000"/>
                </a:solidFill>
                <a:cs typeface="Arial" panose="020B0604020202020204" pitchFamily="34" charset="0"/>
              </a:rPr>
              <a:t> </a:t>
            </a:r>
          </a:p>
          <a:p>
            <a:pPr algn="just">
              <a:lnSpc>
                <a:spcPct val="115000"/>
              </a:lnSpc>
            </a:pPr>
            <a:r>
              <a:rPr lang="es-PE" sz="1100" dirty="0">
                <a:solidFill>
                  <a:srgbClr val="000000"/>
                </a:solidFill>
                <a:cs typeface="Arial" panose="020B0604020202020204" pitchFamily="34" charset="0"/>
              </a:rPr>
              <a:t>Otro aspecto importante que considerar es el derivado de la </a:t>
            </a:r>
            <a:r>
              <a:rPr lang="es-PE" sz="1100" dirty="0">
                <a:solidFill>
                  <a:schemeClr val="accent2"/>
                </a:solidFill>
                <a:cs typeface="Arial" panose="020B0604020202020204" pitchFamily="34" charset="0"/>
              </a:rPr>
              <a:t>inestabilidad política y falta de gobernabilidad, generada por las disputas entre el Poder Ejecutivo y el Poder Legislativo, lo cual potencialmente puede afectar la calificación del riesgo del financiamiento que nuestra representada requiere obtener para la ejecución de los proyectos previstos en el Contrato de Concesión.</a:t>
            </a:r>
          </a:p>
          <a:p>
            <a:pPr algn="just">
              <a:lnSpc>
                <a:spcPct val="115000"/>
              </a:lnSpc>
            </a:pPr>
            <a:r>
              <a:rPr lang="es-PE" sz="1100" dirty="0">
                <a:solidFill>
                  <a:srgbClr val="000000"/>
                </a:solidFill>
                <a:cs typeface="Arial" panose="020B0604020202020204" pitchFamily="34" charset="0"/>
              </a:rPr>
              <a:t> </a:t>
            </a:r>
          </a:p>
          <a:p>
            <a:pPr algn="just">
              <a:lnSpc>
                <a:spcPct val="115000"/>
              </a:lnSpc>
            </a:pPr>
            <a:r>
              <a:rPr lang="es-PE" sz="1100" dirty="0">
                <a:solidFill>
                  <a:srgbClr val="000000"/>
                </a:solidFill>
                <a:cs typeface="Arial" panose="020B0604020202020204" pitchFamily="34" charset="0"/>
              </a:rPr>
              <a:t>Finalmente, </a:t>
            </a:r>
            <a:r>
              <a:rPr lang="es-PE" sz="1100" dirty="0">
                <a:solidFill>
                  <a:schemeClr val="accent2"/>
                </a:solidFill>
                <a:cs typeface="Arial" panose="020B0604020202020204" pitchFamily="34" charset="0"/>
              </a:rPr>
              <a:t>el efecto generado por las investigaciones derivadas de los actos de corrupción a cargo de la empresa Odebrecht, así como el llamado “Club de la Construcción”, podría afectar el número de contratistas hábiles en capacidad de participar de los proyectos previstos para éste y los próximos años de la Concesión</a:t>
            </a:r>
            <a:r>
              <a:rPr lang="es-PE" sz="1100" dirty="0">
                <a:solidFill>
                  <a:srgbClr val="000000"/>
                </a:solidFill>
                <a:cs typeface="Arial" panose="020B0604020202020204" pitchFamily="34" charset="0"/>
              </a:rPr>
              <a:t>.</a:t>
            </a:r>
          </a:p>
        </p:txBody>
      </p:sp>
    </p:spTree>
    <p:extLst>
      <p:ext uri="{BB962C8B-B14F-4D97-AF65-F5344CB8AC3E}">
        <p14:creationId xmlns:p14="http://schemas.microsoft.com/office/powerpoint/2010/main" val="240397828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ector recto 5"/>
          <p:cNvCxnSpPr/>
          <p:nvPr/>
        </p:nvCxnSpPr>
        <p:spPr>
          <a:xfrm>
            <a:off x="258182" y="3199554"/>
            <a:ext cx="2392449" cy="0"/>
          </a:xfrm>
          <a:prstGeom prst="line">
            <a:avLst/>
          </a:prstGeom>
          <a:noFill/>
          <a:ln w="9525" cap="flat" cmpd="sng" algn="ctr">
            <a:solidFill>
              <a:sysClr val="windowText" lastClr="000000"/>
            </a:solidFill>
            <a:prstDash val="solid"/>
          </a:ln>
          <a:effectLst/>
        </p:spPr>
      </p:cxnSp>
      <p:sp>
        <p:nvSpPr>
          <p:cNvPr id="7" name="CuadroTexto 6"/>
          <p:cNvSpPr txBox="1"/>
          <p:nvPr/>
        </p:nvSpPr>
        <p:spPr>
          <a:xfrm>
            <a:off x="212654" y="1733681"/>
            <a:ext cx="2392449" cy="1323439"/>
          </a:xfrm>
          <a:prstGeom prst="rect">
            <a:avLst/>
          </a:prstGeom>
          <a:noFill/>
        </p:spPr>
        <p:txBody>
          <a:bodyPr wrap="square" rtlCol="0">
            <a:spAutoFit/>
          </a:bodyPr>
          <a:lstStyle/>
          <a:p>
            <a:pPr>
              <a:lnSpc>
                <a:spcPct val="80000"/>
              </a:lnSpc>
              <a:defRPr/>
            </a:pPr>
            <a:r>
              <a:rPr lang="es-PE" sz="2000" b="1" dirty="0">
                <a:solidFill>
                  <a:srgbClr val="679633"/>
                </a:solidFill>
              </a:rPr>
              <a:t>Aspectos o puntos críticos por resolver con OSITRAN y el MTC</a:t>
            </a:r>
            <a:endParaRPr lang="es-ES" sz="2000" b="1" dirty="0">
              <a:solidFill>
                <a:srgbClr val="679633"/>
              </a:solidFill>
            </a:endParaRPr>
          </a:p>
        </p:txBody>
      </p:sp>
      <p:sp>
        <p:nvSpPr>
          <p:cNvPr id="3" name="Rectángulo 2">
            <a:extLst>
              <a:ext uri="{FF2B5EF4-FFF2-40B4-BE49-F238E27FC236}">
                <a16:creationId xmlns:a16="http://schemas.microsoft.com/office/drawing/2014/main" id="{C56964A4-D399-457F-B079-06C4A2A484CB}"/>
              </a:ext>
            </a:extLst>
          </p:cNvPr>
          <p:cNvSpPr/>
          <p:nvPr/>
        </p:nvSpPr>
        <p:spPr>
          <a:xfrm>
            <a:off x="2743197" y="1090064"/>
            <a:ext cx="6188149" cy="3477875"/>
          </a:xfrm>
          <a:prstGeom prst="rect">
            <a:avLst/>
          </a:prstGeom>
        </p:spPr>
        <p:txBody>
          <a:bodyPr wrap="square">
            <a:spAutoFit/>
          </a:bodyPr>
          <a:lstStyle/>
          <a:p>
            <a:pPr algn="just">
              <a:spcAft>
                <a:spcPts val="0"/>
              </a:spcAft>
            </a:pPr>
            <a:r>
              <a:rPr lang="es-PE" sz="1100" dirty="0">
                <a:ea typeface="Calibri" panose="020F0502020204030204" pitchFamily="34" charset="0"/>
                <a:cs typeface="Times New Roman" panose="02020603050405020304" pitchFamily="18" charset="0"/>
              </a:rPr>
              <a:t>Es importante mencionar que </a:t>
            </a:r>
            <a:r>
              <a:rPr lang="es-PE" sz="1100" dirty="0">
                <a:solidFill>
                  <a:schemeClr val="accent2"/>
                </a:solidFill>
                <a:cs typeface="Arial" panose="020B0604020202020204" pitchFamily="34" charset="0"/>
              </a:rPr>
              <a:t>nuestra representada viene negociando, desde el año 2013, determinadas aclaraciones y modificaciones al Contrato de Concesión, las mismas que consideramos resultan de vital importancia para el adecuado y oportuno desarrollo de las inversiones.</a:t>
            </a:r>
          </a:p>
          <a:p>
            <a:pPr algn="just">
              <a:spcAft>
                <a:spcPts val="0"/>
              </a:spcAft>
            </a:pPr>
            <a:r>
              <a:rPr lang="es-PE" sz="1100" dirty="0">
                <a:solidFill>
                  <a:srgbClr val="000000"/>
                </a:solidFill>
                <a:cs typeface="Arial" panose="020B0604020202020204" pitchFamily="34" charset="0"/>
              </a:rPr>
              <a:t> </a:t>
            </a:r>
          </a:p>
          <a:p>
            <a:pPr algn="just">
              <a:spcAft>
                <a:spcPts val="0"/>
              </a:spcAft>
            </a:pPr>
            <a:r>
              <a:rPr lang="es-PE" sz="1100" dirty="0">
                <a:solidFill>
                  <a:srgbClr val="000000"/>
                </a:solidFill>
                <a:cs typeface="Arial" panose="020B0604020202020204" pitchFamily="34" charset="0"/>
              </a:rPr>
              <a:t>Dichas </a:t>
            </a:r>
            <a:r>
              <a:rPr lang="es-PE" sz="1100" dirty="0">
                <a:solidFill>
                  <a:schemeClr val="accent2"/>
                </a:solidFill>
                <a:cs typeface="Arial" panose="020B0604020202020204" pitchFamily="34" charset="0"/>
              </a:rPr>
              <a:t>modificaciones están dirigidos a: (i) reducir los plazos en los que el Estado peruano reembolsa a nuestra representada las inversiones en estudios, (ii) precisar distintos aspectos técnicos vinculados a la ejecución de inversiones -extensiones de plazos, reprogramación de obras, regulación del pago de gastos generales, etc.-, (iii) permitir a nuestra representada la ejecución de obras de urgencia, no previstas en los Planes Maestros de Desarrollo Aeroportuario, Programas de Remediación y Mantenimiento del Lado Aire o los Planes de Mantenimiento Periódico; entre otras</a:t>
            </a:r>
            <a:r>
              <a:rPr lang="es-PE" sz="1100" dirty="0">
                <a:solidFill>
                  <a:srgbClr val="000000"/>
                </a:solidFill>
                <a:cs typeface="Arial" panose="020B0604020202020204" pitchFamily="34" charset="0"/>
              </a:rPr>
              <a:t>.</a:t>
            </a:r>
          </a:p>
          <a:p>
            <a:pPr algn="just">
              <a:spcAft>
                <a:spcPts val="0"/>
              </a:spcAft>
            </a:pPr>
            <a:r>
              <a:rPr lang="es-PE" sz="1100" dirty="0">
                <a:solidFill>
                  <a:srgbClr val="000000"/>
                </a:solidFill>
                <a:cs typeface="Arial" panose="020B0604020202020204" pitchFamily="34" charset="0"/>
              </a:rPr>
              <a:t> </a:t>
            </a:r>
          </a:p>
          <a:p>
            <a:pPr algn="just">
              <a:spcAft>
                <a:spcPts val="0"/>
              </a:spcAft>
            </a:pPr>
            <a:r>
              <a:rPr lang="es-PE" sz="1100" dirty="0">
                <a:solidFill>
                  <a:srgbClr val="000000"/>
                </a:solidFill>
                <a:cs typeface="Arial" panose="020B0604020202020204" pitchFamily="34" charset="0"/>
              </a:rPr>
              <a:t>La adecuada gestión de </a:t>
            </a:r>
            <a:r>
              <a:rPr lang="es-PE" sz="1100" dirty="0">
                <a:solidFill>
                  <a:schemeClr val="accent2"/>
                </a:solidFill>
                <a:cs typeface="Arial" panose="020B0604020202020204" pitchFamily="34" charset="0"/>
              </a:rPr>
              <a:t>dichas modificaciones por parte del MTC y su incorporación como parte del Contrato de Concesión, resultan de vital importancia a efectos de prevenir la futura generación de conflictos que puedan traducirse en eventuales procesos arbitrales.</a:t>
            </a:r>
          </a:p>
          <a:p>
            <a:pPr algn="just">
              <a:spcAft>
                <a:spcPts val="0"/>
              </a:spcAft>
            </a:pPr>
            <a:endParaRPr lang="es-PE" sz="1100" dirty="0">
              <a:solidFill>
                <a:schemeClr val="accent2"/>
              </a:solidFill>
              <a:cs typeface="Arial" panose="020B0604020202020204" pitchFamily="34" charset="0"/>
            </a:endParaRPr>
          </a:p>
          <a:p>
            <a:pPr algn="just">
              <a:spcAft>
                <a:spcPts val="0"/>
              </a:spcAft>
            </a:pPr>
            <a:r>
              <a:rPr lang="es-PE" sz="1100" dirty="0">
                <a:solidFill>
                  <a:srgbClr val="000000"/>
                </a:solidFill>
                <a:cs typeface="Arial" panose="020B0604020202020204" pitchFamily="34" charset="0"/>
              </a:rPr>
              <a:t>Otro punto importante para resolver con </a:t>
            </a:r>
            <a:r>
              <a:rPr lang="es-PE" sz="1100" dirty="0">
                <a:solidFill>
                  <a:schemeClr val="accent2"/>
                </a:solidFill>
                <a:cs typeface="Arial" panose="020B0604020202020204" pitchFamily="34" charset="0"/>
              </a:rPr>
              <a:t>OSITRAN sería la definición de los criterios para la determinación de la obsolescencia de los equipos para su respectiva reposición. Esto reduciría la discrecionalidad para la determinación del periodo de reposición de los equipos obsoletos</a:t>
            </a:r>
            <a:r>
              <a:rPr lang="es-PE" sz="1100" dirty="0">
                <a:solidFill>
                  <a:srgbClr val="000000"/>
                </a:solidFill>
                <a:cs typeface="Arial" panose="020B0604020202020204" pitchFamily="34" charset="0"/>
              </a:rPr>
              <a:t>.</a:t>
            </a:r>
          </a:p>
        </p:txBody>
      </p:sp>
    </p:spTree>
    <p:extLst>
      <p:ext uri="{BB962C8B-B14F-4D97-AF65-F5344CB8AC3E}">
        <p14:creationId xmlns:p14="http://schemas.microsoft.com/office/powerpoint/2010/main" val="286467976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ector recto 5"/>
          <p:cNvCxnSpPr/>
          <p:nvPr/>
        </p:nvCxnSpPr>
        <p:spPr>
          <a:xfrm>
            <a:off x="258182" y="3199554"/>
            <a:ext cx="2392449" cy="0"/>
          </a:xfrm>
          <a:prstGeom prst="line">
            <a:avLst/>
          </a:prstGeom>
          <a:noFill/>
          <a:ln w="9525" cap="flat" cmpd="sng" algn="ctr">
            <a:solidFill>
              <a:sysClr val="windowText" lastClr="000000"/>
            </a:solidFill>
            <a:prstDash val="solid"/>
          </a:ln>
          <a:effectLst/>
        </p:spPr>
      </p:cxnSp>
      <p:sp>
        <p:nvSpPr>
          <p:cNvPr id="7" name="CuadroTexto 6"/>
          <p:cNvSpPr txBox="1"/>
          <p:nvPr/>
        </p:nvSpPr>
        <p:spPr>
          <a:xfrm>
            <a:off x="258182" y="1652860"/>
            <a:ext cx="2392449" cy="1569660"/>
          </a:xfrm>
          <a:prstGeom prst="rect">
            <a:avLst/>
          </a:prstGeom>
          <a:noFill/>
        </p:spPr>
        <p:txBody>
          <a:bodyPr wrap="square" rtlCol="0">
            <a:spAutoFit/>
          </a:bodyPr>
          <a:lstStyle/>
          <a:p>
            <a:pPr>
              <a:lnSpc>
                <a:spcPct val="80000"/>
              </a:lnSpc>
              <a:defRPr/>
            </a:pPr>
            <a:r>
              <a:rPr lang="es-ES" sz="2000" b="1" dirty="0">
                <a:solidFill>
                  <a:srgbClr val="679633"/>
                </a:solidFill>
                <a:cs typeface="HelveticaNeueLT Std Hvy Cn"/>
              </a:rPr>
              <a:t>Aspectos del Concesionario en la que la articulación con OSITRAN será clave en el 2018</a:t>
            </a:r>
          </a:p>
        </p:txBody>
      </p:sp>
      <p:sp>
        <p:nvSpPr>
          <p:cNvPr id="2" name="Rectángulo 1">
            <a:extLst>
              <a:ext uri="{FF2B5EF4-FFF2-40B4-BE49-F238E27FC236}">
                <a16:creationId xmlns:a16="http://schemas.microsoft.com/office/drawing/2014/main" id="{4BE9DECD-B999-4603-83BC-1176F825FFFD}"/>
              </a:ext>
            </a:extLst>
          </p:cNvPr>
          <p:cNvSpPr/>
          <p:nvPr/>
        </p:nvSpPr>
        <p:spPr>
          <a:xfrm>
            <a:off x="2785728" y="769103"/>
            <a:ext cx="6134986" cy="3816429"/>
          </a:xfrm>
          <a:prstGeom prst="rect">
            <a:avLst/>
          </a:prstGeom>
        </p:spPr>
        <p:txBody>
          <a:bodyPr wrap="square">
            <a:spAutoFit/>
          </a:bodyPr>
          <a:lstStyle/>
          <a:p>
            <a:pPr algn="just"/>
            <a:r>
              <a:rPr lang="es-PE" sz="1100" dirty="0">
                <a:cs typeface="Times New Roman" panose="02020603050405020304" pitchFamily="18" charset="0"/>
              </a:rPr>
              <a:t>Consideramos </a:t>
            </a:r>
            <a:r>
              <a:rPr lang="es-PE" sz="1100" dirty="0">
                <a:solidFill>
                  <a:schemeClr val="accent2"/>
                </a:solidFill>
                <a:cs typeface="Arial" panose="020B0604020202020204" pitchFamily="34" charset="0"/>
              </a:rPr>
              <a:t>deseable la</a:t>
            </a:r>
            <a:r>
              <a:rPr lang="es-PE" sz="1100" b="1" dirty="0">
                <a:solidFill>
                  <a:schemeClr val="accent2"/>
                </a:solidFill>
                <a:cs typeface="Arial" panose="020B0604020202020204" pitchFamily="34" charset="0"/>
              </a:rPr>
              <a:t> formalización de nuevos procedimientos y reglamentos, los cuales aumenten la predictibilidad en la ejecución Contrato de Concesión,</a:t>
            </a:r>
            <a:r>
              <a:rPr lang="es-PE" sz="1100" dirty="0">
                <a:solidFill>
                  <a:schemeClr val="accent2"/>
                </a:solidFill>
                <a:cs typeface="Arial" panose="020B0604020202020204" pitchFamily="34" charset="0"/>
              </a:rPr>
              <a:t> ello con el fin de prevenir eventuales situaciones de conflicto derivadas de la interpretación de correcta ejecución de las obligaciones contractuales</a:t>
            </a:r>
            <a:r>
              <a:rPr lang="es-PE" sz="1100" dirty="0">
                <a:cs typeface="Times New Roman" panose="02020603050405020304" pitchFamily="18" charset="0"/>
              </a:rPr>
              <a:t>.</a:t>
            </a:r>
          </a:p>
          <a:p>
            <a:pPr algn="just"/>
            <a:r>
              <a:rPr lang="es-PE" sz="1100" dirty="0">
                <a:cs typeface="Times New Roman" panose="02020603050405020304" pitchFamily="18" charset="0"/>
              </a:rPr>
              <a:t> </a:t>
            </a:r>
          </a:p>
          <a:p>
            <a:pPr algn="just"/>
            <a:r>
              <a:rPr lang="es-PE" sz="1100" dirty="0">
                <a:cs typeface="Times New Roman" panose="02020603050405020304" pitchFamily="18" charset="0"/>
              </a:rPr>
              <a:t>Por otro lado, no podemos dejar de mencionar que </a:t>
            </a:r>
            <a:r>
              <a:rPr lang="es-PE" sz="1100" b="1" dirty="0">
                <a:solidFill>
                  <a:schemeClr val="accent2"/>
                </a:solidFill>
                <a:cs typeface="Arial" panose="020B0604020202020204" pitchFamily="34" charset="0"/>
              </a:rPr>
              <a:t>OSITRAN ha venido gestionando sus tareas de supervisión respecto de los aeropuertos regionales, a través de Supervisores in situ que -de manera itinerante- visitan los aeropuertos uno o dos días por mes</a:t>
            </a:r>
            <a:r>
              <a:rPr lang="es-PE" sz="1100" b="1" dirty="0">
                <a:cs typeface="Times New Roman" panose="02020603050405020304" pitchFamily="18" charset="0"/>
              </a:rPr>
              <a:t>.</a:t>
            </a:r>
            <a:r>
              <a:rPr lang="es-PE" sz="1100" dirty="0">
                <a:cs typeface="Times New Roman" panose="02020603050405020304" pitchFamily="18" charset="0"/>
              </a:rPr>
              <a:t> </a:t>
            </a:r>
          </a:p>
          <a:p>
            <a:pPr algn="just"/>
            <a:endParaRPr lang="es-PE" sz="1100" dirty="0">
              <a:cs typeface="Times New Roman" panose="02020603050405020304" pitchFamily="18" charset="0"/>
            </a:endParaRPr>
          </a:p>
          <a:p>
            <a:pPr algn="just"/>
            <a:r>
              <a:rPr lang="es-PE" sz="1100" dirty="0">
                <a:solidFill>
                  <a:schemeClr val="accent2"/>
                </a:solidFill>
                <a:cs typeface="Arial" panose="020B0604020202020204" pitchFamily="34" charset="0"/>
              </a:rPr>
              <a:t>Esta metodología les ha impedido -en muchos casos- la verificación de las situaciones de necesidad, tales como la ocurrencia de situaciones que ameritan la ejecución de intervenciones de Mantenimiento Correctivo, así como la razonabilidad de las decisiones operativas y de mantenimiento tomadas por nuestra representada. Esto, en no pocas oportunidades, se ha traducido en observaciones, situaciones de desacuerdo o conflicto al momento de liquidar determinadas actividades de mantenimiento o de autorizar el pago del correspondiente Cofinanciamiento</a:t>
            </a:r>
            <a:r>
              <a:rPr lang="es-PE" sz="1100" dirty="0">
                <a:cs typeface="Times New Roman" panose="02020603050405020304" pitchFamily="18" charset="0"/>
              </a:rPr>
              <a:t>.</a:t>
            </a:r>
          </a:p>
          <a:p>
            <a:pPr algn="just"/>
            <a:r>
              <a:rPr lang="es-PE" sz="1100" dirty="0">
                <a:cs typeface="Times New Roman" panose="02020603050405020304" pitchFamily="18" charset="0"/>
              </a:rPr>
              <a:t> </a:t>
            </a:r>
          </a:p>
          <a:p>
            <a:pPr algn="just"/>
            <a:r>
              <a:rPr lang="es-PE" sz="1100" dirty="0">
                <a:cs typeface="Times New Roman" panose="02020603050405020304" pitchFamily="18" charset="0"/>
              </a:rPr>
              <a:t>En ese sentido, </a:t>
            </a:r>
            <a:r>
              <a:rPr lang="es-PE" sz="1100" dirty="0">
                <a:solidFill>
                  <a:schemeClr val="accent2"/>
                </a:solidFill>
                <a:cs typeface="Arial" panose="020B0604020202020204" pitchFamily="34" charset="0"/>
              </a:rPr>
              <a:t>nuestra representada considera de la mayor importancia la contratación -de parte de OSITRAN- de personal de supervisión que se encuentre de manera permanente en los aeropuertos, con el fin que el mismo pueda apreciar -y de ser el caso participar- de manera más cercana los procesos de decisión de nuestra representada, respecto de la operación y mantenimiento de los aeropuertos concesionados.</a:t>
            </a:r>
          </a:p>
        </p:txBody>
      </p:sp>
    </p:spTree>
    <p:extLst>
      <p:ext uri="{BB962C8B-B14F-4D97-AF65-F5344CB8AC3E}">
        <p14:creationId xmlns:p14="http://schemas.microsoft.com/office/powerpoint/2010/main" val="30145195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ector recto 5"/>
          <p:cNvCxnSpPr/>
          <p:nvPr/>
        </p:nvCxnSpPr>
        <p:spPr>
          <a:xfrm>
            <a:off x="403914" y="2859312"/>
            <a:ext cx="2392449" cy="0"/>
          </a:xfrm>
          <a:prstGeom prst="line">
            <a:avLst/>
          </a:prstGeom>
          <a:noFill/>
          <a:ln w="9525" cap="flat" cmpd="sng" algn="ctr">
            <a:solidFill>
              <a:sysClr val="windowText" lastClr="000000"/>
            </a:solidFill>
            <a:prstDash val="solid"/>
          </a:ln>
          <a:effectLst/>
        </p:spPr>
      </p:cxnSp>
      <p:sp>
        <p:nvSpPr>
          <p:cNvPr id="7" name="CuadroTexto 6"/>
          <p:cNvSpPr txBox="1"/>
          <p:nvPr/>
        </p:nvSpPr>
        <p:spPr>
          <a:xfrm>
            <a:off x="309050" y="1999497"/>
            <a:ext cx="2812333" cy="584775"/>
          </a:xfrm>
          <a:prstGeom prst="rect">
            <a:avLst/>
          </a:prstGeom>
          <a:noFill/>
        </p:spPr>
        <p:txBody>
          <a:bodyPr wrap="square" rtlCol="0">
            <a:spAutoFit/>
          </a:bodyPr>
          <a:lstStyle/>
          <a:p>
            <a:pPr>
              <a:lnSpc>
                <a:spcPct val="80000"/>
              </a:lnSpc>
              <a:defRPr/>
            </a:pPr>
            <a:r>
              <a:rPr lang="es-PE" sz="2000" b="1" dirty="0">
                <a:solidFill>
                  <a:srgbClr val="679633"/>
                </a:solidFill>
              </a:rPr>
              <a:t>Desarrollo económico social</a:t>
            </a:r>
            <a:endParaRPr lang="es-ES" sz="2000" b="1" dirty="0">
              <a:solidFill>
                <a:srgbClr val="679633"/>
              </a:solidFill>
            </a:endParaRPr>
          </a:p>
        </p:txBody>
      </p:sp>
      <p:sp>
        <p:nvSpPr>
          <p:cNvPr id="2" name="Rectángulo 1"/>
          <p:cNvSpPr/>
          <p:nvPr/>
        </p:nvSpPr>
        <p:spPr>
          <a:xfrm>
            <a:off x="2796363" y="631352"/>
            <a:ext cx="6156251" cy="3985706"/>
          </a:xfrm>
          <a:prstGeom prst="rect">
            <a:avLst/>
          </a:prstGeom>
        </p:spPr>
        <p:txBody>
          <a:bodyPr wrap="square">
            <a:spAutoFit/>
          </a:bodyPr>
          <a:lstStyle/>
          <a:p>
            <a:pPr algn="just">
              <a:spcAft>
                <a:spcPts val="0"/>
              </a:spcAft>
            </a:pPr>
            <a:r>
              <a:rPr lang="es-ES" sz="1100" dirty="0">
                <a:solidFill>
                  <a:srgbClr val="000000"/>
                </a:solidFill>
                <a:ea typeface="Times New Roman" panose="02020603050405020304" pitchFamily="18" charset="0"/>
                <a:cs typeface="Arial" panose="020B0604020202020204" pitchFamily="34" charset="0"/>
              </a:rPr>
              <a:t>Habiendo </a:t>
            </a:r>
            <a:r>
              <a:rPr lang="es-ES" sz="1100" dirty="0">
                <a:solidFill>
                  <a:schemeClr val="accent2"/>
                </a:solidFill>
                <a:ea typeface="Times New Roman" panose="02020603050405020304" pitchFamily="18" charset="0"/>
                <a:cs typeface="Arial" panose="020B0604020202020204" pitchFamily="34" charset="0"/>
              </a:rPr>
              <a:t>transcurrido mas de once años desde el inicio de la Vigencia de la Concesión</a:t>
            </a:r>
            <a:r>
              <a:rPr lang="es-ES" sz="1100" dirty="0">
                <a:solidFill>
                  <a:srgbClr val="000000"/>
                </a:solidFill>
                <a:ea typeface="Times New Roman" panose="02020603050405020304" pitchFamily="18" charset="0"/>
                <a:cs typeface="Arial" panose="020B0604020202020204" pitchFamily="34" charset="0"/>
              </a:rPr>
              <a:t>, AdP observa con </a:t>
            </a:r>
            <a:r>
              <a:rPr lang="es-ES" sz="1100" dirty="0">
                <a:solidFill>
                  <a:schemeClr val="accent2"/>
                </a:solidFill>
                <a:ea typeface="Times New Roman" panose="02020603050405020304" pitchFamily="18" charset="0"/>
                <a:cs typeface="Arial" panose="020B0604020202020204" pitchFamily="34" charset="0"/>
              </a:rPr>
              <a:t>satisfacción los </a:t>
            </a:r>
            <a:r>
              <a:rPr lang="es-ES" sz="1100" b="1" dirty="0">
                <a:solidFill>
                  <a:schemeClr val="accent2"/>
                </a:solidFill>
                <a:ea typeface="Times New Roman" panose="02020603050405020304" pitchFamily="18" charset="0"/>
                <a:cs typeface="Arial" panose="020B0604020202020204" pitchFamily="34" charset="0"/>
              </a:rPr>
              <a:t>beneficios que la mejora en la infraestructura</a:t>
            </a:r>
            <a:r>
              <a:rPr lang="es-ES" sz="1100" b="1" dirty="0">
                <a:solidFill>
                  <a:srgbClr val="000000"/>
                </a:solidFill>
                <a:ea typeface="Times New Roman" panose="02020603050405020304" pitchFamily="18" charset="0"/>
                <a:cs typeface="Arial" panose="020B0604020202020204" pitchFamily="34" charset="0"/>
              </a:rPr>
              <a:t>, así como la </a:t>
            </a:r>
            <a:r>
              <a:rPr lang="es-ES" sz="1100" b="1" dirty="0">
                <a:solidFill>
                  <a:schemeClr val="accent2"/>
                </a:solidFill>
                <a:ea typeface="Times New Roman" panose="02020603050405020304" pitchFamily="18" charset="0"/>
                <a:cs typeface="Arial" panose="020B0604020202020204" pitchFamily="34" charset="0"/>
              </a:rPr>
              <a:t>generación de puestos de trabajo</a:t>
            </a:r>
            <a:r>
              <a:rPr lang="es-ES" sz="1100" b="1" dirty="0">
                <a:solidFill>
                  <a:srgbClr val="000000"/>
                </a:solidFill>
                <a:ea typeface="Times New Roman" panose="02020603050405020304" pitchFamily="18" charset="0"/>
                <a:cs typeface="Arial" panose="020B0604020202020204" pitchFamily="34" charset="0"/>
              </a:rPr>
              <a:t>, tiene en el </a:t>
            </a:r>
            <a:r>
              <a:rPr lang="es-ES" sz="1100" b="1" dirty="0">
                <a:solidFill>
                  <a:schemeClr val="accent2"/>
                </a:solidFill>
                <a:ea typeface="Times New Roman" panose="02020603050405020304" pitchFamily="18" charset="0"/>
                <a:cs typeface="Arial" panose="020B0604020202020204" pitchFamily="34" charset="0"/>
              </a:rPr>
              <a:t>bienestar de las poblaciones circundantes a los aeropuertos</a:t>
            </a:r>
            <a:r>
              <a:rPr lang="es-ES" sz="1100" b="1" dirty="0">
                <a:solidFill>
                  <a:srgbClr val="000000"/>
                </a:solidFill>
                <a:ea typeface="Times New Roman" panose="02020603050405020304" pitchFamily="18" charset="0"/>
                <a:cs typeface="Arial" panose="020B0604020202020204" pitchFamily="34" charset="0"/>
              </a:rPr>
              <a:t> bajo nuestra administración.</a:t>
            </a:r>
            <a:endParaRPr lang="es-PE" sz="1100" b="1" dirty="0">
              <a:ea typeface="Calibri" panose="020F0502020204030204" pitchFamily="34" charset="0"/>
              <a:cs typeface="Times New Roman" panose="02020603050405020304" pitchFamily="18" charset="0"/>
            </a:endParaRPr>
          </a:p>
          <a:p>
            <a:pPr algn="just">
              <a:spcAft>
                <a:spcPts val="0"/>
              </a:spcAft>
            </a:pPr>
            <a:r>
              <a:rPr lang="es-ES" sz="1100" dirty="0">
                <a:solidFill>
                  <a:srgbClr val="000000"/>
                </a:solidFill>
                <a:ea typeface="Times New Roman" panose="02020603050405020304" pitchFamily="18" charset="0"/>
                <a:cs typeface="Arial" panose="020B0604020202020204" pitchFamily="34" charset="0"/>
              </a:rPr>
              <a:t> </a:t>
            </a:r>
            <a:endParaRPr lang="es-PE" sz="1100" dirty="0">
              <a:ea typeface="Calibri" panose="020F0502020204030204" pitchFamily="34" charset="0"/>
              <a:cs typeface="Times New Roman" panose="02020603050405020304" pitchFamily="18" charset="0"/>
            </a:endParaRPr>
          </a:p>
          <a:p>
            <a:pPr algn="just">
              <a:spcAft>
                <a:spcPts val="0"/>
              </a:spcAft>
            </a:pPr>
            <a:r>
              <a:rPr lang="es-ES" sz="1100" dirty="0">
                <a:solidFill>
                  <a:schemeClr val="accent2"/>
                </a:solidFill>
                <a:cs typeface="Arial" panose="020B0604020202020204" pitchFamily="34" charset="0"/>
              </a:rPr>
              <a:t>La </a:t>
            </a:r>
            <a:r>
              <a:rPr lang="es-ES" sz="1100" b="1" dirty="0">
                <a:solidFill>
                  <a:schemeClr val="accent2"/>
                </a:solidFill>
                <a:cs typeface="Arial" panose="020B0604020202020204" pitchFamily="34" charset="0"/>
              </a:rPr>
              <a:t>política de AdP enfocada a obtener una percepción positiva de parte de las poblaciones de las áreas en las que se encuentra cada aeropuerto. </a:t>
            </a:r>
            <a:r>
              <a:rPr lang="es-ES" sz="1100" dirty="0">
                <a:solidFill>
                  <a:schemeClr val="accent2"/>
                </a:solidFill>
                <a:cs typeface="Arial" panose="020B0604020202020204" pitchFamily="34" charset="0"/>
              </a:rPr>
              <a:t>Con esto </a:t>
            </a:r>
            <a:r>
              <a:rPr lang="es-ES" sz="1100" b="1" dirty="0">
                <a:solidFill>
                  <a:schemeClr val="accent2"/>
                </a:solidFill>
                <a:cs typeface="Arial" panose="020B0604020202020204" pitchFamily="34" charset="0"/>
              </a:rPr>
              <a:t>se busca integrarse con las mismas de manera armónica, evitando de esta manera afectar la estabilidad política de dichas zonas</a:t>
            </a:r>
            <a:r>
              <a:rPr lang="es-ES" sz="1100" dirty="0">
                <a:solidFill>
                  <a:schemeClr val="accent2"/>
                </a:solidFill>
                <a:cs typeface="Arial" panose="020B0604020202020204" pitchFamily="34" charset="0"/>
              </a:rPr>
              <a:t>. Colabora a este objetivo, la utilización de obra de mano local para efectos de llevar a cabo los trabajos de mejora de los aeropuertos (ya sea que se trate de trabajos de mantenimiento o de obras), lo cual nos permite colaborar con el desarrollo de los pobladores de la zona</a:t>
            </a:r>
            <a:r>
              <a:rPr lang="es-ES" sz="1100" dirty="0">
                <a:solidFill>
                  <a:srgbClr val="000000"/>
                </a:solidFill>
                <a:cs typeface="Arial" panose="020B0604020202020204" pitchFamily="34" charset="0"/>
              </a:rPr>
              <a:t>.</a:t>
            </a:r>
          </a:p>
          <a:p>
            <a:pPr algn="just">
              <a:spcAft>
                <a:spcPts val="0"/>
              </a:spcAft>
            </a:pPr>
            <a:endParaRPr lang="es-ES" sz="1100" dirty="0">
              <a:solidFill>
                <a:srgbClr val="000000"/>
              </a:solidFill>
              <a:cs typeface="Arial" panose="020B0604020202020204" pitchFamily="34" charset="0"/>
            </a:endParaRPr>
          </a:p>
          <a:p>
            <a:pPr algn="just">
              <a:spcAft>
                <a:spcPts val="0"/>
              </a:spcAft>
            </a:pPr>
            <a:r>
              <a:rPr lang="es-ES" sz="1100" dirty="0">
                <a:solidFill>
                  <a:srgbClr val="000000"/>
                </a:solidFill>
                <a:ea typeface="Times New Roman" panose="02020603050405020304" pitchFamily="18" charset="0"/>
                <a:cs typeface="Arial" panose="020B0604020202020204" pitchFamily="34" charset="0"/>
              </a:rPr>
              <a:t>Dentro de la visión de nuestra empresa está también el </a:t>
            </a:r>
            <a:r>
              <a:rPr lang="es-ES" sz="1100" b="1" dirty="0">
                <a:solidFill>
                  <a:schemeClr val="accent2"/>
                </a:solidFill>
                <a:ea typeface="Times New Roman" panose="02020603050405020304" pitchFamily="18" charset="0"/>
                <a:cs typeface="Arial" panose="020B0604020202020204" pitchFamily="34" charset="0"/>
              </a:rPr>
              <a:t>desarrollo de un aeropuerto con estándares de calidad internacionales</a:t>
            </a:r>
            <a:r>
              <a:rPr lang="es-ES" sz="1100" b="1" dirty="0">
                <a:solidFill>
                  <a:srgbClr val="000000"/>
                </a:solidFill>
                <a:ea typeface="Times New Roman" panose="02020603050405020304" pitchFamily="18" charset="0"/>
                <a:cs typeface="Arial" panose="020B0604020202020204" pitchFamily="34" charset="0"/>
              </a:rPr>
              <a:t>, lo cual es </a:t>
            </a:r>
            <a:r>
              <a:rPr lang="es-ES" sz="1100" b="1" dirty="0">
                <a:solidFill>
                  <a:schemeClr val="accent2"/>
                </a:solidFill>
                <a:ea typeface="Times New Roman" panose="02020603050405020304" pitchFamily="18" charset="0"/>
                <a:cs typeface="Arial" panose="020B0604020202020204" pitchFamily="34" charset="0"/>
              </a:rPr>
              <a:t>parte de la necesidad de contar con una infraestructura adecuada</a:t>
            </a:r>
            <a:r>
              <a:rPr lang="es-ES" sz="1100" b="1" dirty="0">
                <a:solidFill>
                  <a:srgbClr val="000000"/>
                </a:solidFill>
                <a:ea typeface="Times New Roman" panose="02020603050405020304" pitchFamily="18" charset="0"/>
                <a:cs typeface="Arial" panose="020B0604020202020204" pitchFamily="34" charset="0"/>
              </a:rPr>
              <a:t> para la </a:t>
            </a:r>
            <a:r>
              <a:rPr lang="es-ES" sz="1100" b="1" dirty="0">
                <a:solidFill>
                  <a:schemeClr val="accent2"/>
                </a:solidFill>
                <a:ea typeface="Times New Roman" panose="02020603050405020304" pitchFamily="18" charset="0"/>
                <a:cs typeface="Arial" panose="020B0604020202020204" pitchFamily="34" charset="0"/>
              </a:rPr>
              <a:t>atención del turismo local e internacional</a:t>
            </a:r>
            <a:r>
              <a:rPr lang="es-ES" sz="1100" dirty="0">
                <a:solidFill>
                  <a:srgbClr val="000000"/>
                </a:solidFill>
                <a:ea typeface="Times New Roman" panose="02020603050405020304" pitchFamily="18" charset="0"/>
                <a:cs typeface="Arial" panose="020B0604020202020204" pitchFamily="34" charset="0"/>
              </a:rPr>
              <a:t>; </a:t>
            </a:r>
            <a:r>
              <a:rPr lang="es-ES" sz="1100" dirty="0">
                <a:solidFill>
                  <a:schemeClr val="accent2"/>
                </a:solidFill>
                <a:ea typeface="Times New Roman" panose="02020603050405020304" pitchFamily="18" charset="0"/>
                <a:cs typeface="Arial" panose="020B0604020202020204" pitchFamily="34" charset="0"/>
              </a:rPr>
              <a:t>colaborando con</a:t>
            </a:r>
            <a:r>
              <a:rPr lang="es-ES" sz="1100" dirty="0">
                <a:solidFill>
                  <a:srgbClr val="000000"/>
                </a:solidFill>
                <a:ea typeface="Times New Roman" panose="02020603050405020304" pitchFamily="18" charset="0"/>
                <a:cs typeface="Arial" panose="020B0604020202020204" pitchFamily="34" charset="0"/>
              </a:rPr>
              <a:t> ello a </a:t>
            </a:r>
            <a:r>
              <a:rPr lang="es-ES" sz="1100" dirty="0">
                <a:solidFill>
                  <a:schemeClr val="accent2"/>
                </a:solidFill>
                <a:ea typeface="Times New Roman" panose="02020603050405020304" pitchFamily="18" charset="0"/>
                <a:cs typeface="Arial" panose="020B0604020202020204" pitchFamily="34" charset="0"/>
              </a:rPr>
              <a:t>la mejora de la economía de las ciudades</a:t>
            </a:r>
            <a:r>
              <a:rPr lang="es-ES" sz="1100" dirty="0">
                <a:solidFill>
                  <a:srgbClr val="000000"/>
                </a:solidFill>
                <a:ea typeface="Times New Roman" panose="02020603050405020304" pitchFamily="18" charset="0"/>
                <a:cs typeface="Arial" panose="020B0604020202020204" pitchFamily="34" charset="0"/>
              </a:rPr>
              <a:t> </a:t>
            </a:r>
            <a:r>
              <a:rPr lang="es-ES" sz="1100" dirty="0">
                <a:solidFill>
                  <a:schemeClr val="accent2"/>
                </a:solidFill>
                <a:ea typeface="Times New Roman" panose="02020603050405020304" pitchFamily="18" charset="0"/>
                <a:cs typeface="Arial" panose="020B0604020202020204" pitchFamily="34" charset="0"/>
              </a:rPr>
              <a:t>en las que se encuentran los aeropuertos</a:t>
            </a:r>
            <a:r>
              <a:rPr lang="es-ES" sz="1100" dirty="0">
                <a:solidFill>
                  <a:srgbClr val="000000"/>
                </a:solidFill>
                <a:ea typeface="Times New Roman" panose="02020603050405020304" pitchFamily="18" charset="0"/>
                <a:cs typeface="Arial" panose="020B0604020202020204" pitchFamily="34" charset="0"/>
              </a:rPr>
              <a:t> bajo nuestra administración.</a:t>
            </a:r>
            <a:endParaRPr lang="es-PE" sz="1100" dirty="0">
              <a:ea typeface="Calibri" panose="020F0502020204030204" pitchFamily="34" charset="0"/>
              <a:cs typeface="Times New Roman" panose="02020603050405020304" pitchFamily="18" charset="0"/>
            </a:endParaRPr>
          </a:p>
          <a:p>
            <a:pPr algn="just">
              <a:spcAft>
                <a:spcPts val="0"/>
              </a:spcAft>
            </a:pPr>
            <a:r>
              <a:rPr lang="es-ES" sz="1100" dirty="0">
                <a:solidFill>
                  <a:srgbClr val="000000"/>
                </a:solidFill>
                <a:ea typeface="Times New Roman" panose="02020603050405020304" pitchFamily="18" charset="0"/>
                <a:cs typeface="Arial" panose="020B0604020202020204" pitchFamily="34" charset="0"/>
              </a:rPr>
              <a:t> </a:t>
            </a:r>
            <a:endParaRPr lang="es-PE" sz="1100" dirty="0">
              <a:ea typeface="Calibri" panose="020F0502020204030204" pitchFamily="34" charset="0"/>
              <a:cs typeface="Times New Roman" panose="02020603050405020304" pitchFamily="18" charset="0"/>
            </a:endParaRPr>
          </a:p>
          <a:p>
            <a:pPr algn="just">
              <a:spcAft>
                <a:spcPts val="0"/>
              </a:spcAft>
            </a:pPr>
            <a:r>
              <a:rPr lang="es-ES" sz="1100" dirty="0">
                <a:solidFill>
                  <a:srgbClr val="000000"/>
                </a:solidFill>
                <a:ea typeface="Times New Roman" panose="02020603050405020304" pitchFamily="18" charset="0"/>
                <a:cs typeface="Arial" panose="020B0604020202020204" pitchFamily="34" charset="0"/>
              </a:rPr>
              <a:t>Sin perjuicio de ello, </a:t>
            </a:r>
            <a:r>
              <a:rPr lang="es-ES" sz="1100" b="1" dirty="0">
                <a:solidFill>
                  <a:schemeClr val="accent2"/>
                </a:solidFill>
                <a:ea typeface="Times New Roman" panose="02020603050405020304" pitchFamily="18" charset="0"/>
                <a:cs typeface="Arial" panose="020B0604020202020204" pitchFamily="34" charset="0"/>
              </a:rPr>
              <a:t>es importante resaltar la necesidad que el Estado dinamice algunos de sus procesos</a:t>
            </a:r>
            <a:r>
              <a:rPr lang="es-ES" sz="1100" b="1" dirty="0">
                <a:solidFill>
                  <a:srgbClr val="000000"/>
                </a:solidFill>
                <a:ea typeface="Times New Roman" panose="02020603050405020304" pitchFamily="18" charset="0"/>
                <a:cs typeface="Arial" panose="020B0604020202020204" pitchFamily="34" charset="0"/>
              </a:rPr>
              <a:t>, ello a efectos de </a:t>
            </a:r>
            <a:r>
              <a:rPr lang="es-ES" sz="1100" b="1" dirty="0">
                <a:solidFill>
                  <a:schemeClr val="accent2"/>
                </a:solidFill>
                <a:ea typeface="Times New Roman" panose="02020603050405020304" pitchFamily="18" charset="0"/>
                <a:cs typeface="Arial" panose="020B0604020202020204" pitchFamily="34" charset="0"/>
              </a:rPr>
              <a:t>permitirnos incrementar la celeridad de la ejecución de las inversiones</a:t>
            </a:r>
            <a:r>
              <a:rPr lang="es-ES" sz="1100" dirty="0">
                <a:solidFill>
                  <a:schemeClr val="accent2"/>
                </a:solidFill>
                <a:ea typeface="Times New Roman" panose="02020603050405020304" pitchFamily="18" charset="0"/>
                <a:cs typeface="Arial" panose="020B0604020202020204" pitchFamily="34" charset="0"/>
              </a:rPr>
              <a:t> a cargo de nuestra representada</a:t>
            </a:r>
            <a:r>
              <a:rPr lang="es-ES" sz="1100" dirty="0">
                <a:solidFill>
                  <a:srgbClr val="000000"/>
                </a:solidFill>
                <a:ea typeface="Times New Roman" panose="02020603050405020304" pitchFamily="18" charset="0"/>
                <a:cs typeface="Arial" panose="020B0604020202020204" pitchFamily="34" charset="0"/>
              </a:rPr>
              <a:t>, las cuales somos conscientes constituyen  una necesidad para las zonas en las que operamos.</a:t>
            </a:r>
            <a:endParaRPr lang="es-PE" sz="1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7864356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ector recto 5"/>
          <p:cNvCxnSpPr>
            <a:cxnSpLocks/>
          </p:cNvCxnSpPr>
          <p:nvPr/>
        </p:nvCxnSpPr>
        <p:spPr>
          <a:xfrm>
            <a:off x="403914" y="2858466"/>
            <a:ext cx="1658802" cy="0"/>
          </a:xfrm>
          <a:prstGeom prst="line">
            <a:avLst/>
          </a:prstGeom>
          <a:noFill/>
          <a:ln w="9525" cap="flat" cmpd="sng" algn="ctr">
            <a:solidFill>
              <a:sysClr val="windowText" lastClr="000000"/>
            </a:solidFill>
            <a:prstDash val="solid"/>
          </a:ln>
          <a:effectLst/>
        </p:spPr>
      </p:cxnSp>
      <p:sp>
        <p:nvSpPr>
          <p:cNvPr id="7" name="CuadroTexto 6"/>
          <p:cNvSpPr txBox="1"/>
          <p:nvPr/>
        </p:nvSpPr>
        <p:spPr>
          <a:xfrm>
            <a:off x="309050" y="2336939"/>
            <a:ext cx="2812333" cy="338554"/>
          </a:xfrm>
          <a:prstGeom prst="rect">
            <a:avLst/>
          </a:prstGeom>
          <a:noFill/>
        </p:spPr>
        <p:txBody>
          <a:bodyPr wrap="square" rtlCol="0">
            <a:spAutoFit/>
          </a:bodyPr>
          <a:lstStyle/>
          <a:p>
            <a:pPr>
              <a:lnSpc>
                <a:spcPct val="80000"/>
              </a:lnSpc>
              <a:defRPr/>
            </a:pPr>
            <a:r>
              <a:rPr lang="es-PE" sz="2000" b="1" dirty="0">
                <a:solidFill>
                  <a:srgbClr val="679633"/>
                </a:solidFill>
              </a:rPr>
              <a:t>Conclusiones</a:t>
            </a:r>
            <a:endParaRPr lang="es-ES" sz="2000" b="1" dirty="0">
              <a:solidFill>
                <a:srgbClr val="679633"/>
              </a:solidFill>
            </a:endParaRPr>
          </a:p>
        </p:txBody>
      </p:sp>
      <p:sp>
        <p:nvSpPr>
          <p:cNvPr id="3" name="Rectángulo 2">
            <a:extLst>
              <a:ext uri="{FF2B5EF4-FFF2-40B4-BE49-F238E27FC236}">
                <a16:creationId xmlns:a16="http://schemas.microsoft.com/office/drawing/2014/main" id="{0B42ABAB-D72E-4012-AC5D-9F02A6F5C0E0}"/>
              </a:ext>
            </a:extLst>
          </p:cNvPr>
          <p:cNvSpPr/>
          <p:nvPr/>
        </p:nvSpPr>
        <p:spPr>
          <a:xfrm>
            <a:off x="2254100" y="942796"/>
            <a:ext cx="6655981" cy="3207032"/>
          </a:xfrm>
          <a:prstGeom prst="rect">
            <a:avLst/>
          </a:prstGeom>
        </p:spPr>
        <p:txBody>
          <a:bodyPr wrap="square">
            <a:spAutoFit/>
          </a:bodyPr>
          <a:lstStyle/>
          <a:p>
            <a:pPr marL="342900" lvl="0" indent="-342900" algn="just">
              <a:lnSpc>
                <a:spcPct val="115000"/>
              </a:lnSpc>
              <a:spcAft>
                <a:spcPts val="0"/>
              </a:spcAft>
              <a:buFont typeface="Wingdings" panose="05000000000000000000" pitchFamily="2" charset="2"/>
              <a:buChar char=""/>
            </a:pPr>
            <a:r>
              <a:rPr lang="es-ES" sz="1100" dirty="0">
                <a:ea typeface="Times New Roman" panose="02020603050405020304" pitchFamily="18" charset="0"/>
                <a:cs typeface="Arial" panose="020B0604020202020204" pitchFamily="34" charset="0"/>
              </a:rPr>
              <a:t>AdP </a:t>
            </a:r>
            <a:r>
              <a:rPr lang="es-ES" sz="1100" dirty="0">
                <a:solidFill>
                  <a:schemeClr val="accent2"/>
                </a:solidFill>
                <a:ea typeface="Times New Roman" panose="02020603050405020304" pitchFamily="18" charset="0"/>
                <a:cs typeface="Arial" panose="020B0604020202020204" pitchFamily="34" charset="0"/>
              </a:rPr>
              <a:t>ejecutará las obras de los Expedientes Técnicos de la Rehabilitaciones de las Pistas de los Aeropuertos de Piura y Chiclayo</a:t>
            </a:r>
            <a:r>
              <a:rPr lang="es-ES" sz="1100" dirty="0">
                <a:ea typeface="Times New Roman" panose="02020603050405020304" pitchFamily="18" charset="0"/>
                <a:cs typeface="Arial" panose="020B0604020202020204" pitchFamily="34" charset="0"/>
              </a:rPr>
              <a:t>.</a:t>
            </a:r>
            <a:endParaRPr lang="es-PE"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Wingdings" panose="05000000000000000000" pitchFamily="2" charset="2"/>
              <a:buChar char=""/>
            </a:pPr>
            <a:r>
              <a:rPr lang="es-ES" sz="1100" dirty="0">
                <a:ea typeface="Times New Roman" panose="02020603050405020304" pitchFamily="18" charset="0"/>
                <a:cs typeface="Arial" panose="020B0604020202020204" pitchFamily="34" charset="0"/>
              </a:rPr>
              <a:t>AdP </a:t>
            </a:r>
            <a:r>
              <a:rPr lang="es-ES" sz="1100" dirty="0">
                <a:solidFill>
                  <a:schemeClr val="accent2"/>
                </a:solidFill>
                <a:ea typeface="Times New Roman" panose="02020603050405020304" pitchFamily="18" charset="0"/>
                <a:cs typeface="Arial" panose="020B0604020202020204" pitchFamily="34" charset="0"/>
              </a:rPr>
              <a:t>continuará con la adquisición del equipamiento destinado a mejorar la calidad del servicio</a:t>
            </a:r>
            <a:r>
              <a:rPr lang="es-ES" sz="1100" dirty="0">
                <a:ea typeface="Times New Roman" panose="02020603050405020304" pitchFamily="18" charset="0"/>
                <a:cs typeface="Arial" panose="020B0604020202020204" pitchFamily="34" charset="0"/>
              </a:rPr>
              <a:t> brindado a sus usuarios.</a:t>
            </a:r>
            <a:endParaRPr lang="es-PE"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Wingdings" panose="05000000000000000000" pitchFamily="2" charset="2"/>
              <a:buChar char=""/>
            </a:pPr>
            <a:r>
              <a:rPr lang="es-ES" sz="1100" dirty="0">
                <a:ea typeface="Times New Roman" panose="02020603050405020304" pitchFamily="18" charset="0"/>
                <a:cs typeface="Arial" panose="020B0604020202020204" pitchFamily="34" charset="0"/>
              </a:rPr>
              <a:t>En el ámbito de la responsabilidad social, </a:t>
            </a:r>
            <a:r>
              <a:rPr lang="es-ES" sz="1100" dirty="0">
                <a:solidFill>
                  <a:schemeClr val="accent2"/>
                </a:solidFill>
                <a:ea typeface="Times New Roman" panose="02020603050405020304" pitchFamily="18" charset="0"/>
                <a:cs typeface="Arial" panose="020B0604020202020204" pitchFamily="34" charset="0"/>
              </a:rPr>
              <a:t>AdP continuará con las campañas de sensibilización de la población respecto de la generación de residuos sólidos, la prevención de la generación de focos de atracción de fauna y el respeto a las normas ambientales vigentes</a:t>
            </a:r>
            <a:r>
              <a:rPr lang="es-ES" sz="1100" dirty="0">
                <a:ea typeface="Times New Roman" panose="02020603050405020304" pitchFamily="18" charset="0"/>
                <a:cs typeface="Arial" panose="020B0604020202020204" pitchFamily="34" charset="0"/>
              </a:rPr>
              <a:t>.</a:t>
            </a:r>
            <a:endParaRPr lang="es-PE"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Wingdings" panose="05000000000000000000" pitchFamily="2" charset="2"/>
              <a:buChar char=""/>
            </a:pPr>
            <a:r>
              <a:rPr lang="es-ES" sz="1100" dirty="0">
                <a:solidFill>
                  <a:schemeClr val="accent2"/>
                </a:solidFill>
                <a:ea typeface="Times New Roman" panose="02020603050405020304" pitchFamily="18" charset="0"/>
                <a:cs typeface="Arial" panose="020B0604020202020204" pitchFamily="34" charset="0"/>
              </a:rPr>
              <a:t>AdP continuará con la automatización de sus procesos internos y externos</a:t>
            </a:r>
            <a:r>
              <a:rPr lang="es-ES" sz="1100" dirty="0">
                <a:ea typeface="Times New Roman" panose="02020603050405020304" pitchFamily="18" charset="0"/>
                <a:cs typeface="Arial" panose="020B0604020202020204" pitchFamily="34" charset="0"/>
              </a:rPr>
              <a:t>, vinculados a la </a:t>
            </a:r>
            <a:r>
              <a:rPr lang="es-ES" sz="1100" dirty="0">
                <a:solidFill>
                  <a:schemeClr val="accent2"/>
                </a:solidFill>
                <a:ea typeface="Times New Roman" panose="02020603050405020304" pitchFamily="18" charset="0"/>
                <a:cs typeface="Arial" panose="020B0604020202020204" pitchFamily="34" charset="0"/>
              </a:rPr>
              <a:t>gestión de los reclamos, presencia de fauna silvestre, seguridad operacional</a:t>
            </a:r>
            <a:r>
              <a:rPr lang="es-ES" sz="1100" dirty="0">
                <a:ea typeface="Times New Roman" panose="02020603050405020304" pitchFamily="18" charset="0"/>
                <a:cs typeface="Arial" panose="020B0604020202020204" pitchFamily="34" charset="0"/>
              </a:rPr>
              <a:t>, entre otros.</a:t>
            </a:r>
            <a:endParaRPr lang="es-PE"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Wingdings" panose="05000000000000000000" pitchFamily="2" charset="2"/>
              <a:buChar char=""/>
            </a:pPr>
            <a:r>
              <a:rPr lang="es-ES" sz="1100" dirty="0">
                <a:ea typeface="Times New Roman" panose="02020603050405020304" pitchFamily="18" charset="0"/>
                <a:cs typeface="Arial" panose="020B0604020202020204" pitchFamily="34" charset="0"/>
              </a:rPr>
              <a:t>AdP tiene </a:t>
            </a:r>
            <a:r>
              <a:rPr lang="es-ES" sz="1100" dirty="0">
                <a:solidFill>
                  <a:schemeClr val="accent2"/>
                </a:solidFill>
                <a:ea typeface="Times New Roman" panose="02020603050405020304" pitchFamily="18" charset="0"/>
                <a:cs typeface="Arial" panose="020B0604020202020204" pitchFamily="34" charset="0"/>
              </a:rPr>
              <a:t>buscar impulsar el crecimiento de los negocios no aeronáuticos</a:t>
            </a:r>
            <a:r>
              <a:rPr lang="es-ES" sz="1100" dirty="0">
                <a:ea typeface="Times New Roman" panose="02020603050405020304" pitchFamily="18" charset="0"/>
                <a:cs typeface="Arial" panose="020B0604020202020204" pitchFamily="34" charset="0"/>
              </a:rPr>
              <a:t>.</a:t>
            </a:r>
            <a:endParaRPr lang="es-PE"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Wingdings" panose="05000000000000000000" pitchFamily="2" charset="2"/>
              <a:buChar char=""/>
            </a:pPr>
            <a:r>
              <a:rPr lang="es-ES" sz="1100" dirty="0">
                <a:ea typeface="Times New Roman" panose="02020603050405020304" pitchFamily="18" charset="0"/>
                <a:cs typeface="Arial" panose="020B0604020202020204" pitchFamily="34" charset="0"/>
              </a:rPr>
              <a:t>La </a:t>
            </a:r>
            <a:r>
              <a:rPr lang="es-ES" sz="1100" dirty="0">
                <a:solidFill>
                  <a:schemeClr val="accent2"/>
                </a:solidFill>
                <a:ea typeface="Times New Roman" panose="02020603050405020304" pitchFamily="18" charset="0"/>
                <a:cs typeface="Arial" panose="020B0604020202020204" pitchFamily="34" charset="0"/>
              </a:rPr>
              <a:t>concesión está colaborando con</a:t>
            </a:r>
            <a:r>
              <a:rPr lang="es-ES" sz="1100" dirty="0">
                <a:ea typeface="Times New Roman" panose="02020603050405020304" pitchFamily="18" charset="0"/>
                <a:cs typeface="Arial" panose="020B0604020202020204" pitchFamily="34" charset="0"/>
              </a:rPr>
              <a:t> el </a:t>
            </a:r>
            <a:r>
              <a:rPr lang="es-ES" sz="1100" dirty="0">
                <a:solidFill>
                  <a:schemeClr val="accent2"/>
                </a:solidFill>
                <a:ea typeface="Times New Roman" panose="02020603050405020304" pitchFamily="18" charset="0"/>
                <a:cs typeface="Arial" panose="020B0604020202020204" pitchFamily="34" charset="0"/>
              </a:rPr>
              <a:t>mejoramiento de la infraestructura aeroportuaria de las ciudades donde se encuentran los aeropuertos entregados a AdP</a:t>
            </a:r>
            <a:r>
              <a:rPr lang="es-ES" sz="1100" dirty="0">
                <a:ea typeface="Times New Roman" panose="02020603050405020304" pitchFamily="18" charset="0"/>
                <a:cs typeface="Arial" panose="020B0604020202020204" pitchFamily="34" charset="0"/>
              </a:rPr>
              <a:t> en operación.</a:t>
            </a:r>
            <a:endParaRPr lang="es-PE"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Wingdings" panose="05000000000000000000" pitchFamily="2" charset="2"/>
              <a:buChar char=""/>
            </a:pPr>
            <a:r>
              <a:rPr lang="es-ES" sz="1100" dirty="0">
                <a:ea typeface="Times New Roman" panose="02020603050405020304" pitchFamily="18" charset="0"/>
                <a:cs typeface="Arial" panose="020B0604020202020204" pitchFamily="34" charset="0"/>
              </a:rPr>
              <a:t>A la fecha </a:t>
            </a:r>
            <a:r>
              <a:rPr lang="es-ES" sz="1100" dirty="0">
                <a:solidFill>
                  <a:schemeClr val="accent2"/>
                </a:solidFill>
                <a:ea typeface="Times New Roman" panose="02020603050405020304" pitchFamily="18" charset="0"/>
                <a:cs typeface="Arial" panose="020B0604020202020204" pitchFamily="34" charset="0"/>
              </a:rPr>
              <a:t>se han ejecutado inversiones por alrededor de $110’000,000.00 Dólares Americanos </a:t>
            </a:r>
            <a:r>
              <a:rPr lang="es-ES" sz="1100" dirty="0">
                <a:ea typeface="Times New Roman" panose="02020603050405020304" pitchFamily="18" charset="0"/>
                <a:cs typeface="Arial" panose="020B0604020202020204" pitchFamily="34" charset="0"/>
              </a:rPr>
              <a:t>(no incluye intangibles).</a:t>
            </a:r>
            <a:endParaRPr lang="es-PE"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Wingdings" panose="05000000000000000000" pitchFamily="2" charset="2"/>
              <a:buChar char=""/>
            </a:pPr>
            <a:r>
              <a:rPr lang="es-ES" sz="1100" dirty="0">
                <a:ea typeface="Times New Roman" panose="02020603050405020304" pitchFamily="18" charset="0"/>
                <a:cs typeface="Arial" panose="020B0604020202020204" pitchFamily="34" charset="0"/>
              </a:rPr>
              <a:t>La </a:t>
            </a:r>
            <a:r>
              <a:rPr lang="es-ES" sz="1100" dirty="0">
                <a:solidFill>
                  <a:schemeClr val="accent2"/>
                </a:solidFill>
                <a:ea typeface="Times New Roman" panose="02020603050405020304" pitchFamily="18" charset="0"/>
                <a:cs typeface="Arial" panose="020B0604020202020204" pitchFamily="34" charset="0"/>
              </a:rPr>
              <a:t>concesión viene permitiendo la generación de puestos de trabajo formales para la población de las ciudades donde se encuentran los aeropuertos</a:t>
            </a:r>
            <a:r>
              <a:rPr lang="es-ES" sz="1100" dirty="0">
                <a:ea typeface="Times New Roman" panose="02020603050405020304" pitchFamily="18" charset="0"/>
                <a:cs typeface="Arial" panose="020B0604020202020204" pitchFamily="34" charset="0"/>
              </a:rPr>
              <a:t> concesionados.</a:t>
            </a:r>
            <a:endParaRPr lang="es-PE"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1294825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65548" y="0"/>
            <a:ext cx="9209548" cy="5208635"/>
          </a:xfrm>
          <a:prstGeom prst="rect">
            <a:avLst/>
          </a:prstGeom>
        </p:spPr>
      </p:pic>
      <p:sp>
        <p:nvSpPr>
          <p:cNvPr id="25" name="CuadroTexto 24"/>
          <p:cNvSpPr txBox="1"/>
          <p:nvPr/>
        </p:nvSpPr>
        <p:spPr>
          <a:xfrm>
            <a:off x="6244167" y="4466167"/>
            <a:ext cx="18466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Helvetica Neue LT Std 47 Light Condensed"/>
              <a:ea typeface="+mn-ea"/>
              <a:cs typeface="+mn-cs"/>
            </a:endParaRPr>
          </a:p>
        </p:txBody>
      </p:sp>
      <p:sp>
        <p:nvSpPr>
          <p:cNvPr id="2" name="CuadroTexto 1"/>
          <p:cNvSpPr txBox="1"/>
          <p:nvPr/>
        </p:nvSpPr>
        <p:spPr>
          <a:xfrm>
            <a:off x="2746375" y="5953125"/>
            <a:ext cx="18466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Helvetica Neue LT Std 47 Light Condensed"/>
              <a:ea typeface="+mn-ea"/>
              <a:cs typeface="+mn-cs"/>
            </a:endParaRPr>
          </a:p>
        </p:txBody>
      </p:sp>
      <p:sp>
        <p:nvSpPr>
          <p:cNvPr id="7" name="CuadroTexto 6"/>
          <p:cNvSpPr txBox="1"/>
          <p:nvPr/>
        </p:nvSpPr>
        <p:spPr>
          <a:xfrm>
            <a:off x="77170" y="201216"/>
            <a:ext cx="8575767" cy="1865126"/>
          </a:xfrm>
          <a:prstGeom prst="rect">
            <a:avLst/>
          </a:prstGeom>
          <a:noFill/>
        </p:spPr>
        <p:txBody>
          <a:bodyPr wrap="square"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lang="es-PE" sz="3200" i="1" dirty="0">
                <a:solidFill>
                  <a:prstClr val="white"/>
                </a:solidFill>
                <a:latin typeface="HelveticaNeueLT Std Hvy Cn"/>
                <a:cs typeface="HelveticaNeueLT Std Hvy Cn"/>
              </a:rPr>
              <a:t>Más de Once</a:t>
            </a:r>
            <a:r>
              <a:rPr kumimoji="0" lang="es-PE" sz="3200" b="0" i="1" u="none" strike="noStrike" kern="1200" cap="none" spc="0" normalizeH="0" baseline="0" noProof="0" dirty="0">
                <a:ln>
                  <a:noFill/>
                </a:ln>
                <a:solidFill>
                  <a:prstClr val="white"/>
                </a:solidFill>
                <a:effectLst/>
                <a:uLnTx/>
                <a:uFillTx/>
                <a:latin typeface="HelveticaNeueLT Std Hvy Cn"/>
                <a:ea typeface="+mn-ea"/>
                <a:cs typeface="HelveticaNeueLT Std Hvy Cn"/>
              </a:rPr>
              <a:t> Años</a:t>
            </a:r>
            <a:r>
              <a:rPr kumimoji="0" lang="es-PE" sz="3200" b="0" i="1" u="none" strike="noStrike" kern="1200" cap="none" spc="0" normalizeH="0" noProof="0" dirty="0">
                <a:ln>
                  <a:noFill/>
                </a:ln>
                <a:solidFill>
                  <a:prstClr val="white"/>
                </a:solidFill>
                <a:effectLst/>
                <a:uLnTx/>
                <a:uFillTx/>
                <a:latin typeface="HelveticaNeueLT Std Hvy Cn"/>
                <a:ea typeface="+mn-ea"/>
                <a:cs typeface="HelveticaNeueLT Std Hvy Cn"/>
              </a:rPr>
              <a:t> </a:t>
            </a:r>
            <a:r>
              <a:rPr kumimoji="0" lang="es-PE" sz="3200" b="0" i="1" u="none" strike="noStrike" kern="1200" cap="none" spc="0" normalizeH="0" baseline="0" noProof="0" dirty="0">
                <a:ln>
                  <a:noFill/>
                </a:ln>
                <a:solidFill>
                  <a:prstClr val="white"/>
                </a:solidFill>
                <a:effectLst/>
                <a:uLnTx/>
                <a:uFillTx/>
                <a:latin typeface="HelveticaNeueLT Std Hvy Cn"/>
                <a:ea typeface="+mn-ea"/>
                <a:cs typeface="HelveticaNeueLT Std Hvy Cn"/>
              </a:rPr>
              <a:t>Integrando Modernidad y Cultura…</a:t>
            </a:r>
          </a:p>
          <a:p>
            <a:pPr marL="0" marR="0" lvl="0" indent="0" algn="l" defTabSz="457200" rtl="0" eaLnBrk="1" fontAlgn="auto" latinLnBrk="0" hangingPunct="1">
              <a:lnSpc>
                <a:spcPct val="90000"/>
              </a:lnSpc>
              <a:spcBef>
                <a:spcPts val="0"/>
              </a:spcBef>
              <a:spcAft>
                <a:spcPts val="0"/>
              </a:spcAft>
              <a:buClrTx/>
              <a:buSzTx/>
              <a:buFontTx/>
              <a:buNone/>
              <a:tabLst/>
              <a:defRPr/>
            </a:pPr>
            <a:endParaRPr kumimoji="0" lang="es-PE" sz="3200" b="0" i="1" u="none" strike="noStrike" kern="1200" cap="none" spc="0" normalizeH="0" baseline="0" noProof="0" dirty="0">
              <a:ln>
                <a:noFill/>
              </a:ln>
              <a:solidFill>
                <a:prstClr val="white"/>
              </a:solidFill>
              <a:effectLst/>
              <a:uLnTx/>
              <a:uFillTx/>
              <a:latin typeface="HelveticaNeueLT Std Hvy Cn"/>
              <a:ea typeface="+mn-ea"/>
              <a:cs typeface="HelveticaNeueLT Std Hvy Cn"/>
            </a:endParaRP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s-PE" sz="3200" b="0" i="1" u="none" strike="noStrike" kern="1200" cap="none" spc="0" normalizeH="0" baseline="0" noProof="0" dirty="0">
                <a:ln>
                  <a:noFill/>
                </a:ln>
                <a:solidFill>
                  <a:prstClr val="white"/>
                </a:solidFill>
                <a:effectLst/>
                <a:uLnTx/>
                <a:uFillTx/>
                <a:latin typeface="HelveticaNeueLT Std Hvy Cn"/>
                <a:ea typeface="+mn-ea"/>
                <a:cs typeface="HelveticaNeueLT Std Hvy Cn"/>
              </a:rPr>
              <a:t>¡Todos juntos haciendo Perú!</a:t>
            </a:r>
          </a:p>
        </p:txBody>
      </p:sp>
      <p:pic>
        <p:nvPicPr>
          <p:cNvPr id="9" name="Imagen 8"/>
          <p:cNvPicPr>
            <a:picLocks noChangeAspect="1"/>
          </p:cNvPicPr>
          <p:nvPr/>
        </p:nvPicPr>
        <p:blipFill>
          <a:blip r:embed="rId3"/>
          <a:stretch>
            <a:fillRect/>
          </a:stretch>
        </p:blipFill>
        <p:spPr>
          <a:xfrm>
            <a:off x="7035799" y="2102541"/>
            <a:ext cx="1059744" cy="621616"/>
          </a:xfrm>
          <a:prstGeom prst="rect">
            <a:avLst/>
          </a:prstGeom>
        </p:spPr>
      </p:pic>
    </p:spTree>
    <p:extLst>
      <p:ext uri="{BB962C8B-B14F-4D97-AF65-F5344CB8AC3E}">
        <p14:creationId xmlns:p14="http://schemas.microsoft.com/office/powerpoint/2010/main" val="8106269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Agrupar 28"/>
          <p:cNvGrpSpPr/>
          <p:nvPr/>
        </p:nvGrpSpPr>
        <p:grpSpPr>
          <a:xfrm>
            <a:off x="0" y="0"/>
            <a:ext cx="9144000" cy="5143500"/>
            <a:chOff x="0" y="0"/>
            <a:chExt cx="9144000" cy="5143500"/>
          </a:xfrm>
        </p:grpSpPr>
        <p:pic>
          <p:nvPicPr>
            <p:cNvPr id="30" name="Imagen 29" descr="IMG_4885-fondo.jpg"/>
            <p:cNvPicPr>
              <a:picLocks noChangeAspect="1"/>
            </p:cNvPicPr>
            <p:nvPr/>
          </p:nvPicPr>
          <p:blipFill rotWithShape="1">
            <a:blip r:embed="rId2">
              <a:extLst>
                <a:ext uri="{28A0092B-C50C-407E-A947-70E740481C1C}">
                  <a14:useLocalDpi xmlns:a14="http://schemas.microsoft.com/office/drawing/2010/main" val="0"/>
                </a:ext>
              </a:extLst>
            </a:blip>
            <a:srcRect t="13577" r="1055" b="2980"/>
            <a:stretch/>
          </p:blipFill>
          <p:spPr>
            <a:xfrm>
              <a:off x="0" y="0"/>
              <a:ext cx="9144000" cy="5143500"/>
            </a:xfrm>
            <a:prstGeom prst="rect">
              <a:avLst/>
            </a:prstGeom>
          </p:spPr>
        </p:pic>
        <p:sp>
          <p:nvSpPr>
            <p:cNvPr id="31" name="Rectángulo 30"/>
            <p:cNvSpPr/>
            <p:nvPr/>
          </p:nvSpPr>
          <p:spPr>
            <a:xfrm>
              <a:off x="109214" y="103489"/>
              <a:ext cx="8925572" cy="49365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s-ES" dirty="0">
                <a:solidFill>
                  <a:prstClr val="white"/>
                </a:solidFill>
              </a:endParaRPr>
            </a:p>
          </p:txBody>
        </p:sp>
      </p:grpSp>
      <p:pic>
        <p:nvPicPr>
          <p:cNvPr id="28" name="Imagen 27"/>
          <p:cNvPicPr>
            <a:picLocks noChangeAspect="1"/>
          </p:cNvPicPr>
          <p:nvPr/>
        </p:nvPicPr>
        <p:blipFill>
          <a:blip r:embed="rId3"/>
          <a:stretch>
            <a:fillRect/>
          </a:stretch>
        </p:blipFill>
        <p:spPr>
          <a:xfrm>
            <a:off x="403914" y="286008"/>
            <a:ext cx="431292" cy="252984"/>
          </a:xfrm>
          <a:prstGeom prst="rect">
            <a:avLst/>
          </a:prstGeom>
        </p:spPr>
      </p:pic>
      <p:pic>
        <p:nvPicPr>
          <p:cNvPr id="13" name="Imagen 12"/>
          <p:cNvPicPr>
            <a:picLocks noChangeAspect="1"/>
          </p:cNvPicPr>
          <p:nvPr/>
        </p:nvPicPr>
        <p:blipFill>
          <a:blip r:embed="rId4"/>
          <a:stretch>
            <a:fillRect/>
          </a:stretch>
        </p:blipFill>
        <p:spPr>
          <a:xfrm>
            <a:off x="403914" y="4750133"/>
            <a:ext cx="526492" cy="107998"/>
          </a:xfrm>
          <a:prstGeom prst="rect">
            <a:avLst/>
          </a:prstGeom>
        </p:spPr>
      </p:pic>
      <p:cxnSp>
        <p:nvCxnSpPr>
          <p:cNvPr id="18" name="Conector recto 17"/>
          <p:cNvCxnSpPr/>
          <p:nvPr/>
        </p:nvCxnSpPr>
        <p:spPr>
          <a:xfrm>
            <a:off x="258182" y="2398342"/>
            <a:ext cx="2392449"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 name="2 Subtítulo"/>
          <p:cNvSpPr>
            <a:spLocks noGrp="1"/>
          </p:cNvSpPr>
          <p:nvPr>
            <p:ph type="subTitle" sz="quarter" idx="1"/>
          </p:nvPr>
        </p:nvSpPr>
        <p:spPr>
          <a:xfrm>
            <a:off x="2650631" y="862867"/>
            <a:ext cx="6308434" cy="4177143"/>
          </a:xfrm>
        </p:spPr>
        <p:txBody>
          <a:bodyPr>
            <a:noAutofit/>
          </a:bodyPr>
          <a:lstStyle/>
          <a:p>
            <a:pPr algn="just">
              <a:spcBef>
                <a:spcPts val="0"/>
              </a:spcBef>
            </a:pPr>
            <a:r>
              <a:rPr lang="es-PE" sz="1600" b="1" u="sng" dirty="0">
                <a:solidFill>
                  <a:schemeClr val="tx1"/>
                </a:solidFill>
                <a:latin typeface="Helvetica Condensed" panose="020B0606020202030204"/>
                <a:cs typeface="Arial" pitchFamily="34" charset="0"/>
              </a:rPr>
              <a:t>Aeropuerto de Piura (cont.)</a:t>
            </a:r>
            <a:r>
              <a:rPr lang="es-PE" sz="1600" b="1" dirty="0">
                <a:solidFill>
                  <a:schemeClr val="tx1"/>
                </a:solidFill>
                <a:latin typeface="Helvetica Condensed" panose="020B0606020202030204"/>
                <a:cs typeface="Arial" pitchFamily="34" charset="0"/>
              </a:rPr>
              <a:t>:</a:t>
            </a:r>
          </a:p>
          <a:p>
            <a:pPr marL="171450" lvl="0" indent="-171450" algn="just">
              <a:spcBef>
                <a:spcPts val="0"/>
              </a:spcBef>
              <a:buFontTx/>
              <a:buChar char="-"/>
            </a:pPr>
            <a:endParaRPr lang="es-PE" sz="1000" dirty="0">
              <a:solidFill>
                <a:schemeClr val="tx1"/>
              </a:solidFill>
              <a:latin typeface="Helvetica Condensed" panose="020B0606020202030204"/>
            </a:endParaRPr>
          </a:p>
          <a:p>
            <a:pPr marL="171450" indent="-171450" algn="just">
              <a:spcBef>
                <a:spcPts val="0"/>
              </a:spcBef>
              <a:buFontTx/>
              <a:buChar char="-"/>
            </a:pPr>
            <a:r>
              <a:rPr lang="es-PE" sz="1100" dirty="0">
                <a:solidFill>
                  <a:schemeClr val="tx1"/>
                </a:solidFill>
                <a:latin typeface="Helvetica Condensed" panose="020B0606020202030204"/>
              </a:rPr>
              <a:t>Con fecha 29.08.2017, </a:t>
            </a:r>
            <a:r>
              <a:rPr lang="es-PE" sz="1100" dirty="0">
                <a:solidFill>
                  <a:schemeClr val="tx2"/>
                </a:solidFill>
                <a:latin typeface="Helvetica Condensed" panose="020B0606020202030204"/>
              </a:rPr>
              <a:t>el Comité de Concurso LPI-001-17–</a:t>
            </a:r>
            <a:r>
              <a:rPr lang="es-PE" sz="1100" dirty="0" err="1">
                <a:solidFill>
                  <a:schemeClr val="tx2"/>
                </a:solidFill>
                <a:latin typeface="Helvetica Condensed" panose="020B0606020202030204"/>
              </a:rPr>
              <a:t>AdP</a:t>
            </a:r>
            <a:r>
              <a:rPr lang="es-PE" sz="1100" dirty="0">
                <a:solidFill>
                  <a:schemeClr val="tx2"/>
                </a:solidFill>
                <a:latin typeface="Helvetica Condensed" panose="020B0606020202030204"/>
              </a:rPr>
              <a:t> emitió la Circular N°001, comunicando la suspensión del Proceso de Selección</a:t>
            </a:r>
            <a:r>
              <a:rPr lang="es-PE" sz="1100" dirty="0">
                <a:solidFill>
                  <a:schemeClr val="tx1"/>
                </a:solidFill>
                <a:latin typeface="Helvetica Condensed" panose="020B0606020202030204"/>
              </a:rPr>
              <a:t>.</a:t>
            </a:r>
          </a:p>
          <a:p>
            <a:pPr algn="just">
              <a:spcBef>
                <a:spcPts val="0"/>
              </a:spcBef>
            </a:pPr>
            <a:endParaRPr lang="es-PE" sz="1100" dirty="0">
              <a:solidFill>
                <a:schemeClr val="tx1"/>
              </a:solidFill>
              <a:latin typeface="Helvetica Condensed" panose="020B0606020202030204"/>
            </a:endParaRPr>
          </a:p>
          <a:p>
            <a:pPr marL="171450" indent="-171450" algn="just">
              <a:spcBef>
                <a:spcPts val="0"/>
              </a:spcBef>
              <a:buFontTx/>
              <a:buChar char="-"/>
            </a:pPr>
            <a:r>
              <a:rPr lang="es-PE" sz="1100" dirty="0">
                <a:solidFill>
                  <a:schemeClr val="tx1"/>
                </a:solidFill>
                <a:latin typeface="Helvetica Condensed" panose="020B0606020202030204"/>
              </a:rPr>
              <a:t>Con Carta N° 941-2017-GR-AdP, de fecha 20.10.2017, </a:t>
            </a:r>
            <a:r>
              <a:rPr lang="es-PE" sz="1100" dirty="0">
                <a:solidFill>
                  <a:schemeClr val="tx2"/>
                </a:solidFill>
                <a:latin typeface="Helvetica Condensed" panose="020B0606020202030204"/>
              </a:rPr>
              <a:t>se presentó al MTC aclaraciones a los </a:t>
            </a:r>
            <a:r>
              <a:rPr lang="es-PE" sz="1100" dirty="0" err="1">
                <a:solidFill>
                  <a:schemeClr val="tx2"/>
                </a:solidFill>
                <a:latin typeface="Helvetica Condensed" panose="020B0606020202030204"/>
              </a:rPr>
              <a:t>ETEs</a:t>
            </a:r>
            <a:r>
              <a:rPr lang="es-PE" sz="1100" dirty="0">
                <a:solidFill>
                  <a:schemeClr val="tx2"/>
                </a:solidFill>
                <a:latin typeface="Helvetica Condensed" panose="020B0606020202030204"/>
              </a:rPr>
              <a:t> del Aeropuerto de Piura.</a:t>
            </a:r>
          </a:p>
          <a:p>
            <a:pPr marL="171450" indent="-171450" algn="just">
              <a:spcBef>
                <a:spcPts val="0"/>
              </a:spcBef>
              <a:buFontTx/>
              <a:buChar char="-"/>
            </a:pPr>
            <a:endParaRPr lang="es-PE" sz="1100" dirty="0">
              <a:solidFill>
                <a:schemeClr val="tx2"/>
              </a:solidFill>
              <a:latin typeface="Helvetica Condensed" panose="020B0606020202030204"/>
            </a:endParaRPr>
          </a:p>
          <a:p>
            <a:pPr marL="171450" indent="-171450" algn="just">
              <a:spcBef>
                <a:spcPts val="0"/>
              </a:spcBef>
              <a:buFontTx/>
              <a:buChar char="-"/>
            </a:pPr>
            <a:r>
              <a:rPr lang="es-PE" sz="1100" b="1" dirty="0">
                <a:solidFill>
                  <a:schemeClr val="tx1"/>
                </a:solidFill>
                <a:latin typeface="Helvetica Condensed" panose="020B0606020202030204"/>
              </a:rPr>
              <a:t>Mediante Oficio N°0282-2017-MTC/12.08, de fecha 23.11.2017, el </a:t>
            </a:r>
            <a:r>
              <a:rPr lang="es-PE" sz="1100" b="1" dirty="0">
                <a:solidFill>
                  <a:schemeClr val="tx2"/>
                </a:solidFill>
                <a:latin typeface="Helvetica Condensed" panose="020B0606020202030204"/>
              </a:rPr>
              <a:t>MTC solicitó la reestructuración de los ETE de Obra para que se cuente con una versión actualizada de los mismos, siendo presentados mediante nuestra Carta N°1125-2017-GR-AdP, de fecha 06.12.2017.</a:t>
            </a:r>
          </a:p>
          <a:p>
            <a:pPr algn="just">
              <a:spcBef>
                <a:spcPts val="0"/>
              </a:spcBef>
            </a:pPr>
            <a:endParaRPr lang="es-PE" sz="1100" dirty="0">
              <a:solidFill>
                <a:schemeClr val="tx2"/>
              </a:solidFill>
              <a:latin typeface="Helvetica Condensed" panose="020B0606020202030204"/>
            </a:endParaRPr>
          </a:p>
          <a:p>
            <a:pPr algn="just">
              <a:spcBef>
                <a:spcPts val="0"/>
              </a:spcBef>
            </a:pPr>
            <a:endParaRPr lang="es-PE" sz="1100" dirty="0">
              <a:solidFill>
                <a:schemeClr val="tx2"/>
              </a:solidFill>
              <a:latin typeface="Helvetica Condensed" panose="020B0606020202030204"/>
            </a:endParaRPr>
          </a:p>
          <a:p>
            <a:pPr algn="just">
              <a:spcBef>
                <a:spcPts val="0"/>
              </a:spcBef>
            </a:pPr>
            <a:r>
              <a:rPr lang="es-PE" sz="1600" b="1" u="sng" dirty="0">
                <a:solidFill>
                  <a:schemeClr val="tx1"/>
                </a:solidFill>
                <a:latin typeface="Helvetica Condensed" panose="020B0606020202030204"/>
                <a:cs typeface="Arial" pitchFamily="34" charset="0"/>
              </a:rPr>
              <a:t>Aeropuerto de Tarapoto</a:t>
            </a:r>
            <a:r>
              <a:rPr lang="es-PE" sz="1600" b="1" dirty="0">
                <a:solidFill>
                  <a:schemeClr val="tx1"/>
                </a:solidFill>
                <a:latin typeface="Helvetica Condensed" panose="020B0606020202030204"/>
                <a:cs typeface="Arial" pitchFamily="34" charset="0"/>
              </a:rPr>
              <a:t>:</a:t>
            </a:r>
          </a:p>
          <a:p>
            <a:pPr marL="171450" lvl="0" indent="-171450" algn="just">
              <a:spcBef>
                <a:spcPts val="0"/>
              </a:spcBef>
              <a:buFontTx/>
              <a:buChar char="-"/>
            </a:pPr>
            <a:endParaRPr lang="es-PE" sz="1000" dirty="0">
              <a:solidFill>
                <a:schemeClr val="tx1"/>
              </a:solidFill>
              <a:latin typeface="Helvetica Condensed" panose="020B0606020202030204"/>
            </a:endParaRPr>
          </a:p>
          <a:p>
            <a:pPr marL="171450" indent="-171450" algn="just">
              <a:spcBef>
                <a:spcPts val="0"/>
              </a:spcBef>
              <a:buFontTx/>
              <a:buChar char="-"/>
            </a:pPr>
            <a:r>
              <a:rPr lang="es-PE" sz="1100" dirty="0">
                <a:solidFill>
                  <a:schemeClr val="tx1"/>
                </a:solidFill>
                <a:latin typeface="Helvetica Condensed" panose="020B0606020202030204"/>
              </a:rPr>
              <a:t>Mediante Carta N° 520-2017-GR-AdP, de fecha 03.07.2017, </a:t>
            </a:r>
            <a:r>
              <a:rPr lang="es-PE" sz="1100" dirty="0">
                <a:solidFill>
                  <a:schemeClr val="tx2"/>
                </a:solidFill>
                <a:latin typeface="Helvetica Condensed" panose="020B0606020202030204"/>
              </a:rPr>
              <a:t>AdP presentó el levantamiento de observaciones a la Actualización del PRMLA del Aeropuerto de Tarapoto.</a:t>
            </a:r>
          </a:p>
          <a:p>
            <a:pPr algn="just">
              <a:spcBef>
                <a:spcPts val="0"/>
              </a:spcBef>
            </a:pPr>
            <a:endParaRPr lang="es-PE" sz="1100" dirty="0">
              <a:solidFill>
                <a:schemeClr val="tx1"/>
              </a:solidFill>
              <a:latin typeface="Helvetica Condensed" panose="020B0606020202030204"/>
            </a:endParaRPr>
          </a:p>
          <a:p>
            <a:pPr marL="171450" indent="-171450" algn="just">
              <a:spcBef>
                <a:spcPts val="0"/>
              </a:spcBef>
              <a:buFontTx/>
              <a:buChar char="-"/>
            </a:pPr>
            <a:r>
              <a:rPr lang="es-PE" sz="1100" b="1" dirty="0">
                <a:solidFill>
                  <a:schemeClr val="tx1"/>
                </a:solidFill>
                <a:latin typeface="Helvetica Condensed" panose="020B0606020202030204"/>
              </a:rPr>
              <a:t>Con Oficio N° 571-2017-MTC/12.08, de fecha 06.10.2017, </a:t>
            </a:r>
            <a:r>
              <a:rPr lang="es-PE" sz="1100" b="1" dirty="0">
                <a:solidFill>
                  <a:schemeClr val="tx2"/>
                </a:solidFill>
                <a:latin typeface="Helvetica Condensed" panose="020B0606020202030204"/>
              </a:rPr>
              <a:t>DGAC aprobó el informe de Actualización del PRMLA del Aeropuerto de Tarapoto</a:t>
            </a:r>
          </a:p>
        </p:txBody>
      </p:sp>
      <p:sp>
        <p:nvSpPr>
          <p:cNvPr id="12" name="1 Título"/>
          <p:cNvSpPr>
            <a:spLocks noGrp="1"/>
          </p:cNvSpPr>
          <p:nvPr>
            <p:ph type="ctrTitle" sz="quarter"/>
          </p:nvPr>
        </p:nvSpPr>
        <p:spPr>
          <a:xfrm>
            <a:off x="3070515" y="146928"/>
            <a:ext cx="5888550" cy="504453"/>
          </a:xfrm>
        </p:spPr>
        <p:txBody>
          <a:bodyPr>
            <a:normAutofit fontScale="90000"/>
          </a:bodyPr>
          <a:lstStyle/>
          <a:p>
            <a:pPr algn="l"/>
            <a:r>
              <a:rPr lang="es-PE" sz="1800" b="1" dirty="0">
                <a:latin typeface="Helvetica Condensed" panose="020B0606020202030204"/>
              </a:rPr>
              <a:t>i. Estudios relacionados a las Obras de los PRMLA	3/7</a:t>
            </a:r>
          </a:p>
        </p:txBody>
      </p:sp>
      <p:sp>
        <p:nvSpPr>
          <p:cNvPr id="11" name="CuadroTexto 10">
            <a:extLst>
              <a:ext uri="{FF2B5EF4-FFF2-40B4-BE49-F238E27FC236}">
                <a16:creationId xmlns:a16="http://schemas.microsoft.com/office/drawing/2014/main" id="{69144192-873F-4454-AFFA-34EFC89BB0A2}"/>
              </a:ext>
            </a:extLst>
          </p:cNvPr>
          <p:cNvSpPr txBox="1"/>
          <p:nvPr/>
        </p:nvSpPr>
        <p:spPr>
          <a:xfrm>
            <a:off x="258182" y="1999497"/>
            <a:ext cx="2812333" cy="367793"/>
          </a:xfrm>
          <a:prstGeom prst="rect">
            <a:avLst/>
          </a:prstGeom>
          <a:noFill/>
        </p:spPr>
        <p:txBody>
          <a:bodyPr wrap="square" rtlCol="0">
            <a:spAutoFit/>
          </a:bodyPr>
          <a:lstStyle/>
          <a:p>
            <a:pPr>
              <a:lnSpc>
                <a:spcPct val="80000"/>
              </a:lnSpc>
              <a:defRPr/>
            </a:pPr>
            <a:r>
              <a:rPr lang="es-PE" sz="2200" b="1" dirty="0">
                <a:cs typeface="Arial" pitchFamily="34" charset="0"/>
              </a:rPr>
              <a:t>1.2. Ingeniería</a:t>
            </a:r>
            <a:endParaRPr lang="es-ES" sz="2200" b="1" dirty="0">
              <a:solidFill>
                <a:srgbClr val="679633"/>
              </a:solidFill>
              <a:latin typeface="Helvetica Condensed" panose="020B0606020202030204" pitchFamily="34" charset="0"/>
              <a:cs typeface="HelveticaNeueLT Std Hvy Cn"/>
            </a:endParaRPr>
          </a:p>
        </p:txBody>
      </p:sp>
    </p:spTree>
    <p:extLst>
      <p:ext uri="{BB962C8B-B14F-4D97-AF65-F5344CB8AC3E}">
        <p14:creationId xmlns:p14="http://schemas.microsoft.com/office/powerpoint/2010/main" val="3682330284"/>
      </p:ext>
    </p:extLst>
  </p:cSld>
  <p:clrMapOvr>
    <a:masterClrMapping/>
  </p:clrMapOvr>
  <p:transition spd="slow">
    <p:fade/>
  </p:transition>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Plantilla_AD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dyacencia">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Diseño predeterminado">
  <a:themeElements>
    <a:clrScheme name="2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iseño predeterminado">
      <a:majorFont>
        <a:latin typeface="Helvetica Condensed"/>
        <a:ea typeface=""/>
        <a:cs typeface=""/>
      </a:majorFont>
      <a:minorFont>
        <a:latin typeface="Helvetica Condens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15826</TotalTime>
  <Words>7920</Words>
  <Application>Microsoft Office PowerPoint</Application>
  <PresentationFormat>Presentación en pantalla (16:9)</PresentationFormat>
  <Paragraphs>1590</Paragraphs>
  <Slides>88</Slides>
  <Notes>0</Notes>
  <HiddenSlides>0</HiddenSlides>
  <MMClips>0</MMClips>
  <ScaleCrop>false</ScaleCrop>
  <HeadingPairs>
    <vt:vector size="6" baseType="variant">
      <vt:variant>
        <vt:lpstr>Fuentes usadas</vt:lpstr>
      </vt:variant>
      <vt:variant>
        <vt:i4>16</vt:i4>
      </vt:variant>
      <vt:variant>
        <vt:lpstr>Tema</vt:lpstr>
      </vt:variant>
      <vt:variant>
        <vt:i4>4</vt:i4>
      </vt:variant>
      <vt:variant>
        <vt:lpstr>Títulos de diapositiva</vt:lpstr>
      </vt:variant>
      <vt:variant>
        <vt:i4>88</vt:i4>
      </vt:variant>
    </vt:vector>
  </HeadingPairs>
  <TitlesOfParts>
    <vt:vector size="108" baseType="lpstr">
      <vt:lpstr>Abadi MT Condensed Light</vt:lpstr>
      <vt:lpstr>Arial</vt:lpstr>
      <vt:lpstr>Arial Narrow</vt:lpstr>
      <vt:lpstr>Calibri</vt:lpstr>
      <vt:lpstr>Calibri Light</vt:lpstr>
      <vt:lpstr>Helvetica Condensed</vt:lpstr>
      <vt:lpstr>Helvetica Neue LT Std 47 Light Condensed</vt:lpstr>
      <vt:lpstr>HelveticaNeueLT Pro 47 LtCn</vt:lpstr>
      <vt:lpstr>HelveticaNeueLT Pro 97 BlkCn</vt:lpstr>
      <vt:lpstr>HelveticaNeueLT Std Hvy Cn</vt:lpstr>
      <vt:lpstr>HelveticaNeueLT Std Lt Cn</vt:lpstr>
      <vt:lpstr>Symbol</vt:lpstr>
      <vt:lpstr>Times New Roman</vt:lpstr>
      <vt:lpstr>Univers</vt:lpstr>
      <vt:lpstr>Wingdings</vt:lpstr>
      <vt:lpstr>Wingdings 3</vt:lpstr>
      <vt:lpstr>Tema de Office</vt:lpstr>
      <vt:lpstr>Plantilla_ADP</vt:lpstr>
      <vt:lpstr>2_Diseño predeterminado</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i. Estudios relacionados a las Obras de los PRMLA 1/7</vt:lpstr>
      <vt:lpstr>i. Estudios relacionados a las Obras de los PRMLA 2/7</vt:lpstr>
      <vt:lpstr>i. Estudios relacionados a las Obras de los PRMLA 3/7</vt:lpstr>
      <vt:lpstr>i. Estudios relacionados a las Obras de los PRMLA 4/7</vt:lpstr>
      <vt:lpstr>i. Estudios relacionados a las Obras de los PRMLA 5/7</vt:lpstr>
      <vt:lpstr>i. Estudios relacionados a las Obras de los PRMLA 6/7</vt:lpstr>
      <vt:lpstr>i. Estudios relacionados a las Obras de los PRMLA 7/7</vt:lpstr>
      <vt:lpstr>ii. Estudios relacionados a las Obras de los PMD 1/3</vt:lpstr>
      <vt:lpstr>ii. Estudios relacionados a las Obras de los PMD 2/3</vt:lpstr>
      <vt:lpstr>ii. Estudios relacionados a las Obras de los PMD 3/3</vt:lpstr>
      <vt:lpstr>iii. Equipamiento        1/3</vt:lpstr>
      <vt:lpstr>iii. Equipamiento        2/3</vt:lpstr>
      <vt:lpstr>iii. Equipamiento        3/3</vt:lpstr>
      <vt:lpstr>i. Inversiones en Obras       1/2</vt:lpstr>
      <vt:lpstr>i. Inversiones en Obras       1/2</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1.4 Abastecimiento de Combustible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 Estudios relacionados a las Obras de los PRMLA   </vt:lpstr>
      <vt:lpstr>i. Estudios relacionados a las Obras de los PRMLA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 Operaciones</vt:lpstr>
      <vt:lpstr>i) Operaciones</vt:lpstr>
      <vt:lpstr>Presentación de PowerPoint</vt:lpstr>
      <vt:lpstr>i) Operaciones</vt:lpstr>
      <vt:lpstr>i) Operaciones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GOMMA</dc:creator>
  <cp:lastModifiedBy>Ezequiel Ayllon</cp:lastModifiedBy>
  <cp:revision>1229</cp:revision>
  <cp:lastPrinted>2017-02-16T18:28:10Z</cp:lastPrinted>
  <dcterms:created xsi:type="dcterms:W3CDTF">2016-07-06T14:26:07Z</dcterms:created>
  <dcterms:modified xsi:type="dcterms:W3CDTF">2018-03-21T19:16:36Z</dcterms:modified>
</cp:coreProperties>
</file>